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91015"/>
            <a:ext cx="7772400" cy="3009435"/>
          </a:xfrm>
        </p:spPr>
        <p:txBody>
          <a:bodyPr>
            <a:normAutofit fontScale="90000"/>
          </a:bodyPr>
          <a:lstStyle/>
          <a:p>
            <a:r>
              <a:rPr lang="fr-FR" dirty="0"/>
              <a:t>Accès</a:t>
            </a:r>
            <a:r>
              <a:rPr dirty="0"/>
              <a:t> des jeunes au foncier au Burkina Faso</a:t>
            </a:r>
            <a:r>
              <a:rPr lang="fr-FR" dirty="0"/>
              <a:t>:</a:t>
            </a:r>
            <a:br>
              <a:rPr lang="fr-FR" dirty="0"/>
            </a:br>
            <a:r>
              <a:rPr lang="fr-FR" dirty="0"/>
              <a:t>Un droit en tension avec la tradition et la modernité</a:t>
            </a:r>
            <a:br>
              <a:rPr lang="fr-FR" dirty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23063"/>
            <a:ext cx="7772400" cy="3311913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r>
              <a:rPr sz="11200" b="1" dirty="0">
                <a:solidFill>
                  <a:srgbClr val="FF0000"/>
                </a:solidFill>
              </a:rPr>
              <a:t>Forum national multi-</a:t>
            </a:r>
            <a:r>
              <a:rPr sz="11200" b="1" dirty="0" err="1">
                <a:solidFill>
                  <a:srgbClr val="FF0000"/>
                </a:solidFill>
              </a:rPr>
              <a:t>acteurs</a:t>
            </a:r>
            <a:r>
              <a:rPr sz="11200" b="1" dirty="0">
                <a:solidFill>
                  <a:srgbClr val="FF0000"/>
                </a:solidFill>
              </a:rPr>
              <a:t> sur le foncier</a:t>
            </a:r>
          </a:p>
          <a:p>
            <a:endParaRPr lang="fr-FR" sz="7200" b="1" dirty="0">
              <a:solidFill>
                <a:schemeClr val="tx1"/>
              </a:solidFill>
            </a:endParaRPr>
          </a:p>
          <a:p>
            <a:pPr algn="r"/>
            <a:r>
              <a:rPr sz="7200" b="1" dirty="0">
                <a:solidFill>
                  <a:schemeClr val="tx1"/>
                </a:solidFill>
              </a:rPr>
              <a:t>Ouagadougou, </a:t>
            </a:r>
            <a:r>
              <a:rPr sz="7200" b="1" dirty="0" err="1">
                <a:solidFill>
                  <a:schemeClr val="tx1"/>
                </a:solidFill>
              </a:rPr>
              <a:t>février</a:t>
            </a:r>
            <a:r>
              <a:rPr sz="7200" b="1" dirty="0">
                <a:solidFill>
                  <a:schemeClr val="tx1"/>
                </a:solidFill>
              </a:rPr>
              <a:t> 2026</a:t>
            </a:r>
          </a:p>
          <a:p>
            <a:endParaRPr lang="fr-FR" sz="7200" b="1" dirty="0">
              <a:solidFill>
                <a:schemeClr val="tx1"/>
              </a:solidFill>
            </a:endParaRPr>
          </a:p>
          <a:p>
            <a:r>
              <a:rPr sz="7200" b="1" dirty="0">
                <a:solidFill>
                  <a:schemeClr val="tx1"/>
                </a:solidFill>
              </a:rPr>
              <a:t>Dr Souleymane KARAMBIRI</a:t>
            </a:r>
            <a:endParaRPr lang="fr-FR" sz="7200" b="1" dirty="0">
              <a:solidFill>
                <a:schemeClr val="tx1"/>
              </a:solidFill>
            </a:endParaRPr>
          </a:p>
          <a:p>
            <a:r>
              <a:rPr lang="fr-FR" sz="7200" b="1" dirty="0">
                <a:solidFill>
                  <a:schemeClr val="tx1"/>
                </a:solidFill>
              </a:rPr>
              <a:t>Enseignant-Chercheur</a:t>
            </a:r>
          </a:p>
          <a:p>
            <a:r>
              <a:rPr lang="fr-FR" sz="7200" b="1" dirty="0">
                <a:solidFill>
                  <a:schemeClr val="tx1"/>
                </a:solidFill>
              </a:rPr>
              <a:t>Université SIB </a:t>
            </a:r>
            <a:r>
              <a:rPr lang="fr-FR" sz="7200" b="1" dirty="0" err="1">
                <a:solidFill>
                  <a:schemeClr val="tx1"/>
                </a:solidFill>
              </a:rPr>
              <a:t>Sié</a:t>
            </a:r>
            <a:r>
              <a:rPr lang="fr-FR" sz="7200" b="1" dirty="0">
                <a:solidFill>
                  <a:schemeClr val="tx1"/>
                </a:solidFill>
              </a:rPr>
              <a:t> Faustin</a:t>
            </a:r>
          </a:p>
          <a:p>
            <a:r>
              <a:rPr lang="fr-FR" sz="7200" b="1" dirty="0">
                <a:solidFill>
                  <a:schemeClr val="tx1"/>
                </a:solidFill>
              </a:rPr>
              <a:t>GAOUA</a:t>
            </a:r>
          </a:p>
          <a:p>
            <a:r>
              <a:rPr lang="fr-FR" sz="7200" b="1" dirty="0">
                <a:solidFill>
                  <a:schemeClr val="tx1"/>
                </a:solidFill>
              </a:rPr>
              <a:t>Tél : +226 78 90 57 60</a:t>
            </a:r>
            <a:endParaRPr sz="7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Dualisme juridique foncier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Coexistence droit coutumier / droit moderne</a:t>
            </a:r>
          </a:p>
          <a:p>
            <a:endParaRPr lang="fr-FR" dirty="0"/>
          </a:p>
          <a:p>
            <a:r>
              <a:rPr dirty="0" err="1"/>
              <a:t>Faible</a:t>
            </a:r>
            <a:r>
              <a:rPr dirty="0"/>
              <a:t> articulation entre les deux </a:t>
            </a:r>
            <a:r>
              <a:rPr dirty="0" err="1"/>
              <a:t>systèmes</a:t>
            </a:r>
            <a:endParaRPr dirty="0"/>
          </a:p>
          <a:p>
            <a:endParaRPr lang="fr-FR" dirty="0"/>
          </a:p>
          <a:p>
            <a:r>
              <a:rPr dirty="0"/>
              <a:t>Navigation </a:t>
            </a:r>
            <a:r>
              <a:rPr dirty="0" err="1"/>
              <a:t>permanente</a:t>
            </a:r>
            <a:r>
              <a:rPr dirty="0"/>
              <a:t> des populations entre </a:t>
            </a:r>
            <a:r>
              <a:rPr dirty="0" err="1"/>
              <a:t>normes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Chiffres </a:t>
            </a:r>
            <a:r>
              <a:rPr dirty="0" err="1"/>
              <a:t>clés</a:t>
            </a:r>
            <a:r>
              <a:rPr dirty="0"/>
              <a:t> 3/3 – </a:t>
            </a:r>
            <a:r>
              <a:rPr dirty="0" err="1">
                <a:solidFill>
                  <a:srgbClr val="FF0000"/>
                </a:solidFill>
              </a:rPr>
              <a:t>Inefficacité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institutionnelle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(CJP, 2024)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dirty="0"/>
              <a:t>0 à 18 % : </a:t>
            </a:r>
            <a:r>
              <a:rPr lang="fr-FR" dirty="0"/>
              <a:t>connaissance</a:t>
            </a:r>
            <a:r>
              <a:rPr dirty="0"/>
              <a:t> de la loi RFR</a:t>
            </a:r>
          </a:p>
          <a:p>
            <a:endParaRPr lang="fr-FR" dirty="0"/>
          </a:p>
          <a:p>
            <a:r>
              <a:rPr dirty="0"/>
              <a:t>≥ 33 % des chefs coutumiers non </a:t>
            </a:r>
            <a:r>
              <a:rPr lang="fr-FR" dirty="0"/>
              <a:t>informés</a:t>
            </a:r>
            <a:endParaRPr dirty="0"/>
          </a:p>
          <a:p>
            <a:endParaRPr lang="fr-FR" dirty="0"/>
          </a:p>
          <a:p>
            <a:r>
              <a:rPr dirty="0"/>
              <a:t>54,26 % : instances </a:t>
            </a:r>
            <a:r>
              <a:rPr lang="fr-FR" dirty="0"/>
              <a:t>traditionnelles</a:t>
            </a:r>
            <a:r>
              <a:rPr dirty="0"/>
              <a:t> </a:t>
            </a:r>
            <a:r>
              <a:rPr lang="fr-FR" dirty="0"/>
              <a:t>jugées</a:t>
            </a:r>
            <a:r>
              <a:rPr dirty="0"/>
              <a:t> plus </a:t>
            </a:r>
            <a:r>
              <a:rPr lang="fr-FR" dirty="0"/>
              <a:t>efficaces</a:t>
            </a:r>
            <a:endParaRPr dirty="0"/>
          </a:p>
          <a:p>
            <a:endParaRPr lang="fr-FR" dirty="0"/>
          </a:p>
          <a:p>
            <a:pPr algn="ctr"/>
            <a:r>
              <a:rPr dirty="0"/>
              <a:t>Message </a:t>
            </a:r>
            <a:r>
              <a:rPr dirty="0" err="1"/>
              <a:t>clé</a:t>
            </a:r>
            <a:r>
              <a:rPr dirty="0"/>
              <a:t> : </a:t>
            </a:r>
            <a:r>
              <a:rPr lang="fr-FR" dirty="0">
                <a:solidFill>
                  <a:srgbClr val="FF0000"/>
                </a:solidFill>
              </a:rPr>
              <a:t>Deux</a:t>
            </a:r>
            <a:r>
              <a:rPr dirty="0">
                <a:solidFill>
                  <a:srgbClr val="FF0000"/>
                </a:solidFill>
              </a:rPr>
              <a:t> s</a:t>
            </a:r>
            <a:r>
              <a:rPr lang="fr-FR" dirty="0" err="1">
                <a:solidFill>
                  <a:srgbClr val="FF0000"/>
                </a:solidFill>
              </a:rPr>
              <a:t>ystèmes</a:t>
            </a:r>
            <a:r>
              <a:rPr dirty="0">
                <a:solidFill>
                  <a:srgbClr val="FF0000"/>
                </a:solidFill>
              </a:rPr>
              <a:t>, protection </a:t>
            </a:r>
            <a:r>
              <a:rPr lang="fr-FR" dirty="0">
                <a:solidFill>
                  <a:srgbClr val="FF0000"/>
                </a:solidFill>
              </a:rPr>
              <a:t>insuffisante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86B152-7CFC-A01B-CB61-716929767270}"/>
              </a:ext>
            </a:extLst>
          </p:cNvPr>
          <p:cNvSpPr/>
          <p:nvPr/>
        </p:nvSpPr>
        <p:spPr>
          <a:xfrm>
            <a:off x="602166" y="5715000"/>
            <a:ext cx="7906214" cy="9868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15122"/>
          </a:xfrm>
        </p:spPr>
        <p:txBody>
          <a:bodyPr>
            <a:normAutofit fontScale="90000"/>
          </a:bodyPr>
          <a:lstStyle/>
          <a:p>
            <a:r>
              <a:rPr dirty="0" err="1"/>
              <a:t>Pistes</a:t>
            </a:r>
            <a:r>
              <a:rPr dirty="0"/>
              <a:t> de solutions </a:t>
            </a:r>
            <a:r>
              <a:rPr dirty="0" err="1"/>
              <a:t>prioritaires</a:t>
            </a:r>
            <a:r>
              <a:rPr lang="fr-FR" dirty="0"/>
              <a:t> (1/1)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5122"/>
            <a:ext cx="8229600" cy="5011041"/>
          </a:xfrm>
        </p:spPr>
        <p:txBody>
          <a:bodyPr>
            <a:normAutofit/>
          </a:bodyPr>
          <a:lstStyle/>
          <a:p>
            <a:r>
              <a:rPr dirty="0" err="1"/>
              <a:t>Meilleure</a:t>
            </a:r>
            <a:r>
              <a:rPr dirty="0"/>
              <a:t> articulation </a:t>
            </a:r>
            <a:r>
              <a:rPr dirty="0" err="1"/>
              <a:t>coutume</a:t>
            </a:r>
            <a:r>
              <a:rPr dirty="0"/>
              <a:t> – droit moderne</a:t>
            </a:r>
            <a:r>
              <a:rPr lang="fr-FR" dirty="0"/>
              <a:t>: </a:t>
            </a:r>
            <a:r>
              <a:rPr lang="fr-FR" dirty="0">
                <a:solidFill>
                  <a:srgbClr val="FF0000"/>
                </a:solidFill>
              </a:rPr>
              <a:t>la question des SLGF</a:t>
            </a:r>
            <a:endParaRPr dirty="0">
              <a:solidFill>
                <a:srgbClr val="FF0000"/>
              </a:solidFill>
            </a:endParaRPr>
          </a:p>
          <a:p>
            <a:r>
              <a:rPr dirty="0" err="1"/>
              <a:t>Réserves</a:t>
            </a:r>
            <a:r>
              <a:rPr dirty="0"/>
              <a:t> foncières </a:t>
            </a:r>
            <a:r>
              <a:rPr dirty="0" err="1"/>
              <a:t>communales</a:t>
            </a:r>
            <a:r>
              <a:rPr dirty="0"/>
              <a:t> pour les jeunes</a:t>
            </a:r>
          </a:p>
          <a:p>
            <a:r>
              <a:rPr dirty="0"/>
              <a:t>Facilitation de </a:t>
            </a:r>
            <a:r>
              <a:rPr dirty="0" err="1"/>
              <a:t>l’APFR</a:t>
            </a:r>
            <a:r>
              <a:rPr dirty="0"/>
              <a:t> pour les jeunes</a:t>
            </a:r>
            <a:r>
              <a:rPr lang="fr-FR" dirty="0"/>
              <a:t>: </a:t>
            </a:r>
            <a:r>
              <a:rPr lang="fr-FR" dirty="0">
                <a:solidFill>
                  <a:srgbClr val="FF0000"/>
                </a:solidFill>
              </a:rPr>
              <a:t>opérationnalisation des instruments juridiques</a:t>
            </a:r>
            <a:endParaRPr dirty="0">
              <a:solidFill>
                <a:srgbClr val="FF0000"/>
              </a:solidFill>
            </a:endParaRPr>
          </a:p>
          <a:p>
            <a:pPr algn="l"/>
            <a:r>
              <a:rPr lang="fr-FR" sz="2800" dirty="0"/>
              <a:t>La politique agraire doit (…) assurer l’insertion des jeunes dans leur terroir</a:t>
            </a:r>
            <a:r>
              <a:rPr lang="fr-FR" dirty="0"/>
              <a:t> (</a:t>
            </a:r>
            <a:r>
              <a:rPr lang="fr-FR" dirty="0">
                <a:solidFill>
                  <a:srgbClr val="FF0000"/>
                </a:solidFill>
              </a:rPr>
              <a:t>Art.15 Loi RAF 2025</a:t>
            </a:r>
            <a:r>
              <a:rPr lang="fr-FR" dirty="0"/>
              <a:t>)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2425"/>
          </a:xfrm>
        </p:spPr>
        <p:txBody>
          <a:bodyPr>
            <a:normAutofit fontScale="90000"/>
          </a:bodyPr>
          <a:lstStyle/>
          <a:p>
            <a:r>
              <a:rPr dirty="0" err="1"/>
              <a:t>Pistes</a:t>
            </a:r>
            <a:r>
              <a:rPr dirty="0"/>
              <a:t> de solutions </a:t>
            </a:r>
            <a:r>
              <a:rPr dirty="0" err="1"/>
              <a:t>prioritaires</a:t>
            </a:r>
            <a:r>
              <a:rPr lang="fr-FR" dirty="0"/>
              <a:t> (2/2)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5482"/>
            <a:ext cx="8229600" cy="4910681"/>
          </a:xfrm>
        </p:spPr>
        <p:txBody>
          <a:bodyPr>
            <a:normAutofit/>
          </a:bodyPr>
          <a:lstStyle/>
          <a:p>
            <a:pPr algn="l"/>
            <a:r>
              <a:rPr lang="fr-FR" sz="2000" b="1" dirty="0">
                <a:solidFill>
                  <a:srgbClr val="FF0000"/>
                </a:solidFill>
                <a:latin typeface="Tahoma" panose="020B0604030504040204" pitchFamily="34" charset="0"/>
              </a:rPr>
              <a:t>Article 13 (Loi RFR) : </a:t>
            </a:r>
            <a:r>
              <a:rPr lang="fr-FR" sz="2000" dirty="0">
                <a:solidFill>
                  <a:srgbClr val="FF0000"/>
                </a:solidFill>
                <a:latin typeface="Tahoma" panose="020B0604030504040204" pitchFamily="34" charset="0"/>
              </a:rPr>
              <a:t>Les CFL </a:t>
            </a:r>
            <a:r>
              <a:rPr lang="fr-FR" sz="2000" dirty="0">
                <a:latin typeface="Tahoma" panose="020B0604030504040204" pitchFamily="34" charset="0"/>
              </a:rPr>
              <a:t>déterminent (…), les règles particulières relatives : </a:t>
            </a:r>
            <a:r>
              <a:rPr lang="fr-FR" sz="2000" b="0" i="0" u="none" strike="noStrike" baseline="0" dirty="0">
                <a:latin typeface="Tahoma" panose="020B0604030504040204" pitchFamily="34" charset="0"/>
              </a:rPr>
              <a:t>aux types </a:t>
            </a:r>
            <a:r>
              <a:rPr lang="fr-FR" sz="20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d’actions positives </a:t>
            </a:r>
            <a:r>
              <a:rPr lang="fr-FR" sz="2000" b="0" i="0" u="none" strike="noStrike" baseline="0" dirty="0">
                <a:latin typeface="Tahoma" panose="020B0604030504040204" pitchFamily="34" charset="0"/>
              </a:rPr>
              <a:t>à initier au niveau local </a:t>
            </a:r>
            <a:r>
              <a:rPr lang="fr-FR" sz="20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en faveur </a:t>
            </a:r>
            <a:r>
              <a:rPr lang="fr-FR" sz="2000" b="0" i="0" u="none" strike="noStrike" baseline="0" dirty="0">
                <a:latin typeface="Tahoma" panose="020B0604030504040204" pitchFamily="34" charset="0"/>
              </a:rPr>
              <a:t>des groupes vulnérables, notamment les femmes, les pasteurs et les </a:t>
            </a:r>
            <a:r>
              <a:rPr lang="fr-FR" sz="20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JEUNES</a:t>
            </a:r>
            <a:endParaRPr sz="2000" dirty="0">
              <a:solidFill>
                <a:srgbClr val="FF0000"/>
              </a:solidFill>
            </a:endParaRPr>
          </a:p>
          <a:p>
            <a:pPr algn="l"/>
            <a:endParaRPr lang="fr-FR" sz="1800" b="1" i="0" u="none" strike="noStrike" baseline="0" dirty="0">
              <a:latin typeface="Tahoma,Bold"/>
            </a:endParaRPr>
          </a:p>
          <a:p>
            <a:pPr algn="l"/>
            <a:r>
              <a:rPr lang="fr-FR" sz="1800" b="1" dirty="0">
                <a:latin typeface="Tahoma,Bold"/>
              </a:rPr>
              <a:t>Possibilité d’initier des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programmes spéciaux </a:t>
            </a:r>
            <a:r>
              <a:rPr lang="fr-FR" sz="1800" b="1" dirty="0">
                <a:latin typeface="Tahoma,Bold"/>
              </a:rPr>
              <a:t>d’attribution aux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JEUNES</a:t>
            </a:r>
            <a:r>
              <a:rPr lang="fr-FR" sz="1800" b="1" dirty="0">
                <a:latin typeface="Tahoma,Bold"/>
              </a:rPr>
              <a:t> de terres rurales aménagées par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Etat</a:t>
            </a:r>
            <a:r>
              <a:rPr lang="fr-FR" sz="1800" b="1" dirty="0">
                <a:latin typeface="Tahoma,Bold"/>
              </a:rPr>
              <a:t> et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CT</a:t>
            </a:r>
            <a:r>
              <a:rPr lang="fr-FR" sz="1800" b="1" dirty="0">
                <a:latin typeface="Tahoma,Bold"/>
              </a:rPr>
              <a:t> (</a:t>
            </a:r>
            <a:r>
              <a:rPr lang="fr-FR" sz="1800" b="1" i="0" u="none" strike="noStrike" baseline="0" dirty="0">
                <a:solidFill>
                  <a:srgbClr val="FF0000"/>
                </a:solidFill>
                <a:latin typeface="Tahoma,Bold"/>
              </a:rPr>
              <a:t>Article 75 loi RFR</a:t>
            </a:r>
            <a:r>
              <a:rPr lang="fr-FR" sz="1800" b="1" i="0" u="none" strike="noStrike" baseline="0" dirty="0">
                <a:latin typeface="Tahoma,Bold"/>
              </a:rPr>
              <a:t>)</a:t>
            </a:r>
          </a:p>
          <a:p>
            <a:pPr algn="l"/>
            <a:r>
              <a:rPr lang="fr-FR" sz="1800" b="1" dirty="0">
                <a:latin typeface="Tahoma,Bold"/>
              </a:rPr>
              <a:t>Articles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1, 8, 15, 23, 68, 106 </a:t>
            </a:r>
            <a:r>
              <a:rPr lang="fr-FR" sz="1800" b="1" dirty="0">
                <a:latin typeface="Tahoma,Bold"/>
              </a:rPr>
              <a:t>(Loi d’orientation ASPHF) : grandes orientations en matière ASPHF, </a:t>
            </a:r>
          </a:p>
          <a:p>
            <a:pPr lvl="1"/>
            <a:r>
              <a:rPr lang="fr-FR" sz="1800" b="1" dirty="0">
                <a:latin typeface="Tahoma,Bold"/>
              </a:rPr>
              <a:t>avec une attention particulière aux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JEUNES, </a:t>
            </a:r>
          </a:p>
          <a:p>
            <a:pPr lvl="1"/>
            <a:r>
              <a:rPr lang="fr-FR" sz="1800" b="1" dirty="0">
                <a:solidFill>
                  <a:srgbClr val="FF0000"/>
                </a:solidFill>
                <a:latin typeface="Tahoma,Bold"/>
              </a:rPr>
              <a:t>soutien </a:t>
            </a:r>
            <a:r>
              <a:rPr lang="fr-FR" sz="1800" b="1" dirty="0">
                <a:latin typeface="Tahoma,Bold"/>
              </a:rPr>
              <a:t>leurs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investissements </a:t>
            </a:r>
            <a:r>
              <a:rPr lang="fr-FR" sz="1800" b="1" dirty="0">
                <a:latin typeface="Tahoma,Bold"/>
              </a:rPr>
              <a:t>dans ces domaines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, </a:t>
            </a:r>
          </a:p>
          <a:p>
            <a:pPr lvl="1"/>
            <a:r>
              <a:rPr lang="fr-FR" sz="1800" b="1" dirty="0">
                <a:solidFill>
                  <a:srgbClr val="FF0000"/>
                </a:solidFill>
                <a:latin typeface="Tahoma,Bold"/>
              </a:rPr>
              <a:t>meilleure insertion des JEUNES. </a:t>
            </a:r>
          </a:p>
          <a:p>
            <a:pPr lvl="1"/>
            <a:r>
              <a:rPr lang="fr-FR" sz="1800" b="1" dirty="0">
                <a:solidFill>
                  <a:srgbClr val="FF0000"/>
                </a:solidFill>
                <a:latin typeface="Tahoma,Bold"/>
              </a:rPr>
              <a:t>L’Etat et les CT </a:t>
            </a:r>
            <a:r>
              <a:rPr lang="fr-FR" sz="1800" b="1" dirty="0">
                <a:latin typeface="Tahoma,Bold"/>
              </a:rPr>
              <a:t>encouragent/facilitent INSTALLATION </a:t>
            </a:r>
            <a:r>
              <a:rPr lang="fr-FR" sz="1800" b="1" dirty="0">
                <a:solidFill>
                  <a:srgbClr val="FF0000"/>
                </a:solidFill>
                <a:latin typeface="Tahoma,Bold"/>
              </a:rPr>
              <a:t>les JEUNES </a:t>
            </a:r>
            <a:r>
              <a:rPr lang="fr-FR" sz="1800" b="1" dirty="0">
                <a:latin typeface="Tahoma,Bold"/>
              </a:rPr>
              <a:t>à cet effet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3533369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L’accès des jeunes au foncier est un enjeu stratégique</a:t>
            </a:r>
          </a:p>
          <a:p>
            <a:r>
              <a:t>Sécuriser la terre, c’est prévenir les conflits</a:t>
            </a:r>
          </a:p>
          <a:p>
            <a:r>
              <a:t>Garantir l’accès foncier, c’est investir dans la paix</a:t>
            </a:r>
          </a:p>
          <a:p>
            <a:r>
              <a:t>L’avenir du Burkina Faso passe par sa jeunesse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816"/>
            <a:ext cx="8229600" cy="1025911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AGENDA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537" y="1271239"/>
            <a:ext cx="8530683" cy="545294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dirty="0"/>
              <a:t>INTRODUCTION (</a:t>
            </a:r>
            <a:r>
              <a:rPr lang="fr-FR" sz="2800" dirty="0"/>
              <a:t>contexte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1. PROBLEMATIQUE CENTRALE</a:t>
            </a:r>
          </a:p>
          <a:p>
            <a:pPr marL="0" indent="0">
              <a:buNone/>
            </a:pPr>
            <a:r>
              <a:rPr lang="fr-FR" dirty="0"/>
              <a:t>2. MODES TRADITIONNELS D’ACCES A LA TERRE</a:t>
            </a:r>
          </a:p>
          <a:p>
            <a:pPr marL="0" indent="0">
              <a:buNone/>
            </a:pPr>
            <a:r>
              <a:rPr lang="fr-FR" dirty="0"/>
              <a:t>3. LIMITES DES MECANISMES TRADITIONNELS</a:t>
            </a:r>
          </a:p>
          <a:p>
            <a:pPr marL="0" indent="0">
              <a:buNone/>
            </a:pPr>
            <a:r>
              <a:rPr lang="fr-FR" dirty="0"/>
              <a:t>4. PRESSION FONCIERE ET ASPIRATIONS DES JEUNES</a:t>
            </a:r>
          </a:p>
          <a:p>
            <a:pPr marL="0" indent="0">
              <a:buNone/>
            </a:pPr>
            <a:r>
              <a:rPr lang="fr-FR" dirty="0"/>
              <a:t>5. DUALISME JURIDIQUE DU FONCIER</a:t>
            </a:r>
          </a:p>
          <a:p>
            <a:pPr marL="0" indent="0">
              <a:buNone/>
            </a:pPr>
            <a:r>
              <a:rPr lang="fr-FR" dirty="0"/>
              <a:t>6. ESQUISSES DE SOLUTIONS POUR ACCES DES JEUNES</a:t>
            </a:r>
          </a:p>
          <a:p>
            <a:pPr marL="0" indent="0" algn="ctr">
              <a:buNone/>
            </a:pPr>
            <a:r>
              <a:rPr lang="fr-FR" dirty="0"/>
              <a:t>CONCLUSION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9401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Contexte général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7854"/>
            <a:ext cx="8229600" cy="5910145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F</a:t>
            </a:r>
            <a:r>
              <a:rPr dirty="0" err="1"/>
              <a:t>oncier</a:t>
            </a:r>
            <a:r>
              <a:rPr lang="fr-FR" dirty="0"/>
              <a:t>, rime </a:t>
            </a:r>
            <a:r>
              <a:rPr lang="fr-FR" dirty="0">
                <a:solidFill>
                  <a:srgbClr val="FF0000"/>
                </a:solidFill>
              </a:rPr>
              <a:t>mémoire</a:t>
            </a:r>
            <a:r>
              <a:rPr lang="fr-FR" dirty="0"/>
              <a:t>, </a:t>
            </a:r>
            <a:r>
              <a:rPr lang="fr-FR" dirty="0">
                <a:solidFill>
                  <a:srgbClr val="FF0000"/>
                </a:solidFill>
              </a:rPr>
              <a:t>identité</a:t>
            </a:r>
            <a:r>
              <a:rPr lang="fr-FR" dirty="0"/>
              <a:t>, </a:t>
            </a:r>
            <a:r>
              <a:rPr lang="fr-FR" dirty="0">
                <a:solidFill>
                  <a:srgbClr val="FF0000"/>
                </a:solidFill>
              </a:rPr>
              <a:t>héritage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ressource de survie</a:t>
            </a:r>
          </a:p>
          <a:p>
            <a:r>
              <a:rPr lang="fr-FR" dirty="0"/>
              <a:t> Pilier</a:t>
            </a:r>
            <a:r>
              <a:rPr dirty="0"/>
              <a:t> du </a:t>
            </a:r>
            <a:r>
              <a:rPr lang="fr-FR" dirty="0"/>
              <a:t>développement</a:t>
            </a:r>
            <a:r>
              <a:rPr dirty="0"/>
              <a:t> rural et de la </a:t>
            </a:r>
            <a:r>
              <a:rPr lang="fr-FR" dirty="0"/>
              <a:t>cohésion</a:t>
            </a:r>
            <a:r>
              <a:rPr dirty="0"/>
              <a:t> sociale</a:t>
            </a:r>
          </a:p>
          <a:p>
            <a:r>
              <a:rPr dirty="0"/>
              <a:t>R</a:t>
            </a:r>
            <a:r>
              <a:rPr lang="fr-FR" dirty="0"/>
              <a:t>aré</a:t>
            </a:r>
            <a:r>
              <a:rPr dirty="0"/>
              <a:t>faction des terres et montée des tensions foncières</a:t>
            </a:r>
          </a:p>
          <a:p>
            <a:r>
              <a:rPr dirty="0"/>
              <a:t>Insécurité et d</a:t>
            </a:r>
            <a:r>
              <a:rPr lang="fr-FR" dirty="0"/>
              <a:t>é</a:t>
            </a:r>
            <a:r>
              <a:rPr dirty="0"/>
              <a:t>placements internes </a:t>
            </a:r>
            <a:r>
              <a:rPr lang="fr-FR" dirty="0"/>
              <a:t>accentuant</a:t>
            </a:r>
            <a:r>
              <a:rPr dirty="0"/>
              <a:t> la pression f</a:t>
            </a:r>
            <a:r>
              <a:rPr lang="fr-FR" dirty="0" err="1"/>
              <a:t>oncière</a:t>
            </a:r>
            <a:endParaRPr lang="fr-FR" dirty="0"/>
          </a:p>
          <a:p>
            <a:r>
              <a:rPr lang="fr-FR" dirty="0"/>
              <a:t>RGPH population rurale majoritairement JEUNE: </a:t>
            </a:r>
            <a:r>
              <a:rPr lang="fr-FR" dirty="0">
                <a:solidFill>
                  <a:srgbClr val="FF0000"/>
                </a:solidFill>
              </a:rPr>
              <a:t>64 %</a:t>
            </a:r>
            <a:r>
              <a:rPr lang="fr-FR" dirty="0"/>
              <a:t> des Burkinabè moins de </a:t>
            </a:r>
            <a:r>
              <a:rPr lang="fr-FR" dirty="0">
                <a:solidFill>
                  <a:srgbClr val="FF0000"/>
                </a:solidFill>
              </a:rPr>
              <a:t>24 ans</a:t>
            </a:r>
            <a:r>
              <a:rPr lang="fr-FR" dirty="0"/>
              <a:t>, et plus de </a:t>
            </a:r>
            <a:r>
              <a:rPr lang="fr-FR" dirty="0">
                <a:solidFill>
                  <a:srgbClr val="FF0000"/>
                </a:solidFill>
              </a:rPr>
              <a:t>72 % </a:t>
            </a:r>
            <a:r>
              <a:rPr lang="fr-FR" dirty="0"/>
              <a:t>vivent en </a:t>
            </a:r>
            <a:r>
              <a:rPr lang="fr-FR" dirty="0">
                <a:solidFill>
                  <a:srgbClr val="FF0000"/>
                </a:solidFill>
              </a:rPr>
              <a:t>milieu rural</a:t>
            </a:r>
            <a:r>
              <a:rPr lang="fr-FR" dirty="0"/>
              <a:t>.</a:t>
            </a:r>
          </a:p>
          <a:p>
            <a:r>
              <a:rPr lang="fr-FR" dirty="0"/>
              <a:t>Question foncière==question de jeunesse rurale</a:t>
            </a:r>
          </a:p>
        </p:txBody>
      </p:sp>
    </p:spTree>
    <p:extLst>
      <p:ext uri="{BB962C8B-B14F-4D97-AF65-F5344CB8AC3E}">
        <p14:creationId xmlns:p14="http://schemas.microsoft.com/office/powerpoint/2010/main" val="285716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Problématique</a:t>
            </a:r>
            <a:r>
              <a:rPr b="1" dirty="0">
                <a:solidFill>
                  <a:srgbClr val="FF0000"/>
                </a:solidFill>
              </a:rPr>
              <a:t> centrale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0307"/>
          </a:xfrm>
        </p:spPr>
        <p:txBody>
          <a:bodyPr>
            <a:normAutofit lnSpcReduction="10000"/>
          </a:bodyPr>
          <a:lstStyle/>
          <a:p>
            <a:r>
              <a:rPr lang="fr-FR" dirty="0"/>
              <a:t>Accès</a:t>
            </a:r>
            <a:r>
              <a:rPr dirty="0"/>
              <a:t> des jeunes à la terre de plus en plus difficile</a:t>
            </a:r>
            <a:endParaRPr lang="fr-FR" dirty="0"/>
          </a:p>
          <a:p>
            <a:endParaRPr dirty="0"/>
          </a:p>
          <a:p>
            <a:r>
              <a:rPr lang="fr-FR" dirty="0"/>
              <a:t>Affaiblissement</a:t>
            </a:r>
            <a:r>
              <a:rPr dirty="0"/>
              <a:t> des </a:t>
            </a:r>
            <a:r>
              <a:rPr lang="fr-FR" dirty="0"/>
              <a:t>règles</a:t>
            </a:r>
            <a:r>
              <a:rPr dirty="0"/>
              <a:t> </a:t>
            </a:r>
            <a:r>
              <a:rPr lang="fr-FR" dirty="0"/>
              <a:t>coutumières</a:t>
            </a:r>
          </a:p>
          <a:p>
            <a:endParaRPr dirty="0"/>
          </a:p>
          <a:p>
            <a:r>
              <a:rPr lang="fr-FR" dirty="0"/>
              <a:t>Faible</a:t>
            </a:r>
            <a:r>
              <a:rPr dirty="0"/>
              <a:t> </a:t>
            </a:r>
            <a:r>
              <a:rPr lang="fr-FR" dirty="0"/>
              <a:t>effectivité</a:t>
            </a:r>
            <a:r>
              <a:rPr dirty="0"/>
              <a:t> du droit moderne</a:t>
            </a:r>
            <a:endParaRPr lang="fr-FR" dirty="0"/>
          </a:p>
          <a:p>
            <a:endParaRPr dirty="0"/>
          </a:p>
          <a:p>
            <a:pPr marL="0" indent="0" algn="ctr">
              <a:buNone/>
            </a:pPr>
            <a:r>
              <a:rPr i="1" dirty="0">
                <a:solidFill>
                  <a:srgbClr val="FF0000"/>
                </a:solidFill>
              </a:rPr>
              <a:t>Jeunes pris entre deux </a:t>
            </a:r>
            <a:r>
              <a:rPr lang="fr-FR" i="1" dirty="0">
                <a:solidFill>
                  <a:srgbClr val="FF0000"/>
                </a:solidFill>
              </a:rPr>
              <a:t>systèmes</a:t>
            </a:r>
            <a:r>
              <a:rPr i="1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fonciers</a:t>
            </a:r>
            <a:endParaRPr i="1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2A7995-CC79-A25D-89FE-7784E87E745E}"/>
              </a:ext>
            </a:extLst>
          </p:cNvPr>
          <p:cNvSpPr/>
          <p:nvPr/>
        </p:nvSpPr>
        <p:spPr>
          <a:xfrm>
            <a:off x="691376" y="5079380"/>
            <a:ext cx="7493619" cy="1143000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4638"/>
            <a:ext cx="9065941" cy="114300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Modes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traditionnels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d’accès</a:t>
            </a:r>
            <a:r>
              <a:rPr b="1" dirty="0">
                <a:solidFill>
                  <a:srgbClr val="FF0000"/>
                </a:solidFill>
              </a:rPr>
              <a:t> à la terre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Héritage</a:t>
            </a:r>
            <a:r>
              <a:rPr dirty="0"/>
              <a:t> familial</a:t>
            </a:r>
            <a:endParaRPr lang="fr-FR" dirty="0"/>
          </a:p>
          <a:p>
            <a:pPr marL="0" indent="0">
              <a:buNone/>
            </a:pPr>
            <a:endParaRPr dirty="0"/>
          </a:p>
          <a:p>
            <a:r>
              <a:rPr dirty="0"/>
              <a:t>Don de terre</a:t>
            </a:r>
          </a:p>
          <a:p>
            <a:endParaRPr lang="fr-FR" dirty="0"/>
          </a:p>
          <a:p>
            <a:r>
              <a:rPr dirty="0"/>
              <a:t>Prêt coutumier</a:t>
            </a:r>
          </a:p>
          <a:p>
            <a:endParaRPr lang="fr-FR" dirty="0"/>
          </a:p>
          <a:p>
            <a:r>
              <a:rPr dirty="0"/>
              <a:t>Rôle central des chefs de terre, de village et de </a:t>
            </a:r>
            <a:r>
              <a:rPr lang="fr-FR" dirty="0"/>
              <a:t>famille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 err="1">
                <a:solidFill>
                  <a:srgbClr val="FF0000"/>
                </a:solidFill>
              </a:rPr>
              <a:t>Limites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actuelles</a:t>
            </a:r>
            <a:r>
              <a:rPr b="1" dirty="0">
                <a:solidFill>
                  <a:srgbClr val="FF0000"/>
                </a:solidFill>
              </a:rPr>
              <a:t> des </a:t>
            </a:r>
            <a:r>
              <a:rPr b="1" dirty="0" err="1">
                <a:solidFill>
                  <a:srgbClr val="FF0000"/>
                </a:solidFill>
              </a:rPr>
              <a:t>mécanismes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traditionnels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Raréfaction</a:t>
            </a:r>
            <a:r>
              <a:rPr dirty="0"/>
              <a:t> des dons et des </a:t>
            </a:r>
            <a:r>
              <a:rPr lang="fr-FR" dirty="0"/>
              <a:t>prêts</a:t>
            </a:r>
            <a:endParaRPr dirty="0"/>
          </a:p>
          <a:p>
            <a:endParaRPr lang="fr-FR" dirty="0"/>
          </a:p>
          <a:p>
            <a:r>
              <a:rPr dirty="0"/>
              <a:t>Ventes </a:t>
            </a:r>
            <a:r>
              <a:rPr lang="fr-FR" dirty="0"/>
              <a:t>clandestines</a:t>
            </a:r>
            <a:r>
              <a:rPr dirty="0"/>
              <a:t> de terres</a:t>
            </a:r>
          </a:p>
          <a:p>
            <a:endParaRPr lang="fr-FR" dirty="0"/>
          </a:p>
          <a:p>
            <a:r>
              <a:rPr lang="fr-FR" dirty="0"/>
              <a:t>Perte</a:t>
            </a:r>
            <a:r>
              <a:rPr dirty="0"/>
              <a:t> de la </a:t>
            </a:r>
            <a:r>
              <a:rPr lang="fr-FR" dirty="0"/>
              <a:t>sacralité</a:t>
            </a:r>
            <a:r>
              <a:rPr dirty="0"/>
              <a:t> de la terre</a:t>
            </a:r>
          </a:p>
          <a:p>
            <a:endParaRPr lang="fr-FR" dirty="0"/>
          </a:p>
          <a:p>
            <a:r>
              <a:rPr dirty="0"/>
              <a:t>Exclusion progressive des jeunes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71" y="0"/>
            <a:ext cx="8497229" cy="1672679"/>
          </a:xfrm>
        </p:spPr>
        <p:txBody>
          <a:bodyPr>
            <a:normAutofit fontScale="90000"/>
          </a:bodyPr>
          <a:lstStyle/>
          <a:p>
            <a:br>
              <a:rPr lang="fr-FR" sz="4000" dirty="0"/>
            </a:br>
            <a:r>
              <a:rPr sz="4000" dirty="0"/>
              <a:t>Chiffres </a:t>
            </a:r>
            <a:r>
              <a:rPr sz="4000" dirty="0" err="1"/>
              <a:t>clés</a:t>
            </a:r>
            <a:r>
              <a:rPr sz="4000" dirty="0"/>
              <a:t> 1/3 – </a:t>
            </a:r>
            <a:r>
              <a:rPr sz="4000" dirty="0" err="1">
                <a:solidFill>
                  <a:srgbClr val="FF0000"/>
                </a:solidFill>
              </a:rPr>
              <a:t>Raréfaction</a:t>
            </a:r>
            <a:r>
              <a:rPr sz="4000" dirty="0">
                <a:solidFill>
                  <a:srgbClr val="FF0000"/>
                </a:solidFill>
              </a:rPr>
              <a:t> et </a:t>
            </a:r>
            <a:r>
              <a:rPr sz="4000" dirty="0" err="1">
                <a:solidFill>
                  <a:srgbClr val="FF0000"/>
                </a:solidFill>
              </a:rPr>
              <a:t>marchandisation</a:t>
            </a:r>
            <a:r>
              <a:rPr lang="fr-FR" sz="4000" dirty="0">
                <a:solidFill>
                  <a:srgbClr val="FF0000"/>
                </a:solidFill>
              </a:rPr>
              <a:t> (CJP, 2024)</a:t>
            </a:r>
            <a:br>
              <a:rPr lang="fr-FR" sz="4000" dirty="0">
                <a:solidFill>
                  <a:srgbClr val="FF0000"/>
                </a:solidFill>
              </a:rPr>
            </a:br>
            <a:r>
              <a:rPr lang="fr-FR" sz="2200" i="1" dirty="0"/>
              <a:t>353 enquêtées, 5 communes (Sabcé, Bama, Kampti,  Fada et Ouahigouya)</a:t>
            </a:r>
            <a:br>
              <a:rPr lang="fr-FR" sz="2200" i="1" dirty="0"/>
            </a:br>
            <a:endParaRPr sz="2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84556"/>
            <a:ext cx="8497229" cy="4806176"/>
          </a:xfrm>
        </p:spPr>
        <p:txBody>
          <a:bodyPr>
            <a:normAutofit lnSpcReduction="10000"/>
          </a:bodyPr>
          <a:lstStyle/>
          <a:p>
            <a:r>
              <a:rPr dirty="0"/>
              <a:t>74,86 % : </a:t>
            </a:r>
            <a:r>
              <a:rPr dirty="0" err="1"/>
              <a:t>évolution</a:t>
            </a:r>
            <a:r>
              <a:rPr dirty="0"/>
              <a:t> forte des modes </a:t>
            </a:r>
            <a:r>
              <a:rPr dirty="0" err="1"/>
              <a:t>traditionnels</a:t>
            </a:r>
            <a:r>
              <a:rPr dirty="0"/>
              <a:t> </a:t>
            </a:r>
            <a:r>
              <a:rPr dirty="0" err="1"/>
              <a:t>d’accès</a:t>
            </a:r>
            <a:endParaRPr dirty="0"/>
          </a:p>
          <a:p>
            <a:r>
              <a:rPr dirty="0"/>
              <a:t>82,67 % : existence de ventes de terres </a:t>
            </a:r>
            <a:r>
              <a:rPr dirty="0" err="1"/>
              <a:t>confirmée</a:t>
            </a:r>
            <a:endParaRPr dirty="0"/>
          </a:p>
          <a:p>
            <a:r>
              <a:rPr dirty="0"/>
              <a:t>Prêt de terre : 2,78 % (Bama)</a:t>
            </a:r>
          </a:p>
          <a:p>
            <a:r>
              <a:rPr dirty="0"/>
              <a:t>Don de terre : 31,94 % (Bama)</a:t>
            </a:r>
            <a:r>
              <a:rPr lang="fr-FR" dirty="0"/>
              <a:t> au profit des </a:t>
            </a:r>
            <a:r>
              <a:rPr lang="fr-FR" dirty="0">
                <a:solidFill>
                  <a:srgbClr val="FF0000"/>
                </a:solidFill>
              </a:rPr>
              <a:t>transactions monétarisées</a:t>
            </a:r>
            <a:r>
              <a:rPr lang="fr-FR" dirty="0"/>
              <a:t>- (vente-location)</a:t>
            </a:r>
            <a:endParaRPr dirty="0"/>
          </a:p>
          <a:p>
            <a:pPr algn="ctr"/>
            <a:r>
              <a:rPr lang="fr-FR" sz="800" dirty="0"/>
              <a:t>k</a:t>
            </a:r>
          </a:p>
          <a:p>
            <a:pPr algn="ctr"/>
            <a:r>
              <a:rPr dirty="0"/>
              <a:t>Message </a:t>
            </a:r>
            <a:r>
              <a:rPr dirty="0" err="1"/>
              <a:t>clé</a:t>
            </a:r>
            <a:r>
              <a:rPr dirty="0"/>
              <a:t> : </a:t>
            </a:r>
            <a:r>
              <a:rPr dirty="0">
                <a:solidFill>
                  <a:srgbClr val="FF0000"/>
                </a:solidFill>
              </a:rPr>
              <a:t>La terre ne se </a:t>
            </a:r>
            <a:r>
              <a:rPr lang="fr-FR" dirty="0">
                <a:solidFill>
                  <a:srgbClr val="FF0000"/>
                </a:solidFill>
              </a:rPr>
              <a:t>transmet</a:t>
            </a:r>
            <a:r>
              <a:rPr dirty="0">
                <a:solidFill>
                  <a:srgbClr val="FF0000"/>
                </a:solidFill>
              </a:rPr>
              <a:t> plus, </a:t>
            </a:r>
            <a:r>
              <a:rPr lang="fr-FR" dirty="0">
                <a:solidFill>
                  <a:srgbClr val="FF0000"/>
                </a:solidFill>
              </a:rPr>
              <a:t>elle</a:t>
            </a:r>
            <a:r>
              <a:rPr dirty="0">
                <a:solidFill>
                  <a:srgbClr val="FF0000"/>
                </a:solidFill>
              </a:rPr>
              <a:t> se vend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49D97E-9B14-50F9-3E48-AC29FF2AA5D7}"/>
              </a:ext>
            </a:extLst>
          </p:cNvPr>
          <p:cNvSpPr/>
          <p:nvPr/>
        </p:nvSpPr>
        <p:spPr>
          <a:xfrm>
            <a:off x="814039" y="5531005"/>
            <a:ext cx="7973122" cy="94785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Pression foncière et aspirations des jeunes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Exploitation </a:t>
            </a:r>
            <a:r>
              <a:rPr lang="fr-FR" dirty="0"/>
              <a:t>minière</a:t>
            </a:r>
            <a:r>
              <a:rPr dirty="0"/>
              <a:t> et </a:t>
            </a:r>
            <a:r>
              <a:rPr lang="fr-FR" dirty="0"/>
              <a:t>orpaillage</a:t>
            </a:r>
            <a:endParaRPr dirty="0"/>
          </a:p>
          <a:p>
            <a:endParaRPr lang="fr-FR" dirty="0"/>
          </a:p>
          <a:p>
            <a:r>
              <a:rPr dirty="0"/>
              <a:t>Promotion </a:t>
            </a:r>
            <a:r>
              <a:rPr lang="fr-FR" dirty="0"/>
              <a:t>immobilière</a:t>
            </a:r>
            <a:endParaRPr dirty="0"/>
          </a:p>
          <a:p>
            <a:endParaRPr lang="fr-FR" dirty="0"/>
          </a:p>
          <a:p>
            <a:r>
              <a:rPr lang="fr-FR" dirty="0"/>
              <a:t>Accueil</a:t>
            </a:r>
            <a:r>
              <a:rPr dirty="0"/>
              <a:t> des </a:t>
            </a:r>
            <a:r>
              <a:rPr lang="fr-FR" dirty="0"/>
              <a:t>personnes</a:t>
            </a:r>
            <a:r>
              <a:rPr dirty="0"/>
              <a:t> </a:t>
            </a:r>
            <a:r>
              <a:rPr lang="fr-FR" dirty="0"/>
              <a:t>déplacées</a:t>
            </a:r>
            <a:r>
              <a:rPr dirty="0"/>
              <a:t> internes</a:t>
            </a:r>
          </a:p>
          <a:p>
            <a:endParaRPr lang="fr-FR" dirty="0"/>
          </a:p>
          <a:p>
            <a:r>
              <a:rPr dirty="0"/>
              <a:t>Jeunes en </a:t>
            </a:r>
            <a:r>
              <a:rPr lang="fr-FR" dirty="0"/>
              <a:t>quête</a:t>
            </a:r>
            <a:r>
              <a:rPr dirty="0"/>
              <a:t> de terres pour </a:t>
            </a:r>
            <a:r>
              <a:rPr lang="fr-FR" dirty="0"/>
              <a:t>entreprendre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Chiffres </a:t>
            </a:r>
            <a:r>
              <a:rPr b="1" dirty="0" err="1"/>
              <a:t>clés</a:t>
            </a:r>
            <a:r>
              <a:rPr b="1" dirty="0"/>
              <a:t> 2/3 – </a:t>
            </a:r>
            <a:r>
              <a:rPr b="1" dirty="0">
                <a:solidFill>
                  <a:srgbClr val="FF0000"/>
                </a:solidFill>
              </a:rPr>
              <a:t>Jeunes sous pression</a:t>
            </a:r>
            <a:r>
              <a:rPr lang="fr-FR" b="1" dirty="0"/>
              <a:t> </a:t>
            </a:r>
            <a:r>
              <a:rPr lang="fr-FR" dirty="0">
                <a:solidFill>
                  <a:srgbClr val="FF0000"/>
                </a:solidFill>
              </a:rPr>
              <a:t>(CJP, 2024)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82,92 % des </a:t>
            </a:r>
            <a:r>
              <a:rPr lang="fr-FR" dirty="0"/>
              <a:t>vendeurs</a:t>
            </a:r>
            <a:r>
              <a:rPr dirty="0"/>
              <a:t> : propriétaires, </a:t>
            </a:r>
            <a:r>
              <a:rPr lang="fr-FR" dirty="0"/>
              <a:t>autochtones</a:t>
            </a:r>
            <a:r>
              <a:rPr dirty="0"/>
              <a:t> </a:t>
            </a:r>
            <a:r>
              <a:rPr lang="fr-FR" dirty="0"/>
              <a:t>ou</a:t>
            </a:r>
            <a:r>
              <a:rPr dirty="0"/>
              <a:t> </a:t>
            </a:r>
            <a:r>
              <a:rPr lang="fr-FR" dirty="0"/>
              <a:t>héritiers</a:t>
            </a:r>
            <a:endParaRPr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Raréfaction</a:t>
            </a:r>
            <a:r>
              <a:rPr dirty="0"/>
              <a:t> </a:t>
            </a:r>
            <a:r>
              <a:rPr lang="fr-FR" dirty="0"/>
              <a:t>généralisée</a:t>
            </a:r>
            <a:r>
              <a:rPr dirty="0"/>
              <a:t> des terres </a:t>
            </a:r>
            <a:r>
              <a:rPr lang="fr-FR" dirty="0"/>
              <a:t>agricoles</a:t>
            </a:r>
            <a:endParaRPr dirty="0"/>
          </a:p>
          <a:p>
            <a:endParaRPr lang="fr-FR" dirty="0"/>
          </a:p>
          <a:p>
            <a:pPr marL="0" indent="0" algn="ctr">
              <a:buNone/>
            </a:pPr>
            <a:r>
              <a:rPr dirty="0"/>
              <a:t>Message </a:t>
            </a:r>
            <a:r>
              <a:rPr dirty="0" err="1"/>
              <a:t>clé</a:t>
            </a:r>
            <a:r>
              <a:rPr dirty="0"/>
              <a:t> : </a:t>
            </a:r>
            <a:r>
              <a:rPr lang="fr-FR" dirty="0">
                <a:solidFill>
                  <a:srgbClr val="FF0000"/>
                </a:solidFill>
              </a:rPr>
              <a:t>Chaque</a:t>
            </a:r>
            <a:r>
              <a:rPr dirty="0">
                <a:solidFill>
                  <a:srgbClr val="FF0000"/>
                </a:solidFill>
              </a:rPr>
              <a:t> vente </a:t>
            </a:r>
            <a:r>
              <a:rPr lang="fr-FR" dirty="0">
                <a:solidFill>
                  <a:srgbClr val="FF0000"/>
                </a:solidFill>
              </a:rPr>
              <a:t>réduit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l’avenir</a:t>
            </a:r>
            <a:r>
              <a:rPr dirty="0">
                <a:solidFill>
                  <a:srgbClr val="FF0000"/>
                </a:solidFill>
              </a:rPr>
              <a:t> foncier des jeunes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00CEAB-9123-4839-C019-535612E3458C}"/>
              </a:ext>
            </a:extLst>
          </p:cNvPr>
          <p:cNvSpPr/>
          <p:nvPr/>
        </p:nvSpPr>
        <p:spPr>
          <a:xfrm>
            <a:off x="713678" y="4493941"/>
            <a:ext cx="7694342" cy="122663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683</Words>
  <Application>Microsoft Office PowerPoint</Application>
  <PresentationFormat>Affichage à l'écran (4:3)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Tahoma</vt:lpstr>
      <vt:lpstr>Tahoma,Bold</vt:lpstr>
      <vt:lpstr>Office Theme</vt:lpstr>
      <vt:lpstr>Accès des jeunes au foncier au Burkina Faso: Un droit en tension avec la tradition et la modernité </vt:lpstr>
      <vt:lpstr>AGENDA</vt:lpstr>
      <vt:lpstr>Contexte général</vt:lpstr>
      <vt:lpstr>Problématique centrale</vt:lpstr>
      <vt:lpstr>Modes traditionnels d’accès à la terre</vt:lpstr>
      <vt:lpstr>Limites actuelles des mécanismes traditionnels</vt:lpstr>
      <vt:lpstr> Chiffres clés 1/3 – Raréfaction et marchandisation (CJP, 2024) 353 enquêtées, 5 communes (Sabcé, Bama, Kampti,  Fada et Ouahigouya) </vt:lpstr>
      <vt:lpstr>Pression foncière et aspirations des jeunes</vt:lpstr>
      <vt:lpstr>Chiffres clés 2/3 – Jeunes sous pression (CJP, 2024)</vt:lpstr>
      <vt:lpstr>Dualisme juridique foncier</vt:lpstr>
      <vt:lpstr>Chiffres clés 3/3 – Inefficacité institutionnelle (CJP, 2024)</vt:lpstr>
      <vt:lpstr>Pistes de solutions prioritaires (1/1)</vt:lpstr>
      <vt:lpstr>Pistes de solutions prioritaires (2/2)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Accès des jeunes au foncier au Burkina Faso</dc:title>
  <dc:subject/>
  <dc:creator>HP</dc:creator>
  <cp:keywords/>
  <dc:description>generated using python-pptx</dc:description>
  <cp:lastModifiedBy>yanogojeanbapt@gmail.com</cp:lastModifiedBy>
  <cp:revision>7</cp:revision>
  <dcterms:created xsi:type="dcterms:W3CDTF">2013-01-27T09:14:16Z</dcterms:created>
  <dcterms:modified xsi:type="dcterms:W3CDTF">2026-02-26T13:38:39Z</dcterms:modified>
  <cp:category/>
</cp:coreProperties>
</file>