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089" r:id="rId1"/>
  </p:sldMasterIdLst>
  <p:notesMasterIdLst>
    <p:notesMasterId r:id="rId17"/>
  </p:notesMasterIdLst>
  <p:sldIdLst>
    <p:sldId id="256" r:id="rId2"/>
    <p:sldId id="277" r:id="rId3"/>
    <p:sldId id="271" r:id="rId4"/>
    <p:sldId id="272" r:id="rId5"/>
    <p:sldId id="257" r:id="rId6"/>
    <p:sldId id="258" r:id="rId7"/>
    <p:sldId id="266" r:id="rId8"/>
    <p:sldId id="270" r:id="rId9"/>
    <p:sldId id="267" r:id="rId10"/>
    <p:sldId id="269" r:id="rId11"/>
    <p:sldId id="264" r:id="rId12"/>
    <p:sldId id="273" r:id="rId13"/>
    <p:sldId id="274" r:id="rId14"/>
    <p:sldId id="275" r:id="rId15"/>
    <p:sldId id="276" r:id="rId16"/>
  </p:sldIdLst>
  <p:sldSz cx="14630400" cy="8229600"/>
  <p:notesSz cx="8229600" cy="14630400"/>
  <p:embeddedFontLst>
    <p:embeddedFont>
      <p:font typeface="Arial Black" panose="020B0A04020102020204" pitchFamily="34" charset="0"/>
      <p:bold r:id="rId18"/>
    </p:embeddedFont>
    <p:embeddedFont>
      <p:font typeface="Brygada 1918" panose="020B0604020202020204" charset="0"/>
      <p:regular r:id="rId19"/>
    </p:embeddedFont>
    <p:embeddedFont>
      <p:font typeface="Brygada 1918 Semi Bold" panose="020B0604020202020204" charset="0"/>
      <p:regular r:id="rId20"/>
    </p:embeddedFont>
    <p:embeddedFont>
      <p:font typeface="Lora" pitchFamily="2"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Source Sans 3" panose="020B0604020202020204" charset="0"/>
      <p:regular r:id="rId29"/>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6" d="100"/>
          <a:sy n="76" d="100"/>
        </p:scale>
        <p:origin x="4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26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3EC0D-197C-54F5-699F-3250E4C17742}"/>
              </a:ext>
            </a:extLst>
          </p:cNvPr>
          <p:cNvSpPr>
            <a:spLocks noGrp="1"/>
          </p:cNvSpPr>
          <p:nvPr>
            <p:ph type="ctrTitle"/>
          </p:nvPr>
        </p:nvSpPr>
        <p:spPr>
          <a:xfrm>
            <a:off x="1828800" y="1346836"/>
            <a:ext cx="10972800" cy="2865120"/>
          </a:xfrm>
        </p:spPr>
        <p:txBody>
          <a:bodyPr anchor="b"/>
          <a:lstStyle>
            <a:lvl1pPr algn="ctr">
              <a:defRPr sz="7200"/>
            </a:lvl1pPr>
          </a:lstStyle>
          <a:p>
            <a:r>
              <a:rPr lang="fr-FR"/>
              <a:t>Modifiez le style du titre</a:t>
            </a:r>
          </a:p>
        </p:txBody>
      </p:sp>
      <p:sp>
        <p:nvSpPr>
          <p:cNvPr id="3" name="Sous-titre 2">
            <a:extLst>
              <a:ext uri="{FF2B5EF4-FFF2-40B4-BE49-F238E27FC236}">
                <a16:creationId xmlns:a16="http://schemas.microsoft.com/office/drawing/2014/main" id="{3F5950E3-4E31-3891-EEC0-051A99B15DD2}"/>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BAAB97-E793-54E6-A6C4-DEF3F50E7F32}"/>
              </a:ext>
            </a:extLst>
          </p:cNvPr>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Espace réservé du pied de page 4">
            <a:extLst>
              <a:ext uri="{FF2B5EF4-FFF2-40B4-BE49-F238E27FC236}">
                <a16:creationId xmlns:a16="http://schemas.microsoft.com/office/drawing/2014/main" id="{DBE8519E-B89F-8C44-7124-8AE3043B4DDA}"/>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1C81EF23-90F9-585E-7CDF-C802A4983A60}"/>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022129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2B10C-EBBE-567F-3678-06EF33AF499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1E32381-9501-1D29-83C2-400AF7AEE9E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A2F4E2-73B3-0B51-84F4-46102A6F06A1}"/>
              </a:ext>
            </a:extLst>
          </p:cNvPr>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Espace réservé du pied de page 4">
            <a:extLst>
              <a:ext uri="{FF2B5EF4-FFF2-40B4-BE49-F238E27FC236}">
                <a16:creationId xmlns:a16="http://schemas.microsoft.com/office/drawing/2014/main" id="{8D293544-38A2-C5D6-AF8A-086E6B2FB0A7}"/>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5A3D2F72-653A-DD7D-9AE5-1961B3DCB671}"/>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10104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21E447B-2B32-D8E2-D1C3-7827F4F9376A}"/>
              </a:ext>
            </a:extLst>
          </p:cNvPr>
          <p:cNvSpPr>
            <a:spLocks noGrp="1"/>
          </p:cNvSpPr>
          <p:nvPr>
            <p:ph type="title" orient="vert"/>
          </p:nvPr>
        </p:nvSpPr>
        <p:spPr>
          <a:xfrm>
            <a:off x="10469880" y="438150"/>
            <a:ext cx="3154680" cy="6974206"/>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B82F113-2387-A0D5-AC32-CD80366F05E7}"/>
              </a:ext>
            </a:extLst>
          </p:cNvPr>
          <p:cNvSpPr>
            <a:spLocks noGrp="1"/>
          </p:cNvSpPr>
          <p:nvPr>
            <p:ph type="body" orient="vert" idx="1"/>
          </p:nvPr>
        </p:nvSpPr>
        <p:spPr>
          <a:xfrm>
            <a:off x="1005840" y="438150"/>
            <a:ext cx="9281160" cy="697420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5D4C8F-74DB-AFEA-3186-349EB75C3D4C}"/>
              </a:ext>
            </a:extLst>
          </p:cNvPr>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Espace réservé du pied de page 4">
            <a:extLst>
              <a:ext uri="{FF2B5EF4-FFF2-40B4-BE49-F238E27FC236}">
                <a16:creationId xmlns:a16="http://schemas.microsoft.com/office/drawing/2014/main" id="{63E4EACD-6E62-F4A1-56C1-CFD38A9D8FF7}"/>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006B3DD4-011C-66DF-8BF5-0B5C5AC4B33E}"/>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405804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84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03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466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299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81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898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36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1D67DB-1CCB-A058-55B2-314E680DFE2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95A7B57-4715-68F4-E368-48CA8C41057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8EEBD8-92FA-6E1F-468E-CEDAC78DF049}"/>
              </a:ext>
            </a:extLst>
          </p:cNvPr>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Espace réservé du pied de page 4">
            <a:extLst>
              <a:ext uri="{FF2B5EF4-FFF2-40B4-BE49-F238E27FC236}">
                <a16:creationId xmlns:a16="http://schemas.microsoft.com/office/drawing/2014/main" id="{7714D27E-2B5D-6031-3BFA-906BF7800030}"/>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FA71A8E9-FC7C-8A4D-1575-82F8A931E66E}"/>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309680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8B23F-BACE-1DB8-2CF5-EFAE4901E3BC}"/>
              </a:ext>
            </a:extLst>
          </p:cNvPr>
          <p:cNvSpPr>
            <a:spLocks noGrp="1"/>
          </p:cNvSpPr>
          <p:nvPr>
            <p:ph type="title"/>
          </p:nvPr>
        </p:nvSpPr>
        <p:spPr>
          <a:xfrm>
            <a:off x="998220" y="2051686"/>
            <a:ext cx="12618720" cy="3423284"/>
          </a:xfrm>
        </p:spPr>
        <p:txBody>
          <a:bodyPr anchor="b"/>
          <a:lstStyle>
            <a:lvl1pPr>
              <a:defRPr sz="7200"/>
            </a:lvl1pPr>
          </a:lstStyle>
          <a:p>
            <a:r>
              <a:rPr lang="fr-FR"/>
              <a:t>Modifiez le style du titre</a:t>
            </a:r>
          </a:p>
        </p:txBody>
      </p:sp>
      <p:sp>
        <p:nvSpPr>
          <p:cNvPr id="3" name="Espace réservé du texte 2">
            <a:extLst>
              <a:ext uri="{FF2B5EF4-FFF2-40B4-BE49-F238E27FC236}">
                <a16:creationId xmlns:a16="http://schemas.microsoft.com/office/drawing/2014/main" id="{2274B89D-F322-75C9-6461-E9792145D427}"/>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00F0C8C-7033-4D44-2B4D-B402A780F4ED}"/>
              </a:ext>
            </a:extLst>
          </p:cNvPr>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Espace réservé du pied de page 4">
            <a:extLst>
              <a:ext uri="{FF2B5EF4-FFF2-40B4-BE49-F238E27FC236}">
                <a16:creationId xmlns:a16="http://schemas.microsoft.com/office/drawing/2014/main" id="{EEA408EF-5B6A-390C-2167-3AC6B482DC6C}"/>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8CDDAE6A-60B9-9D7E-37FE-6EDE0A01E4C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676676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612AD0-9440-AA29-5186-ABB6EAC0778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257BB73-37DC-6625-E36D-67B49B05B4B0}"/>
              </a:ext>
            </a:extLst>
          </p:cNvPr>
          <p:cNvSpPr>
            <a:spLocks noGrp="1"/>
          </p:cNvSpPr>
          <p:nvPr>
            <p:ph sz="half" idx="1"/>
          </p:nvPr>
        </p:nvSpPr>
        <p:spPr>
          <a:xfrm>
            <a:off x="1005840" y="2190750"/>
            <a:ext cx="6217920" cy="522160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2220231-4859-505A-6D58-295E87D0ECDB}"/>
              </a:ext>
            </a:extLst>
          </p:cNvPr>
          <p:cNvSpPr>
            <a:spLocks noGrp="1"/>
          </p:cNvSpPr>
          <p:nvPr>
            <p:ph sz="half" idx="2"/>
          </p:nvPr>
        </p:nvSpPr>
        <p:spPr>
          <a:xfrm>
            <a:off x="7406640" y="2190750"/>
            <a:ext cx="6217920" cy="522160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F3D5029-D4E5-A35E-10F1-8B1F947FFD3B}"/>
              </a:ext>
            </a:extLst>
          </p:cNvPr>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6" name="Espace réservé du pied de page 5">
            <a:extLst>
              <a:ext uri="{FF2B5EF4-FFF2-40B4-BE49-F238E27FC236}">
                <a16:creationId xmlns:a16="http://schemas.microsoft.com/office/drawing/2014/main" id="{48376E2C-C633-CF0D-7406-54AA40F15A57}"/>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C1738661-3AFE-C744-D5A0-5B8F146D537A}"/>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690696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FCDE8-501E-9DD2-E8CC-3B61392FD24D}"/>
              </a:ext>
            </a:extLst>
          </p:cNvPr>
          <p:cNvSpPr>
            <a:spLocks noGrp="1"/>
          </p:cNvSpPr>
          <p:nvPr>
            <p:ph type="title"/>
          </p:nvPr>
        </p:nvSpPr>
        <p:spPr>
          <a:xfrm>
            <a:off x="1007746" y="438150"/>
            <a:ext cx="12618720" cy="1590676"/>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4DEFDDD-2951-BF43-1C00-15FF076AA8A9}"/>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83070C7-417A-77B6-9019-9460822729FE}"/>
              </a:ext>
            </a:extLst>
          </p:cNvPr>
          <p:cNvSpPr>
            <a:spLocks noGrp="1"/>
          </p:cNvSpPr>
          <p:nvPr>
            <p:ph sz="half" idx="2"/>
          </p:nvPr>
        </p:nvSpPr>
        <p:spPr>
          <a:xfrm>
            <a:off x="1007746" y="3006090"/>
            <a:ext cx="6189344" cy="442150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9C5A5EA-26D4-0371-502B-00AD0838CFBD}"/>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18DE58F-4F23-F9F6-72B0-BDD0DF75A147}"/>
              </a:ext>
            </a:extLst>
          </p:cNvPr>
          <p:cNvSpPr>
            <a:spLocks noGrp="1"/>
          </p:cNvSpPr>
          <p:nvPr>
            <p:ph sz="quarter" idx="4"/>
          </p:nvPr>
        </p:nvSpPr>
        <p:spPr>
          <a:xfrm>
            <a:off x="7406640" y="3006090"/>
            <a:ext cx="6219826" cy="442150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8D5D328-8636-0783-38A8-8A982789C181}"/>
              </a:ext>
            </a:extLst>
          </p:cNvPr>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8" name="Espace réservé du pied de page 7">
            <a:extLst>
              <a:ext uri="{FF2B5EF4-FFF2-40B4-BE49-F238E27FC236}">
                <a16:creationId xmlns:a16="http://schemas.microsoft.com/office/drawing/2014/main" id="{FE74D0AF-0BA9-F75D-6580-3E3734D2433E}"/>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id="{CBAD1B9D-5A8B-5F37-2A87-38EE8B823A0F}"/>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2152337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121641-415B-34C8-6125-9454D8800C3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F4E37F4-A40C-48C3-D8FF-F0A56F7D3F35}"/>
              </a:ext>
            </a:extLst>
          </p:cNvPr>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4" name="Espace réservé du pied de page 3">
            <a:extLst>
              <a:ext uri="{FF2B5EF4-FFF2-40B4-BE49-F238E27FC236}">
                <a16:creationId xmlns:a16="http://schemas.microsoft.com/office/drawing/2014/main" id="{54C21728-A3E6-22AF-3B2B-E4851FEF8952}"/>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3EAED18A-EC68-3696-A1FD-9B92270D89B4}"/>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6063996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0569CB3-C8E2-BAB9-0B2C-CF5D168313C9}"/>
              </a:ext>
            </a:extLst>
          </p:cNvPr>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3" name="Espace réservé du pied de page 2">
            <a:extLst>
              <a:ext uri="{FF2B5EF4-FFF2-40B4-BE49-F238E27FC236}">
                <a16:creationId xmlns:a16="http://schemas.microsoft.com/office/drawing/2014/main" id="{609B26F1-E645-AC3C-47E1-6DD773D1B394}"/>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4804D840-A236-6CA5-AE72-291A14B9D175}"/>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9067401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BA106-2294-1922-4393-62C0A6EA39A5}"/>
              </a:ext>
            </a:extLst>
          </p:cNvPr>
          <p:cNvSpPr>
            <a:spLocks noGrp="1"/>
          </p:cNvSpPr>
          <p:nvPr>
            <p:ph type="title"/>
          </p:nvPr>
        </p:nvSpPr>
        <p:spPr>
          <a:xfrm>
            <a:off x="1007746" y="548640"/>
            <a:ext cx="4718684" cy="1920240"/>
          </a:xfrm>
        </p:spPr>
        <p:txBody>
          <a:bodyPr anchor="b"/>
          <a:lstStyle>
            <a:lvl1pPr>
              <a:defRPr sz="3840"/>
            </a:lvl1pPr>
          </a:lstStyle>
          <a:p>
            <a:r>
              <a:rPr lang="fr-FR"/>
              <a:t>Modifiez le style du titre</a:t>
            </a:r>
          </a:p>
        </p:txBody>
      </p:sp>
      <p:sp>
        <p:nvSpPr>
          <p:cNvPr id="3" name="Espace réservé du contenu 2">
            <a:extLst>
              <a:ext uri="{FF2B5EF4-FFF2-40B4-BE49-F238E27FC236}">
                <a16:creationId xmlns:a16="http://schemas.microsoft.com/office/drawing/2014/main" id="{5AE9C772-420A-24DC-9928-26C294B71989}"/>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C56FCCF-4409-9F2A-EBCA-B424F59C8384}"/>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FDD300-6679-8FE3-72B2-D3A9805FAF0B}"/>
              </a:ext>
            </a:extLst>
          </p:cNvPr>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6" name="Espace réservé du pied de page 5">
            <a:extLst>
              <a:ext uri="{FF2B5EF4-FFF2-40B4-BE49-F238E27FC236}">
                <a16:creationId xmlns:a16="http://schemas.microsoft.com/office/drawing/2014/main" id="{1AA52558-328C-591D-DEC1-0C74FA92DFF3}"/>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972EAB04-CFE9-63E1-3988-C33099475C3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120649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421762-749B-8D4A-94E4-7C619257DBAF}"/>
              </a:ext>
            </a:extLst>
          </p:cNvPr>
          <p:cNvSpPr>
            <a:spLocks noGrp="1"/>
          </p:cNvSpPr>
          <p:nvPr>
            <p:ph type="title"/>
          </p:nvPr>
        </p:nvSpPr>
        <p:spPr>
          <a:xfrm>
            <a:off x="1007746" y="548640"/>
            <a:ext cx="4718684" cy="1920240"/>
          </a:xfrm>
        </p:spPr>
        <p:txBody>
          <a:bodyPr anchor="b"/>
          <a:lstStyle>
            <a:lvl1pPr>
              <a:defRPr sz="3840"/>
            </a:lvl1pPr>
          </a:lstStyle>
          <a:p>
            <a:r>
              <a:rPr lang="fr-FR"/>
              <a:t>Modifiez le style du titre</a:t>
            </a:r>
          </a:p>
        </p:txBody>
      </p:sp>
      <p:sp>
        <p:nvSpPr>
          <p:cNvPr id="3" name="Espace réservé pour une image  2">
            <a:extLst>
              <a:ext uri="{FF2B5EF4-FFF2-40B4-BE49-F238E27FC236}">
                <a16:creationId xmlns:a16="http://schemas.microsoft.com/office/drawing/2014/main" id="{347954C9-CBC2-D54A-1876-6EEB1EFFF683}"/>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fr-FR"/>
          </a:p>
        </p:txBody>
      </p:sp>
      <p:sp>
        <p:nvSpPr>
          <p:cNvPr id="4" name="Espace réservé du texte 3">
            <a:extLst>
              <a:ext uri="{FF2B5EF4-FFF2-40B4-BE49-F238E27FC236}">
                <a16:creationId xmlns:a16="http://schemas.microsoft.com/office/drawing/2014/main" id="{B4CC0D85-EA6C-5C8E-6CA0-AE8B74163746}"/>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70D862C-B898-8EE2-0855-444078426BDC}"/>
              </a:ext>
            </a:extLst>
          </p:cNvPr>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6" name="Espace réservé du pied de page 5">
            <a:extLst>
              <a:ext uri="{FF2B5EF4-FFF2-40B4-BE49-F238E27FC236}">
                <a16:creationId xmlns:a16="http://schemas.microsoft.com/office/drawing/2014/main" id="{D624464B-9A55-C787-8AED-12CA38EA9CBE}"/>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68723415-D177-B9A1-828C-5ED19320030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054115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138C094-922C-2B1B-DC74-6E602A6D1F53}"/>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4698658-26C4-090B-F7E4-6B87E994DEEB}"/>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2F8DB0-BFAD-1671-B0D0-BD5CD72CBC04}"/>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B61BEF0D-F0BB-DE4B-95CE-6DB70DBA9567}" type="datetimeFigureOut">
              <a:rPr lang="en-US" smtClean="0"/>
              <a:pPr/>
              <a:t>2/26/2026</a:t>
            </a:fld>
            <a:endParaRPr lang="en-US" dirty="0"/>
          </a:p>
        </p:txBody>
      </p:sp>
      <p:sp>
        <p:nvSpPr>
          <p:cNvPr id="5" name="Espace réservé du pied de page 4">
            <a:extLst>
              <a:ext uri="{FF2B5EF4-FFF2-40B4-BE49-F238E27FC236}">
                <a16:creationId xmlns:a16="http://schemas.microsoft.com/office/drawing/2014/main" id="{8106DB06-313F-8230-9D67-ABCD054E262C}"/>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C8EFE8A7-B150-B8CC-90A9-A88617950370}"/>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36916227"/>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 id="2147484106" r:id="rId17"/>
    <p:sldLayoutId id="2147484107" r:id="rId18"/>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fr-FR"/>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73179" y="422477"/>
            <a:ext cx="8492086" cy="2543175"/>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t"/>
          <a:lstStyle/>
          <a:p>
            <a:pPr marL="0" indent="0" algn="l">
              <a:lnSpc>
                <a:spcPts val="6650"/>
              </a:lnSpc>
              <a:buNone/>
            </a:pPr>
            <a:r>
              <a:rPr lang="fr-FR" sz="5100" b="1" noProof="0" dirty="0">
                <a:solidFill>
                  <a:srgbClr val="532418"/>
                </a:solidFill>
                <a:latin typeface="Arial" panose="020B0604020202020204" pitchFamily="34" charset="0"/>
                <a:ea typeface="Marcellus" pitchFamily="34" charset="-122"/>
                <a:cs typeface="Arial" panose="020B0604020202020204" pitchFamily="34" charset="0"/>
              </a:rPr>
              <a:t>Innovation et numérique : sécuriser le foncier pour tous au Burkina Faso</a:t>
            </a:r>
            <a:endParaRPr lang="fr-FR" sz="5100" b="1" noProof="0" dirty="0">
              <a:latin typeface="Arial" panose="020B0604020202020204" pitchFamily="34" charset="0"/>
              <a:cs typeface="Arial" panose="020B0604020202020204" pitchFamily="34" charset="0"/>
            </a:endParaRPr>
          </a:p>
        </p:txBody>
      </p:sp>
      <p:sp>
        <p:nvSpPr>
          <p:cNvPr id="4" name="Text 1"/>
          <p:cNvSpPr/>
          <p:nvPr/>
        </p:nvSpPr>
        <p:spPr>
          <a:xfrm>
            <a:off x="832668" y="6087082"/>
            <a:ext cx="7758439" cy="294799"/>
          </a:xfrm>
          <a:prstGeom prst="rect">
            <a:avLst/>
          </a:prstGeom>
          <a:noFill/>
          <a:ln/>
        </p:spPr>
        <p:txBody>
          <a:bodyPr wrap="none" lIns="0" tIns="0" rIns="0" bIns="0" rtlCol="0" anchor="t"/>
          <a:lstStyle/>
          <a:p>
            <a:pPr marL="0" indent="0" algn="l">
              <a:lnSpc>
                <a:spcPts val="2300"/>
              </a:lnSpc>
              <a:buNone/>
            </a:pPr>
            <a:r>
              <a:rPr lang="fr-FR" sz="2000" b="1" noProof="0" dirty="0">
                <a:latin typeface="Arial" panose="020B0604020202020204" pitchFamily="34" charset="0"/>
                <a:cs typeface="Arial" panose="020B0604020202020204" pitchFamily="34" charset="0"/>
              </a:rPr>
              <a:t>Présenté par Monsieur S i b i r i    H E B I E</a:t>
            </a:r>
          </a:p>
          <a:p>
            <a:pPr marL="0" indent="0" algn="l">
              <a:lnSpc>
                <a:spcPts val="2300"/>
              </a:lnSpc>
              <a:buNone/>
            </a:pPr>
            <a:endParaRPr lang="fr-FR" sz="1750" noProof="0" dirty="0"/>
          </a:p>
        </p:txBody>
      </p:sp>
      <p:sp>
        <p:nvSpPr>
          <p:cNvPr id="5" name="Shape 2"/>
          <p:cNvSpPr/>
          <p:nvPr/>
        </p:nvSpPr>
        <p:spPr>
          <a:xfrm>
            <a:off x="804100" y="6388304"/>
            <a:ext cx="5607334" cy="1256097"/>
          </a:xfrm>
          <a:prstGeom prst="roundRect">
            <a:avLst>
              <a:gd name="adj" fmla="val 6414"/>
            </a:avLst>
          </a:prstGeom>
          <a:solidFill>
            <a:schemeClr val="accent2"/>
          </a:solidFill>
          <a:ln/>
        </p:spPr>
        <p:txBody>
          <a:bodyPr/>
          <a:lstStyle/>
          <a:p>
            <a:endParaRPr lang="fr-FR" noProof="0" dirty="0"/>
          </a:p>
        </p:txBody>
      </p:sp>
      <p:sp>
        <p:nvSpPr>
          <p:cNvPr id="7" name="Text 3"/>
          <p:cNvSpPr/>
          <p:nvPr/>
        </p:nvSpPr>
        <p:spPr>
          <a:xfrm>
            <a:off x="928361" y="6669848"/>
            <a:ext cx="6592491" cy="884396"/>
          </a:xfrm>
          <a:prstGeom prst="rect">
            <a:avLst/>
          </a:prstGeom>
          <a:noFill/>
          <a:ln/>
        </p:spPr>
        <p:txBody>
          <a:bodyPr wrap="square" lIns="0" tIns="0" rIns="0" bIns="0" rtlCol="0" anchor="t"/>
          <a:lstStyle/>
          <a:p>
            <a:pPr marL="0" indent="0" algn="l">
              <a:lnSpc>
                <a:spcPts val="2300"/>
              </a:lnSpc>
              <a:buNone/>
            </a:pPr>
            <a:r>
              <a:rPr lang="fr-FR" sz="2400" noProof="0" dirty="0">
                <a:solidFill>
                  <a:srgbClr val="000000"/>
                </a:solidFill>
                <a:latin typeface="Arial" panose="020B0604020202020204" pitchFamily="34" charset="0"/>
                <a:cs typeface="Arial" panose="020B0604020202020204" pitchFamily="34" charset="0"/>
              </a:rPr>
              <a:t>Inspecteur des Impôts</a:t>
            </a:r>
          </a:p>
          <a:p>
            <a:pPr marL="0" indent="0" algn="l">
              <a:lnSpc>
                <a:spcPts val="2300"/>
              </a:lnSpc>
              <a:buNone/>
            </a:pPr>
            <a:r>
              <a:rPr lang="fr-FR" sz="2400" noProof="0" dirty="0">
                <a:solidFill>
                  <a:srgbClr val="000000"/>
                </a:solidFill>
                <a:latin typeface="Arial" panose="020B0604020202020204" pitchFamily="34" charset="0"/>
                <a:cs typeface="Arial" panose="020B0604020202020204" pitchFamily="34" charset="0"/>
              </a:rPr>
              <a:t>Secrétaire Technique de l’ANCF</a:t>
            </a:r>
            <a:endParaRPr lang="fr-FR" sz="2400" noProof="0" dirty="0">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B093BD61-5AEA-FB83-0844-75D7E67E026F}"/>
              </a:ext>
            </a:extLst>
          </p:cNvPr>
          <p:cNvPicPr>
            <a:picLocks noChangeAspect="1"/>
          </p:cNvPicPr>
          <p:nvPr/>
        </p:nvPicPr>
        <p:blipFill>
          <a:blip r:embed="rId3"/>
          <a:stretch>
            <a:fillRect/>
          </a:stretch>
        </p:blipFill>
        <p:spPr>
          <a:xfrm>
            <a:off x="9023067" y="391487"/>
            <a:ext cx="5607334" cy="7636093"/>
          </a:xfrm>
          <a:prstGeom prst="snip2DiagRect">
            <a:avLst>
              <a:gd name="adj1" fmla="val 3686"/>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394680" y="529750"/>
            <a:ext cx="4536519" cy="566976"/>
          </a:xfrm>
          <a:prstGeom prst="rect">
            <a:avLst/>
          </a:prstGeom>
          <a:noFill/>
          <a:ln/>
        </p:spPr>
        <p:txBody>
          <a:bodyPr wrap="none" lIns="0" tIns="0" rIns="0" bIns="0" rtlCol="0" anchor="t"/>
          <a:lstStyle/>
          <a:p>
            <a:pPr marL="0" marR="0" lvl="0" indent="0" algn="l" defTabSz="914400" rtl="0" eaLnBrk="1" fontAlgn="auto" latinLnBrk="0" hangingPunct="1">
              <a:lnSpc>
                <a:spcPts val="4450"/>
              </a:lnSpc>
              <a:spcBef>
                <a:spcPts val="0"/>
              </a:spcBef>
              <a:spcAft>
                <a:spcPts val="0"/>
              </a:spcAft>
              <a:buClrTx/>
              <a:buSzTx/>
              <a:buFontTx/>
              <a:buNone/>
              <a:tabLst/>
              <a:defRPr/>
            </a:pPr>
            <a:r>
              <a:rPr kumimoji="0" lang="fr-FR" sz="3550" b="0" i="0" u="none" strike="noStrike" kern="1200" cap="none" spc="0" normalizeH="0" baseline="0" noProof="0" dirty="0">
                <a:ln>
                  <a:noFill/>
                </a:ln>
                <a:solidFill>
                  <a:srgbClr val="403011"/>
                </a:solidFill>
                <a:effectLst/>
                <a:uLnTx/>
                <a:uFillTx/>
                <a:latin typeface="Brygada 1918 Semi Bold" pitchFamily="34" charset="0"/>
                <a:ea typeface="Brygada 1918 Semi Bold" pitchFamily="34" charset="-122"/>
                <a:cs typeface="Brygada 1918 Semi Bold" pitchFamily="34" charset="-120"/>
              </a:rPr>
              <a:t>Limites sociales</a:t>
            </a:r>
            <a:endParaRPr kumimoji="0" lang="fr-FR" sz="35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1"/>
          <p:cNvSpPr/>
          <p:nvPr/>
        </p:nvSpPr>
        <p:spPr>
          <a:xfrm>
            <a:off x="6249710" y="1281710"/>
            <a:ext cx="2367558" cy="4333771"/>
          </a:xfrm>
          <a:prstGeom prst="roundRect">
            <a:avLst>
              <a:gd name="adj" fmla="val 14371"/>
            </a:avLst>
          </a:prstGeom>
          <a:solidFill>
            <a:srgbClr val="F6EBD4"/>
          </a:solidFill>
          <a:ln w="30480">
            <a:solidFill>
              <a:srgbClr val="626C3B"/>
            </a:solidFill>
            <a:prstDash val="solid"/>
          </a:ln>
        </p:spPr>
        <p:txBody>
          <a:bodyPr/>
          <a:lstStyle/>
          <a:p>
            <a:endParaRPr lang="fr-FR" noProof="0" dirty="0"/>
          </a:p>
        </p:txBody>
      </p:sp>
      <p:sp>
        <p:nvSpPr>
          <p:cNvPr id="5" name="Text 2"/>
          <p:cNvSpPr/>
          <p:nvPr/>
        </p:nvSpPr>
        <p:spPr>
          <a:xfrm>
            <a:off x="6600423" y="1669610"/>
            <a:ext cx="1852970" cy="1062990"/>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403011"/>
                </a:solidFill>
                <a:effectLst/>
                <a:uLnTx/>
                <a:uFillTx/>
                <a:latin typeface="Brygada 1918 Semi Bold" pitchFamily="34" charset="0"/>
                <a:ea typeface="Brygada 1918 Semi Bold" pitchFamily="34" charset="-122"/>
                <a:cs typeface="Brygada 1918 Semi Bold" pitchFamily="34" charset="-120"/>
              </a:rPr>
              <a:t>Faible maîtrise du numérique</a:t>
            </a: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3"/>
          <p:cNvSpPr/>
          <p:nvPr/>
        </p:nvSpPr>
        <p:spPr>
          <a:xfrm>
            <a:off x="6600423" y="2896954"/>
            <a:ext cx="1852970" cy="1814513"/>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0" i="0" u="none" strike="noStrike" kern="1200" cap="none" spc="0" normalizeH="0" baseline="0" noProof="0" dirty="0">
                <a:ln>
                  <a:noFill/>
                </a:ln>
                <a:solidFill>
                  <a:srgbClr val="403011"/>
                </a:solidFill>
                <a:effectLst/>
                <a:uLnTx/>
                <a:uFillTx/>
                <a:latin typeface="Brygada 1918" pitchFamily="34" charset="0"/>
                <a:ea typeface="Brygada 1918" pitchFamily="34" charset="-122"/>
                <a:cs typeface="Brygada 1918" pitchFamily="34" charset="-120"/>
              </a:rPr>
              <a:t>Alphabétisation digitale limitée, besoin de formation et d'appui local.</a:t>
            </a:r>
            <a:endParaRPr kumimoji="0" lang="fr-FR"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4"/>
          <p:cNvSpPr/>
          <p:nvPr/>
        </p:nvSpPr>
        <p:spPr>
          <a:xfrm>
            <a:off x="8844081" y="1281710"/>
            <a:ext cx="2367558" cy="4332280"/>
          </a:xfrm>
          <a:prstGeom prst="roundRect">
            <a:avLst>
              <a:gd name="adj" fmla="val 14371"/>
            </a:avLst>
          </a:prstGeom>
          <a:solidFill>
            <a:srgbClr val="F6EBD4"/>
          </a:solidFill>
          <a:ln w="30480">
            <a:solidFill>
              <a:srgbClr val="83792E"/>
            </a:solidFill>
            <a:prstDash val="solid"/>
          </a:ln>
        </p:spPr>
        <p:txBody>
          <a:bodyPr/>
          <a:lstStyle/>
          <a:p>
            <a:endParaRPr lang="fr-FR" noProof="0" dirty="0"/>
          </a:p>
        </p:txBody>
      </p:sp>
      <p:sp>
        <p:nvSpPr>
          <p:cNvPr id="8" name="Text 5"/>
          <p:cNvSpPr/>
          <p:nvPr/>
        </p:nvSpPr>
        <p:spPr>
          <a:xfrm>
            <a:off x="9358669" y="1577405"/>
            <a:ext cx="1852970" cy="1062990"/>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403011"/>
                </a:solidFill>
                <a:effectLst/>
                <a:uLnTx/>
                <a:uFillTx/>
                <a:latin typeface="Brygada 1918 Semi Bold" pitchFamily="34" charset="0"/>
                <a:ea typeface="Brygada 1918 Semi Bold" pitchFamily="34" charset="-122"/>
                <a:cs typeface="Brygada 1918 Semi Bold" pitchFamily="34" charset="-120"/>
              </a:rPr>
              <a:t>Méfiance envers le digital</a:t>
            </a: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6"/>
          <p:cNvSpPr/>
          <p:nvPr/>
        </p:nvSpPr>
        <p:spPr>
          <a:xfrm>
            <a:off x="9202914" y="2936090"/>
            <a:ext cx="1852970" cy="1814513"/>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0" i="0" u="none" strike="noStrike" kern="1200" cap="none" spc="0" normalizeH="0" baseline="0" noProof="0" dirty="0">
                <a:ln>
                  <a:noFill/>
                </a:ln>
                <a:solidFill>
                  <a:srgbClr val="403011"/>
                </a:solidFill>
                <a:effectLst/>
                <a:uLnTx/>
                <a:uFillTx/>
                <a:latin typeface="Brygada 1918" pitchFamily="34" charset="0"/>
                <a:ea typeface="Brygada 1918" pitchFamily="34" charset="-122"/>
                <a:cs typeface="Brygada 1918" pitchFamily="34" charset="-120"/>
              </a:rPr>
              <a:t>Crainte de perte de contrôle, incompréhension des garanties techniques</a:t>
            </a:r>
            <a:endParaRPr kumimoji="0" lang="fr-FR"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hape 7"/>
          <p:cNvSpPr/>
          <p:nvPr/>
        </p:nvSpPr>
        <p:spPr>
          <a:xfrm>
            <a:off x="11499414" y="1281710"/>
            <a:ext cx="2367558" cy="4332279"/>
          </a:xfrm>
          <a:prstGeom prst="roundRect">
            <a:avLst>
              <a:gd name="adj" fmla="val 14371"/>
            </a:avLst>
          </a:prstGeom>
          <a:solidFill>
            <a:srgbClr val="F6EBD4"/>
          </a:solidFill>
          <a:ln w="30480">
            <a:solidFill>
              <a:srgbClr val="E8AF3B"/>
            </a:solidFill>
            <a:prstDash val="solid"/>
          </a:ln>
        </p:spPr>
        <p:txBody>
          <a:bodyPr/>
          <a:lstStyle/>
          <a:p>
            <a:endParaRPr lang="fr-FR" noProof="0" dirty="0"/>
          </a:p>
        </p:txBody>
      </p:sp>
      <p:sp>
        <p:nvSpPr>
          <p:cNvPr id="11" name="Text 8"/>
          <p:cNvSpPr/>
          <p:nvPr/>
        </p:nvSpPr>
        <p:spPr>
          <a:xfrm>
            <a:off x="11864450" y="1707167"/>
            <a:ext cx="1852970" cy="708660"/>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403011"/>
                </a:solidFill>
                <a:effectLst/>
                <a:uLnTx/>
                <a:uFillTx/>
                <a:latin typeface="Brygada 1918 Semi Bold" pitchFamily="34" charset="0"/>
                <a:ea typeface="Brygada 1918 Semi Bold" pitchFamily="34" charset="-122"/>
                <a:cs typeface="Brygada 1918 Semi Bold" pitchFamily="34" charset="-120"/>
              </a:rPr>
              <a:t>Inégalités urbain / rural</a:t>
            </a: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9"/>
          <p:cNvSpPr/>
          <p:nvPr/>
        </p:nvSpPr>
        <p:spPr>
          <a:xfrm>
            <a:off x="11726227" y="2896954"/>
            <a:ext cx="1852970" cy="2540318"/>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0" i="0" u="none" strike="noStrike" kern="1200" cap="none" spc="0" normalizeH="0" baseline="0" noProof="0" dirty="0">
                <a:ln>
                  <a:noFill/>
                </a:ln>
                <a:solidFill>
                  <a:srgbClr val="403011"/>
                </a:solidFill>
                <a:effectLst/>
                <a:uLnTx/>
                <a:uFillTx/>
                <a:latin typeface="Brygada 1918" pitchFamily="34" charset="0"/>
                <a:ea typeface="Brygada 1918" pitchFamily="34" charset="-122"/>
                <a:cs typeface="Brygada 1918" pitchFamily="34" charset="-120"/>
              </a:rPr>
              <a:t>Accès différencié aux bénéfices du numérique ; risque d’exclusion accrue sans mesures ciblées.</a:t>
            </a:r>
            <a:endParaRPr kumimoji="0" lang="fr-FR"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10"/>
          <p:cNvSpPr/>
          <p:nvPr/>
        </p:nvSpPr>
        <p:spPr>
          <a:xfrm>
            <a:off x="6394680" y="6782539"/>
            <a:ext cx="7556421" cy="72580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1" i="0" u="none" strike="noStrike" kern="1200" cap="none" spc="0" normalizeH="0" baseline="0" noProof="0" dirty="0">
                <a:ln>
                  <a:noFill/>
                </a:ln>
                <a:effectLst/>
                <a:uLnTx/>
                <a:uFillTx/>
                <a:latin typeface="Brygada 1918" pitchFamily="34" charset="0"/>
                <a:ea typeface="Brygada 1918" pitchFamily="34" charset="-122"/>
                <a:cs typeface="Brygada 1918" pitchFamily="34" charset="-120"/>
              </a:rPr>
              <a:t>Message : la technologie ne suffit pas : l’acceptation sociale, l’éducation et la confiance sont essentielles.</a:t>
            </a:r>
            <a:endParaRPr kumimoji="0" lang="fr-FR" sz="1750" b="1" i="0" u="none" strike="noStrike" kern="1200" cap="none" spc="0" normalizeH="0" baseline="0" noProof="0" dirty="0">
              <a:ln>
                <a:noFill/>
              </a:ln>
              <a:effectLst/>
              <a:uLnTx/>
              <a:uFillTx/>
              <a:latin typeface="Calibri" panose="020F0502020204030204"/>
              <a:ea typeface="+mn-ea"/>
              <a:cs typeface="+mn-cs"/>
            </a:endParaRPr>
          </a:p>
        </p:txBody>
      </p:sp>
      <p:pic>
        <p:nvPicPr>
          <p:cNvPr id="15" name="Image 14">
            <a:extLst>
              <a:ext uri="{FF2B5EF4-FFF2-40B4-BE49-F238E27FC236}">
                <a16:creationId xmlns:a16="http://schemas.microsoft.com/office/drawing/2014/main" id="{E570C38B-7123-8871-214A-E45BEE0F84CB}"/>
              </a:ext>
            </a:extLst>
          </p:cNvPr>
          <p:cNvPicPr>
            <a:picLocks noChangeAspect="1"/>
          </p:cNvPicPr>
          <p:nvPr/>
        </p:nvPicPr>
        <p:blipFill>
          <a:blip r:embed="rId3"/>
          <a:stretch>
            <a:fillRect/>
          </a:stretch>
        </p:blipFill>
        <p:spPr>
          <a:xfrm>
            <a:off x="654569" y="701748"/>
            <a:ext cx="4209531" cy="6284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Text 0"/>
          <p:cNvSpPr/>
          <p:nvPr/>
        </p:nvSpPr>
        <p:spPr>
          <a:xfrm>
            <a:off x="384889" y="186093"/>
            <a:ext cx="14512211" cy="1033107"/>
          </a:xfrm>
          <a:prstGeom prst="rect">
            <a:avLst/>
          </a:prstGeom>
          <a:noFill/>
          <a:ln/>
        </p:spPr>
        <p:txBody>
          <a:bodyPr wrap="square" lIns="0" tIns="0" rIns="0" bIns="0" rtlCol="0" anchor="t"/>
          <a:lstStyle/>
          <a:p>
            <a:pPr marL="0" indent="0" algn="l">
              <a:lnSpc>
                <a:spcPts val="4800"/>
              </a:lnSpc>
              <a:buNone/>
            </a:pPr>
            <a:r>
              <a:rPr lang="fr-FR" sz="3700" noProof="0" dirty="0">
                <a:solidFill>
                  <a:srgbClr val="532418"/>
                </a:solidFill>
                <a:latin typeface="Arial" panose="020B0604020202020204" pitchFamily="34" charset="0"/>
                <a:ea typeface="Marcellus" pitchFamily="34" charset="-122"/>
                <a:cs typeface="Arial" panose="020B0604020202020204" pitchFamily="34" charset="0"/>
              </a:rPr>
              <a:t>Articulation entre innovation numérique et réformes institutionnelles</a:t>
            </a:r>
            <a:endParaRPr lang="fr-FR" sz="3700" noProof="0" dirty="0">
              <a:latin typeface="Arial" panose="020B0604020202020204" pitchFamily="34" charset="0"/>
              <a:cs typeface="Arial" panose="020B0604020202020204" pitchFamily="34" charset="0"/>
            </a:endParaRPr>
          </a:p>
        </p:txBody>
      </p:sp>
      <p:sp>
        <p:nvSpPr>
          <p:cNvPr id="15" name="Text 12"/>
          <p:cNvSpPr/>
          <p:nvPr/>
        </p:nvSpPr>
        <p:spPr>
          <a:xfrm>
            <a:off x="715089" y="6006108"/>
            <a:ext cx="7713821" cy="504825"/>
          </a:xfrm>
          <a:prstGeom prst="rect">
            <a:avLst/>
          </a:prstGeom>
          <a:noFill/>
          <a:ln/>
        </p:spPr>
        <p:txBody>
          <a:bodyPr wrap="square" lIns="0" tIns="0" rIns="0" bIns="0" rtlCol="0" anchor="t"/>
          <a:lstStyle/>
          <a:p>
            <a:pPr marL="0" indent="0" algn="l">
              <a:lnSpc>
                <a:spcPts val="1950"/>
              </a:lnSpc>
              <a:buNone/>
            </a:pPr>
            <a:endParaRPr lang="fr-FR" sz="1600" noProof="0" dirty="0"/>
          </a:p>
        </p:txBody>
      </p:sp>
      <p:sp>
        <p:nvSpPr>
          <p:cNvPr id="16" name="Text 13"/>
          <p:cNvSpPr/>
          <p:nvPr/>
        </p:nvSpPr>
        <p:spPr>
          <a:xfrm>
            <a:off x="715089" y="6871097"/>
            <a:ext cx="7713821" cy="504825"/>
          </a:xfrm>
          <a:prstGeom prst="rect">
            <a:avLst/>
          </a:prstGeom>
          <a:noFill/>
          <a:ln/>
        </p:spPr>
        <p:txBody>
          <a:bodyPr wrap="square" lIns="0" tIns="0" rIns="0" bIns="0" rtlCol="0" anchor="t"/>
          <a:lstStyle/>
          <a:p>
            <a:pPr marL="0" indent="0" algn="l">
              <a:lnSpc>
                <a:spcPts val="1950"/>
              </a:lnSpc>
              <a:buNone/>
            </a:pPr>
            <a:endParaRPr lang="fr-FR" sz="1600" noProof="0" dirty="0"/>
          </a:p>
        </p:txBody>
      </p:sp>
      <p:pic>
        <p:nvPicPr>
          <p:cNvPr id="18" name="Image 17">
            <a:extLst>
              <a:ext uri="{FF2B5EF4-FFF2-40B4-BE49-F238E27FC236}">
                <a16:creationId xmlns:a16="http://schemas.microsoft.com/office/drawing/2014/main" id="{C3586090-FF2A-0430-5BB8-E8B16EE80B00}"/>
              </a:ext>
            </a:extLst>
          </p:cNvPr>
          <p:cNvPicPr>
            <a:picLocks noChangeAspect="1"/>
          </p:cNvPicPr>
          <p:nvPr/>
        </p:nvPicPr>
        <p:blipFill>
          <a:blip r:embed="rId3"/>
          <a:stretch>
            <a:fillRect/>
          </a:stretch>
        </p:blipFill>
        <p:spPr>
          <a:xfrm>
            <a:off x="1219200" y="853678"/>
            <a:ext cx="12192000" cy="73235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E5C98FE-B9A8-0B50-987C-2731AA152A48}"/>
              </a:ext>
            </a:extLst>
          </p:cNvPr>
          <p:cNvSpPr txBox="1"/>
          <p:nvPr/>
        </p:nvSpPr>
        <p:spPr>
          <a:xfrm>
            <a:off x="457200" y="463159"/>
            <a:ext cx="15354300" cy="661976"/>
          </a:xfrm>
          <a:prstGeom prst="rect">
            <a:avLst/>
          </a:prstGeom>
          <a:noFill/>
        </p:spPr>
        <p:txBody>
          <a:bodyPr wrap="square">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lang="fr-FR" sz="3700" dirty="0">
                <a:solidFill>
                  <a:srgbClr val="532418"/>
                </a:solidFill>
                <a:latin typeface="Arial" panose="020B0604020202020204" pitchFamily="34" charset="0"/>
                <a:ea typeface="Marcellus" pitchFamily="34" charset="-122"/>
                <a:cs typeface="Arial" panose="020B0604020202020204" pitchFamily="34" charset="0"/>
              </a:rPr>
              <a:t>Rôle stratégique de l’ANCF dans l’articulation</a:t>
            </a:r>
            <a:endParaRPr kumimoji="0" lang="fr-FR" sz="3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Image 4">
            <a:extLst>
              <a:ext uri="{FF2B5EF4-FFF2-40B4-BE49-F238E27FC236}">
                <a16:creationId xmlns:a16="http://schemas.microsoft.com/office/drawing/2014/main" id="{3E17CC0F-716E-3BA8-8E8B-660A1343621A}"/>
              </a:ext>
            </a:extLst>
          </p:cNvPr>
          <p:cNvPicPr>
            <a:picLocks noChangeAspect="1"/>
          </p:cNvPicPr>
          <p:nvPr/>
        </p:nvPicPr>
        <p:blipFill>
          <a:blip r:embed="rId2"/>
          <a:stretch>
            <a:fillRect/>
          </a:stretch>
        </p:blipFill>
        <p:spPr>
          <a:xfrm>
            <a:off x="1219200" y="1125135"/>
            <a:ext cx="12192000" cy="7052077"/>
          </a:xfrm>
          <a:prstGeom prst="rect">
            <a:avLst/>
          </a:prstGeom>
        </p:spPr>
      </p:pic>
    </p:spTree>
    <p:extLst>
      <p:ext uri="{BB962C8B-B14F-4D97-AF65-F5344CB8AC3E}">
        <p14:creationId xmlns:p14="http://schemas.microsoft.com/office/powerpoint/2010/main" val="951447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14A0CA94-42DE-D79A-699B-684D775A9703}"/>
              </a:ext>
            </a:extLst>
          </p:cNvPr>
          <p:cNvSpPr/>
          <p:nvPr/>
        </p:nvSpPr>
        <p:spPr>
          <a:xfrm>
            <a:off x="1261189" y="186093"/>
            <a:ext cx="14512211" cy="1033107"/>
          </a:xfrm>
          <a:prstGeom prst="rect">
            <a:avLst/>
          </a:prstGeom>
          <a:noFill/>
          <a:ln/>
        </p:spPr>
        <p:txBody>
          <a:bodyPr wrap="square" lIns="0" tIns="0" rIns="0" bIns="0" rtlCol="0" anchor="t"/>
          <a:lstStyle/>
          <a:p>
            <a:pPr marL="0" indent="0" algn="l">
              <a:lnSpc>
                <a:spcPts val="4800"/>
              </a:lnSpc>
              <a:buNone/>
            </a:pPr>
            <a:r>
              <a:rPr lang="fr-FR" sz="3700" noProof="0" dirty="0">
                <a:solidFill>
                  <a:srgbClr val="532418"/>
                </a:solidFill>
                <a:latin typeface="Arial" panose="020B0604020202020204" pitchFamily="34" charset="0"/>
                <a:ea typeface="Marcellus" pitchFamily="34" charset="-122"/>
                <a:cs typeface="Arial" panose="020B0604020202020204" pitchFamily="34" charset="0"/>
              </a:rPr>
              <a:t>Orientations </a:t>
            </a:r>
            <a:r>
              <a:rPr lang="fr-FR" sz="3700" dirty="0">
                <a:solidFill>
                  <a:srgbClr val="532418"/>
                </a:solidFill>
                <a:latin typeface="Arial" panose="020B0604020202020204" pitchFamily="34" charset="0"/>
                <a:ea typeface="Marcellus" pitchFamily="34" charset="-122"/>
                <a:cs typeface="Arial" panose="020B0604020202020204" pitchFamily="34" charset="0"/>
              </a:rPr>
              <a:t>stratégiques </a:t>
            </a:r>
            <a:endParaRPr lang="fr-FR" sz="3700" noProof="0"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188" y="1019949"/>
            <a:ext cx="12412281" cy="6816245"/>
          </a:xfrm>
          <a:prstGeom prst="rect">
            <a:avLst/>
          </a:prstGeom>
        </p:spPr>
      </p:pic>
    </p:spTree>
    <p:extLst>
      <p:ext uri="{BB962C8B-B14F-4D97-AF65-F5344CB8AC3E}">
        <p14:creationId xmlns:p14="http://schemas.microsoft.com/office/powerpoint/2010/main" val="91199343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8F343BAB-9E3C-B1DE-F2AE-9532295AAB93}"/>
              </a:ext>
            </a:extLst>
          </p:cNvPr>
          <p:cNvSpPr/>
          <p:nvPr/>
        </p:nvSpPr>
        <p:spPr>
          <a:xfrm>
            <a:off x="1261189" y="186093"/>
            <a:ext cx="14512211" cy="1033107"/>
          </a:xfrm>
          <a:prstGeom prst="rect">
            <a:avLst/>
          </a:prstGeom>
          <a:noFill/>
          <a:ln/>
        </p:spPr>
        <p:txBody>
          <a:bodyPr wrap="square" lIns="0" tIns="0" rIns="0" bIns="0" rtlCol="0" anchor="t"/>
          <a:lstStyle/>
          <a:p>
            <a:pPr marL="0" indent="0" algn="l">
              <a:lnSpc>
                <a:spcPts val="4800"/>
              </a:lnSpc>
              <a:buNone/>
            </a:pPr>
            <a:r>
              <a:rPr lang="fr-FR" sz="3700" dirty="0">
                <a:solidFill>
                  <a:srgbClr val="532418"/>
                </a:solidFill>
                <a:latin typeface="Arial" panose="020B0604020202020204" pitchFamily="34" charset="0"/>
                <a:ea typeface="Marcellus" pitchFamily="34" charset="-122"/>
                <a:cs typeface="Arial" panose="020B0604020202020204" pitchFamily="34" charset="0"/>
              </a:rPr>
              <a:t>Conclusion </a:t>
            </a:r>
            <a:endParaRPr lang="fr-FR" sz="3700" noProof="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A3E5F009-AB05-05D0-FC45-4CB28F757D0D}"/>
              </a:ext>
            </a:extLst>
          </p:cNvPr>
          <p:cNvSpPr txBox="1"/>
          <p:nvPr/>
        </p:nvSpPr>
        <p:spPr>
          <a:xfrm>
            <a:off x="2095500" y="1028700"/>
            <a:ext cx="11684000" cy="550920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buNone/>
            </a:pPr>
            <a:r>
              <a:rPr lang="fr-FR" sz="2200" dirty="0">
                <a:latin typeface="Arial" panose="020B0604020202020204" pitchFamily="34" charset="0"/>
                <a:cs typeface="Arial" panose="020B0604020202020204" pitchFamily="34" charset="0"/>
              </a:rPr>
              <a:t>La modernisation du secteur foncier au Burkina Faso s’inscrit dans une dynamique de transformation profonde, alliant réforme institutionnelle et innovation numérique.</a:t>
            </a:r>
          </a:p>
          <a:p>
            <a:pPr algn="just">
              <a:buNone/>
            </a:pPr>
            <a:endParaRPr lang="fr-FR" sz="2200" dirty="0">
              <a:latin typeface="Arial" panose="020B0604020202020204" pitchFamily="34" charset="0"/>
              <a:cs typeface="Arial" panose="020B0604020202020204" pitchFamily="34" charset="0"/>
            </a:endParaRPr>
          </a:p>
          <a:p>
            <a:pPr algn="just">
              <a:buNone/>
            </a:pPr>
            <a:r>
              <a:rPr lang="fr-FR" sz="2200" dirty="0">
                <a:latin typeface="Arial" panose="020B0604020202020204" pitchFamily="34" charset="0"/>
                <a:cs typeface="Arial" panose="020B0604020202020204" pitchFamily="34" charset="0"/>
              </a:rPr>
              <a:t>La réforme juridique établit un cadre clair, organise la gestion du domaine foncier national et affirme le principe d’un accès équitable et sécurisé à la terre. La digitalisation, à travers des outils structurants comme le Système d’Information Foncier, permet de rendre ces principes effectifs, transparents et traçables.</a:t>
            </a:r>
          </a:p>
          <a:p>
            <a:pPr algn="just">
              <a:buNone/>
            </a:pPr>
            <a:endParaRPr lang="fr-FR" sz="2200" dirty="0">
              <a:latin typeface="Arial" panose="020B0604020202020204" pitchFamily="34" charset="0"/>
              <a:cs typeface="Arial" panose="020B0604020202020204" pitchFamily="34" charset="0"/>
            </a:endParaRPr>
          </a:p>
          <a:p>
            <a:pPr algn="just">
              <a:buNone/>
            </a:pPr>
            <a:r>
              <a:rPr lang="fr-FR" sz="2200" dirty="0">
                <a:latin typeface="Arial" panose="020B0604020202020204" pitchFamily="34" charset="0"/>
                <a:cs typeface="Arial" panose="020B0604020202020204" pitchFamily="34" charset="0"/>
              </a:rPr>
              <a:t>Au-delà des outils et des textes, l’enjeu fondamental demeure l’inclusion. Garantir l’accès au foncier pour tous , sans discrimination, sans exclusion et dans le respect de l’intérêt général , constitue le cœur de cette transformation.</a:t>
            </a:r>
          </a:p>
          <a:p>
            <a:pPr algn="just">
              <a:buNone/>
            </a:pPr>
            <a:endParaRPr lang="fr-FR" sz="2200" dirty="0">
              <a:latin typeface="Arial" panose="020B0604020202020204" pitchFamily="34" charset="0"/>
              <a:cs typeface="Arial" panose="020B0604020202020204" pitchFamily="34" charset="0"/>
            </a:endParaRPr>
          </a:p>
          <a:p>
            <a:pPr algn="just">
              <a:buNone/>
            </a:pPr>
            <a:r>
              <a:rPr lang="fr-FR" sz="2200" dirty="0">
                <a:latin typeface="Arial" panose="020B0604020202020204" pitchFamily="34" charset="0"/>
                <a:cs typeface="Arial" panose="020B0604020202020204" pitchFamily="34" charset="0"/>
              </a:rPr>
              <a:t>Ainsi, l’articulation entre réforme institutionnelle, coordination stratégique et innovation numérique ne vise pas seulement la modernisation administrative ; elle poursuit un objectif plus large : assurer une gouvernance foncière équitable, sécurisée et accessible à l’ensemble des citoyens.</a:t>
            </a:r>
          </a:p>
        </p:txBody>
      </p:sp>
    </p:spTree>
    <p:extLst>
      <p:ext uri="{BB962C8B-B14F-4D97-AF65-F5344CB8AC3E}">
        <p14:creationId xmlns:p14="http://schemas.microsoft.com/office/powerpoint/2010/main" val="3947796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420C5A9-26B5-3692-22C9-B7406FE2169B}"/>
              </a:ext>
            </a:extLst>
          </p:cNvPr>
          <p:cNvSpPr txBox="1"/>
          <p:nvPr/>
        </p:nvSpPr>
        <p:spPr>
          <a:xfrm>
            <a:off x="457200" y="3238500"/>
            <a:ext cx="7061200" cy="1446550"/>
          </a:xfrm>
          <a:prstGeom prst="rect">
            <a:avLst/>
          </a:prstGeom>
          <a:noFill/>
        </p:spPr>
        <p:txBody>
          <a:bodyPr wrap="square" rtlCol="0">
            <a:spAutoFit/>
          </a:bodyPr>
          <a:lstStyle/>
          <a:p>
            <a:pPr algn="ctr"/>
            <a:r>
              <a:rPr lang="fr-FR" sz="4400" dirty="0">
                <a:latin typeface="Arial Black" panose="020B0A04020102020204" pitchFamily="34" charset="0"/>
              </a:rPr>
              <a:t>MERCI POUR VOTRE ATTENTION</a:t>
            </a:r>
          </a:p>
        </p:txBody>
      </p:sp>
      <p:pic>
        <p:nvPicPr>
          <p:cNvPr id="4" name="Image 3">
            <a:extLst>
              <a:ext uri="{FF2B5EF4-FFF2-40B4-BE49-F238E27FC236}">
                <a16:creationId xmlns:a16="http://schemas.microsoft.com/office/drawing/2014/main" id="{027E94A1-8679-5FD6-F86B-57446351F30E}"/>
              </a:ext>
            </a:extLst>
          </p:cNvPr>
          <p:cNvPicPr>
            <a:picLocks noChangeAspect="1"/>
          </p:cNvPicPr>
          <p:nvPr/>
        </p:nvPicPr>
        <p:blipFill>
          <a:blip r:embed="rId2"/>
          <a:stretch>
            <a:fillRect/>
          </a:stretch>
        </p:blipFill>
        <p:spPr>
          <a:xfrm>
            <a:off x="9146143" y="0"/>
            <a:ext cx="5484257" cy="822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056047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0EDCAD0-B2C3-22B2-34B5-38BD8D561C4B}"/>
              </a:ext>
            </a:extLst>
          </p:cNvPr>
          <p:cNvPicPr>
            <a:picLocks noChangeAspect="1"/>
          </p:cNvPicPr>
          <p:nvPr/>
        </p:nvPicPr>
        <p:blipFill>
          <a:blip r:embed="rId2"/>
          <a:stretch>
            <a:fillRect/>
          </a:stretch>
        </p:blipFill>
        <p:spPr>
          <a:xfrm>
            <a:off x="1219200" y="584792"/>
            <a:ext cx="12192000" cy="7325832"/>
          </a:xfrm>
          <a:prstGeom prst="rect">
            <a:avLst/>
          </a:prstGeom>
        </p:spPr>
      </p:pic>
    </p:spTree>
    <p:extLst>
      <p:ext uri="{BB962C8B-B14F-4D97-AF65-F5344CB8AC3E}">
        <p14:creationId xmlns:p14="http://schemas.microsoft.com/office/powerpoint/2010/main" val="15714676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0FED283-0E05-54CF-FEDC-C3430E8D0661}"/>
              </a:ext>
            </a:extLst>
          </p:cNvPr>
          <p:cNvSpPr txBox="1"/>
          <p:nvPr/>
        </p:nvSpPr>
        <p:spPr>
          <a:xfrm>
            <a:off x="2232836" y="1281062"/>
            <a:ext cx="10473071" cy="673069"/>
          </a:xfrm>
          <a:prstGeom prst="rect">
            <a:avLst/>
          </a:prstGeom>
          <a:noFill/>
        </p:spPr>
        <p:txBody>
          <a:bodyPr wrap="square">
            <a:spAutoFit/>
          </a:bodyPr>
          <a:lstStyle/>
          <a:p>
            <a:pPr marL="0" marR="0" lvl="0" indent="0" algn="l" defTabSz="914400" rtl="0" eaLnBrk="1" fontAlgn="auto" latinLnBrk="0" hangingPunct="1">
              <a:lnSpc>
                <a:spcPts val="4900"/>
              </a:lnSpc>
              <a:spcBef>
                <a:spcPts val="0"/>
              </a:spcBef>
              <a:spcAft>
                <a:spcPts val="0"/>
              </a:spcAft>
              <a:buClrTx/>
              <a:buSzTx/>
              <a:buFontTx/>
              <a:buNone/>
              <a:tabLst/>
              <a:defRPr/>
            </a:pPr>
            <a:r>
              <a:rPr lang="fr-FR" sz="3200" noProof="0" dirty="0">
                <a:solidFill>
                  <a:srgbClr val="532418"/>
                </a:solidFill>
                <a:latin typeface="Arial" panose="020B0604020202020204" pitchFamily="34" charset="0"/>
                <a:ea typeface="Marcellus" pitchFamily="34" charset="-122"/>
                <a:cs typeface="Arial" panose="020B0604020202020204" pitchFamily="34" charset="0"/>
              </a:rPr>
              <a:t>La terre au Burkina Faso : un enjeu stratégique</a:t>
            </a:r>
            <a:endParaRPr kumimoji="0" lang="fr-FR"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2BDB12FE-F2BB-2BC7-AD03-0065B81DAF26}"/>
              </a:ext>
            </a:extLst>
          </p:cNvPr>
          <p:cNvSpPr txBox="1"/>
          <p:nvPr/>
        </p:nvSpPr>
        <p:spPr>
          <a:xfrm>
            <a:off x="2200939" y="2424223"/>
            <a:ext cx="10005237" cy="5027017"/>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50000"/>
              </a:lnSpc>
              <a:buNone/>
            </a:pPr>
            <a:r>
              <a:rPr lang="fr-FR" b="1" noProof="0" dirty="0">
                <a:latin typeface="Arial" panose="020B0604020202020204" pitchFamily="34" charset="0"/>
                <a:cs typeface="Arial" panose="020B0604020202020204" pitchFamily="34" charset="0"/>
              </a:rPr>
              <a:t>Au Burkina Faso, la terre occupe une place centrale dans la vie économique et sociale. Elle constitue la base de l’agriculture, principal moteur de subsistance et d’activité pour une grande partie de la population. Elle est également le support de l’habitat, des infrastructures et des investissements.</a:t>
            </a:r>
          </a:p>
          <a:p>
            <a:pPr algn="just">
              <a:lnSpc>
                <a:spcPct val="150000"/>
              </a:lnSpc>
              <a:buNone/>
            </a:pPr>
            <a:endParaRPr lang="fr-FR" b="1" noProof="0" dirty="0">
              <a:latin typeface="Arial" panose="020B0604020202020204" pitchFamily="34" charset="0"/>
              <a:cs typeface="Arial" panose="020B0604020202020204" pitchFamily="34" charset="0"/>
            </a:endParaRPr>
          </a:p>
          <a:p>
            <a:pPr algn="just">
              <a:lnSpc>
                <a:spcPct val="150000"/>
              </a:lnSpc>
              <a:buNone/>
            </a:pPr>
            <a:r>
              <a:rPr lang="fr-FR" b="1" noProof="0" dirty="0">
                <a:latin typeface="Arial" panose="020B0604020202020204" pitchFamily="34" charset="0"/>
                <a:cs typeface="Arial" panose="020B0604020202020204" pitchFamily="34" charset="0"/>
              </a:rPr>
              <a:t>La terre est aussi un facteur de stabilité sociale : lorsqu’elle est accessible et sécurisée, elle favorise la paix et le développement ; lorsqu’elle est mal organisée ou contestée, elle devient source de tensions et de conflits.</a:t>
            </a:r>
          </a:p>
          <a:p>
            <a:pPr algn="just">
              <a:lnSpc>
                <a:spcPct val="150000"/>
              </a:lnSpc>
              <a:buNone/>
            </a:pPr>
            <a:endParaRPr lang="fr-FR" b="1" noProof="0" dirty="0">
              <a:latin typeface="Arial" panose="020B0604020202020204" pitchFamily="34" charset="0"/>
              <a:cs typeface="Arial" panose="020B0604020202020204" pitchFamily="34" charset="0"/>
            </a:endParaRPr>
          </a:p>
          <a:p>
            <a:pPr algn="just">
              <a:lnSpc>
                <a:spcPct val="150000"/>
              </a:lnSpc>
              <a:buNone/>
            </a:pPr>
            <a:r>
              <a:rPr lang="fr-FR" b="1" noProof="0" dirty="0">
                <a:latin typeface="Arial" panose="020B0604020202020204" pitchFamily="34" charset="0"/>
                <a:cs typeface="Arial" panose="020B0604020202020204" pitchFamily="34" charset="0"/>
              </a:rPr>
              <a:t>Ainsi, garantir un accès équitable et sécurisé à la terre pour tous revient à promouvoir l’inclusion sociale, à prévenir les conflits et à assurer un développement harmonieux du territoire national.</a:t>
            </a:r>
          </a:p>
        </p:txBody>
      </p:sp>
      <p:sp>
        <p:nvSpPr>
          <p:cNvPr id="2" name="ZoneTexte 1">
            <a:extLst>
              <a:ext uri="{FF2B5EF4-FFF2-40B4-BE49-F238E27FC236}">
                <a16:creationId xmlns:a16="http://schemas.microsoft.com/office/drawing/2014/main" id="{9CD6AA5B-8EA0-12B2-2FD5-75C6A90E2CD1}"/>
              </a:ext>
            </a:extLst>
          </p:cNvPr>
          <p:cNvSpPr txBox="1"/>
          <p:nvPr/>
        </p:nvSpPr>
        <p:spPr>
          <a:xfrm>
            <a:off x="120502" y="137901"/>
            <a:ext cx="11536326" cy="673069"/>
          </a:xfrm>
          <a:prstGeom prst="rect">
            <a:avLst/>
          </a:prstGeom>
          <a:noFill/>
        </p:spPr>
        <p:txBody>
          <a:bodyPr wrap="square">
            <a:spAutoFit/>
          </a:bodyPr>
          <a:lstStyle/>
          <a:p>
            <a:pPr marL="0" marR="0" lvl="0" indent="0" algn="l" defTabSz="914400" rtl="0" eaLnBrk="1" fontAlgn="auto" latinLnBrk="0" hangingPunct="1">
              <a:lnSpc>
                <a:spcPts val="4900"/>
              </a:lnSpc>
              <a:spcBef>
                <a:spcPts val="0"/>
              </a:spcBef>
              <a:spcAft>
                <a:spcPts val="0"/>
              </a:spcAft>
              <a:buClrTx/>
              <a:buSzTx/>
              <a:buFontTx/>
              <a:buNone/>
              <a:tabLst/>
              <a:defRPr/>
            </a:pPr>
            <a:r>
              <a:rPr kumimoji="0" lang="fr-FR" sz="3750" b="0" i="0" u="none" strike="noStrike" kern="1200" cap="none" spc="0" normalizeH="0" baseline="0" dirty="0">
                <a:ln>
                  <a:noFill/>
                </a:ln>
                <a:solidFill>
                  <a:srgbClr val="532418"/>
                </a:solidFill>
                <a:effectLst/>
                <a:uLnTx/>
                <a:uFillTx/>
                <a:latin typeface="Arial" panose="020B0604020202020204" pitchFamily="34" charset="0"/>
                <a:ea typeface="Marcellus" pitchFamily="34" charset="-122"/>
                <a:cs typeface="Arial" panose="020B0604020202020204" pitchFamily="34" charset="0"/>
              </a:rPr>
              <a:t>Introduction</a:t>
            </a:r>
            <a:endParaRPr kumimoji="0" lang="fr-FR" sz="37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4504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2A6F8AB-2318-B88C-1BFD-5316FA10FB7B}"/>
              </a:ext>
            </a:extLst>
          </p:cNvPr>
          <p:cNvSpPr txBox="1"/>
          <p:nvPr/>
        </p:nvSpPr>
        <p:spPr>
          <a:xfrm>
            <a:off x="1689100" y="927219"/>
            <a:ext cx="122555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Cadre légal : organisation et accès équitable à la terre</a:t>
            </a:r>
          </a:p>
        </p:txBody>
      </p:sp>
      <p:sp>
        <p:nvSpPr>
          <p:cNvPr id="9" name="ZoneTexte 8">
            <a:extLst>
              <a:ext uri="{FF2B5EF4-FFF2-40B4-BE49-F238E27FC236}">
                <a16:creationId xmlns:a16="http://schemas.microsoft.com/office/drawing/2014/main" id="{6A0EEDE2-90D8-AF5F-A27D-2362A93C6109}"/>
              </a:ext>
            </a:extLst>
          </p:cNvPr>
          <p:cNvSpPr txBox="1"/>
          <p:nvPr/>
        </p:nvSpPr>
        <p:spPr>
          <a:xfrm>
            <a:off x="1689100" y="2012553"/>
            <a:ext cx="4559300" cy="5693866"/>
          </a:xfrm>
          <a:prstGeom prst="rect">
            <a:avLst/>
          </a:prstGeom>
          <a:solidFill>
            <a:schemeClr val="tx2">
              <a:lumMod val="25000"/>
              <a:lumOff val="75000"/>
            </a:schemeClr>
          </a:solidFill>
          <a:scene3d>
            <a:camera prst="orthographicFront"/>
            <a:lightRig rig="threePt" dir="t"/>
          </a:scene3d>
          <a:sp3d>
            <a:bevelT prst="relaxedInset"/>
          </a:sp3d>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Organisation du domaine foncier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 Burkina Faso, la loi fondamentale qui organise la  gestion et l’accès à la terre est la loi n°015-2025/ALT du 21 octobre 2025 portant Réorganisation Agraire et Foncière (RAF), promulguée par le Décret n°2025-1362/PF du 28 octobre 2025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loi crée un domaine foncier national (Article 18)</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Elle précise que ce domaine est de plein droit propriété de l’État, garant de l’intérêt général (Article 20)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gestion du foncier relève ainsi d’un cadre  structuré</a:t>
            </a:r>
            <a:endParaRPr lang="fr-FR" dirty="0"/>
          </a:p>
        </p:txBody>
      </p:sp>
      <p:sp>
        <p:nvSpPr>
          <p:cNvPr id="10" name="ZoneTexte 9">
            <a:extLst>
              <a:ext uri="{FF2B5EF4-FFF2-40B4-BE49-F238E27FC236}">
                <a16:creationId xmlns:a16="http://schemas.microsoft.com/office/drawing/2014/main" id="{D2A42E29-AA1F-2B5D-D935-FD0F33029258}"/>
              </a:ext>
            </a:extLst>
          </p:cNvPr>
          <p:cNvSpPr txBox="1"/>
          <p:nvPr/>
        </p:nvSpPr>
        <p:spPr>
          <a:xfrm>
            <a:off x="8177323" y="1981775"/>
            <a:ext cx="4902200" cy="5852308"/>
          </a:xfrm>
          <a:prstGeom prst="rect">
            <a:avLst/>
          </a:prstGeom>
          <a:solidFill>
            <a:schemeClr val="tx2">
              <a:lumMod val="25000"/>
              <a:lumOff val="75000"/>
            </a:schemeClr>
          </a:solidFill>
          <a:scene3d>
            <a:camera prst="orthographicFront"/>
            <a:lightRig rig="threePt" dir="t"/>
          </a:scene3d>
          <a:sp3d>
            <a:bevelT prst="relaxedInset"/>
          </a:sp3d>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800" b="1" dirty="0">
                <a:solidFill>
                  <a:prstClr val="black"/>
                </a:solidFill>
                <a:latin typeface="Arial" panose="020B0604020202020204" pitchFamily="34" charset="0"/>
                <a:cs typeface="Arial" panose="020B0604020202020204" pitchFamily="34" charset="0"/>
              </a:rPr>
              <a:t>Principe d’accès équitable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politique agraire doit assurer :« l’accès équitable et sécurisé des acteurs à la terre rurale »(Article 15)</a:t>
            </a:r>
            <a:r>
              <a:rPr lang="fr-FR" sz="2000" dirty="0">
                <a:solidFill>
                  <a:prstClr val="black"/>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fr-FR" sz="20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L’équité dans l’accès à la terre est un objectif explicitement posé par la loi.</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Message clé :La RAF 2025 ne se limite pas à organiser la gestion du foncier :elle consacre juridiquement le principe d’un accès équitable et sécurisé à la terre pour tous.</a:t>
            </a:r>
          </a:p>
        </p:txBody>
      </p:sp>
    </p:spTree>
    <p:extLst>
      <p:ext uri="{BB962C8B-B14F-4D97-AF65-F5344CB8AC3E}">
        <p14:creationId xmlns:p14="http://schemas.microsoft.com/office/powerpoint/2010/main" val="17681123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0"/>
          <p:cNvSpPr/>
          <p:nvPr/>
        </p:nvSpPr>
        <p:spPr>
          <a:xfrm>
            <a:off x="776924" y="164699"/>
            <a:ext cx="5166676" cy="627102"/>
          </a:xfrm>
          <a:prstGeom prst="rect">
            <a:avLst/>
          </a:prstGeom>
          <a:noFill/>
          <a:ln/>
        </p:spPr>
        <p:txBody>
          <a:bodyPr wrap="none" lIns="0" tIns="0" rIns="0" bIns="0" rtlCol="0" anchor="t"/>
          <a:lstStyle/>
          <a:p>
            <a:pPr marL="0" indent="0" algn="l">
              <a:lnSpc>
                <a:spcPts val="4900"/>
              </a:lnSpc>
              <a:buNone/>
            </a:pPr>
            <a:r>
              <a:rPr lang="fr-FR" sz="3750" noProof="0" dirty="0"/>
              <a:t>Contexte et état des lieux</a:t>
            </a:r>
          </a:p>
        </p:txBody>
      </p:sp>
      <p:sp>
        <p:nvSpPr>
          <p:cNvPr id="4" name="Shape 1"/>
          <p:cNvSpPr/>
          <p:nvPr/>
        </p:nvSpPr>
        <p:spPr>
          <a:xfrm>
            <a:off x="734020" y="992090"/>
            <a:ext cx="3271277" cy="2677120"/>
          </a:xfrm>
          <a:prstGeom prst="roundRect">
            <a:avLst>
              <a:gd name="adj" fmla="val 3290"/>
            </a:avLst>
          </a:prstGeom>
          <a:solidFill>
            <a:srgbClr val="FFFFF4"/>
          </a:solidFill>
          <a:ln w="2286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fr-FR" noProof="0" dirty="0"/>
          </a:p>
        </p:txBody>
      </p:sp>
      <p:sp>
        <p:nvSpPr>
          <p:cNvPr id="5" name="Text 2"/>
          <p:cNvSpPr/>
          <p:nvPr/>
        </p:nvSpPr>
        <p:spPr>
          <a:xfrm>
            <a:off x="997433" y="1062324"/>
            <a:ext cx="2680097" cy="391835"/>
          </a:xfrm>
          <a:prstGeom prst="rect">
            <a:avLst/>
          </a:prstGeom>
          <a:noFill/>
          <a:ln/>
        </p:spPr>
        <p:txBody>
          <a:bodyPr wrap="none" lIns="0" tIns="0" rIns="0" bIns="0" rtlCol="0" anchor="t"/>
          <a:lstStyle/>
          <a:p>
            <a:pPr marL="0" indent="0" algn="l">
              <a:lnSpc>
                <a:spcPts val="3050"/>
              </a:lnSpc>
              <a:buNone/>
            </a:pPr>
            <a:r>
              <a:rPr lang="fr-FR" sz="2400" b="1" noProof="0" dirty="0">
                <a:solidFill>
                  <a:srgbClr val="67534F"/>
                </a:solidFill>
                <a:latin typeface="Arial Black" panose="020B0A04020102020204" pitchFamily="34" charset="0"/>
                <a:ea typeface="Marcellus" pitchFamily="34" charset="-122"/>
                <a:cs typeface="Marcellus" pitchFamily="34" charset="-120"/>
              </a:rPr>
              <a:t>Pression foncière</a:t>
            </a:r>
            <a:endParaRPr lang="fr-FR" sz="2400" b="1" noProof="0" dirty="0">
              <a:latin typeface="Arial Black" panose="020B0A04020102020204" pitchFamily="34" charset="0"/>
            </a:endParaRPr>
          </a:p>
        </p:txBody>
      </p:sp>
      <p:sp>
        <p:nvSpPr>
          <p:cNvPr id="6" name="Text 3"/>
          <p:cNvSpPr/>
          <p:nvPr/>
        </p:nvSpPr>
        <p:spPr>
          <a:xfrm>
            <a:off x="1017684" y="1365826"/>
            <a:ext cx="2680097" cy="1312069"/>
          </a:xfrm>
          <a:prstGeom prst="rect">
            <a:avLst/>
          </a:prstGeom>
          <a:noFill/>
          <a:ln/>
        </p:spPr>
        <p:txBody>
          <a:bodyPr wrap="square" lIns="0" tIns="0" rIns="0" bIns="0" rtlCol="0" anchor="t"/>
          <a:lstStyle/>
          <a:p>
            <a:pPr marL="0" indent="0" algn="l">
              <a:lnSpc>
                <a:spcPct val="150000"/>
              </a:lnSpc>
              <a:buNone/>
            </a:pPr>
            <a:r>
              <a:rPr lang="fr-FR" sz="2000" noProof="0" dirty="0">
                <a:latin typeface="Arial" panose="020B0604020202020204" pitchFamily="34" charset="0"/>
                <a:ea typeface="Montserrat" pitchFamily="34" charset="-122"/>
                <a:cs typeface="Arial" panose="020B0604020202020204" pitchFamily="34" charset="0"/>
              </a:rPr>
              <a:t>Population croissante, urbanisation rapide et demande accrue pour l'habitat, l'agriculture  l'industrie…………</a:t>
            </a:r>
            <a:endParaRPr lang="fr-FR" sz="2000" noProof="0" dirty="0">
              <a:latin typeface="Arial" panose="020B0604020202020204" pitchFamily="34" charset="0"/>
              <a:cs typeface="Arial" panose="020B0604020202020204" pitchFamily="34" charset="0"/>
            </a:endParaRPr>
          </a:p>
        </p:txBody>
      </p:sp>
      <p:sp>
        <p:nvSpPr>
          <p:cNvPr id="7" name="Shape 4"/>
          <p:cNvSpPr/>
          <p:nvPr/>
        </p:nvSpPr>
        <p:spPr>
          <a:xfrm>
            <a:off x="4237866" y="965197"/>
            <a:ext cx="3145274" cy="2677120"/>
          </a:xfrm>
          <a:prstGeom prst="roundRect">
            <a:avLst>
              <a:gd name="adj" fmla="val 3290"/>
            </a:avLst>
          </a:prstGeom>
          <a:solidFill>
            <a:srgbClr val="FFFFF4"/>
          </a:solidFill>
          <a:ln w="2286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fr-FR" noProof="0" dirty="0"/>
          </a:p>
        </p:txBody>
      </p:sp>
      <p:sp>
        <p:nvSpPr>
          <p:cNvPr id="8" name="Text 5"/>
          <p:cNvSpPr/>
          <p:nvPr/>
        </p:nvSpPr>
        <p:spPr>
          <a:xfrm>
            <a:off x="4375116" y="1087397"/>
            <a:ext cx="3145155" cy="783669"/>
          </a:xfrm>
          <a:prstGeom prst="rect">
            <a:avLst/>
          </a:prstGeom>
          <a:noFill/>
          <a:ln/>
        </p:spPr>
        <p:txBody>
          <a:bodyPr wrap="square" lIns="0" tIns="0" rIns="0" bIns="0" rtlCol="0" anchor="t"/>
          <a:lstStyle/>
          <a:p>
            <a:pPr marL="0" indent="0" algn="l">
              <a:lnSpc>
                <a:spcPts val="3050"/>
              </a:lnSpc>
              <a:buNone/>
            </a:pPr>
            <a:r>
              <a:rPr lang="fr-FR" sz="2350" b="1" noProof="0" dirty="0">
                <a:solidFill>
                  <a:srgbClr val="67534F"/>
                </a:solidFill>
                <a:latin typeface="Arial Black" panose="020B0A04020102020204" pitchFamily="34" charset="0"/>
                <a:ea typeface="Marcellus" pitchFamily="34" charset="-122"/>
              </a:rPr>
              <a:t>Multiplication des conflits fonciers</a:t>
            </a:r>
          </a:p>
        </p:txBody>
      </p:sp>
      <p:sp>
        <p:nvSpPr>
          <p:cNvPr id="9" name="Text 6"/>
          <p:cNvSpPr/>
          <p:nvPr/>
        </p:nvSpPr>
        <p:spPr>
          <a:xfrm>
            <a:off x="4395734" y="1871065"/>
            <a:ext cx="2680216" cy="1552245"/>
          </a:xfrm>
          <a:prstGeom prst="rect">
            <a:avLst/>
          </a:prstGeom>
          <a:noFill/>
          <a:ln w="22860">
            <a:noFill/>
            <a:prstDash val="solid"/>
          </a:ln>
          <a:effectLst>
            <a:outerShdw blurRad="44450" dist="27940" dir="5400000" algn="ctr">
              <a:srgbClr val="000000">
                <a:alpha val="32000"/>
              </a:srgbClr>
            </a:outerShdw>
          </a:effectLst>
        </p:spPr>
        <p:txBody>
          <a:bodyPr/>
          <a:lstStyle/>
          <a:p>
            <a:r>
              <a:rPr lang="fr-FR" noProof="0" dirty="0">
                <a:latin typeface="Arial" panose="020B0604020202020204" pitchFamily="34" charset="0"/>
                <a:cs typeface="Arial" panose="020B0604020202020204" pitchFamily="34" charset="0"/>
              </a:rPr>
              <a:t>Conflits intercommunautaires et litiges entre utilisateurs historiques et nouveaux acquéreurs.</a:t>
            </a:r>
          </a:p>
        </p:txBody>
      </p:sp>
      <p:sp>
        <p:nvSpPr>
          <p:cNvPr id="10" name="Shape 7"/>
          <p:cNvSpPr/>
          <p:nvPr/>
        </p:nvSpPr>
        <p:spPr>
          <a:xfrm>
            <a:off x="7572775" y="961154"/>
            <a:ext cx="3145155" cy="2677120"/>
          </a:xfrm>
          <a:prstGeom prst="roundRect">
            <a:avLst>
              <a:gd name="adj" fmla="val 3290"/>
            </a:avLst>
          </a:prstGeom>
          <a:solidFill>
            <a:srgbClr val="FFFFF4"/>
          </a:solidFill>
          <a:ln w="2286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fr-FR" noProof="0" dirty="0"/>
          </a:p>
        </p:txBody>
      </p:sp>
      <p:sp>
        <p:nvSpPr>
          <p:cNvPr id="11" name="Text 8"/>
          <p:cNvSpPr/>
          <p:nvPr/>
        </p:nvSpPr>
        <p:spPr>
          <a:xfrm>
            <a:off x="7825991" y="948172"/>
            <a:ext cx="3387880" cy="783669"/>
          </a:xfrm>
          <a:prstGeom prst="rect">
            <a:avLst/>
          </a:prstGeom>
          <a:noFill/>
          <a:ln/>
        </p:spPr>
        <p:txBody>
          <a:bodyPr wrap="square" lIns="0" tIns="0" rIns="0" bIns="0" rtlCol="0" anchor="t"/>
          <a:lstStyle/>
          <a:p>
            <a:pPr marL="0" indent="0" algn="l">
              <a:lnSpc>
                <a:spcPts val="3050"/>
              </a:lnSpc>
              <a:buNone/>
            </a:pPr>
            <a:r>
              <a:rPr lang="fr-FR" sz="2000" b="1" noProof="0" dirty="0">
                <a:solidFill>
                  <a:srgbClr val="67534F"/>
                </a:solidFill>
                <a:latin typeface="Arial Black" panose="020B0A04020102020204" pitchFamily="34" charset="0"/>
                <a:ea typeface="Marcellus" pitchFamily="34" charset="-122"/>
              </a:rPr>
              <a:t>Procédures de sécurisation foncière complexes</a:t>
            </a:r>
          </a:p>
        </p:txBody>
      </p:sp>
      <p:sp>
        <p:nvSpPr>
          <p:cNvPr id="12" name="Text 9"/>
          <p:cNvSpPr/>
          <p:nvPr/>
        </p:nvSpPr>
        <p:spPr>
          <a:xfrm>
            <a:off x="7973471" y="2111241"/>
            <a:ext cx="2680097" cy="1312069"/>
          </a:xfrm>
          <a:prstGeom prst="rect">
            <a:avLst/>
          </a:prstGeom>
          <a:noFill/>
          <a:ln/>
        </p:spPr>
        <p:txBody>
          <a:bodyPr wrap="square" lIns="0" tIns="0" rIns="0" bIns="0" rtlCol="0" anchor="t"/>
          <a:lstStyle/>
          <a:p>
            <a:pPr marL="0" indent="0" algn="l">
              <a:lnSpc>
                <a:spcPts val="2050"/>
              </a:lnSpc>
              <a:buNone/>
            </a:pPr>
            <a:r>
              <a:rPr lang="fr-FR" noProof="0" dirty="0">
                <a:latin typeface="Arial" panose="020B0604020202020204" pitchFamily="34" charset="0"/>
                <a:cs typeface="Arial" panose="020B0604020202020204" pitchFamily="34" charset="0"/>
              </a:rPr>
              <a:t>Formalités longues, coûts élevés et manque de transparence favorisant des pratiques telles que la corruption…..</a:t>
            </a:r>
          </a:p>
        </p:txBody>
      </p:sp>
      <p:sp>
        <p:nvSpPr>
          <p:cNvPr id="13" name="Shape 10"/>
          <p:cNvSpPr/>
          <p:nvPr/>
        </p:nvSpPr>
        <p:spPr>
          <a:xfrm>
            <a:off x="11054264" y="936962"/>
            <a:ext cx="3387879" cy="2677120"/>
          </a:xfrm>
          <a:prstGeom prst="roundRect">
            <a:avLst>
              <a:gd name="adj" fmla="val 3290"/>
            </a:avLst>
          </a:prstGeom>
          <a:solidFill>
            <a:srgbClr val="FFFFF4"/>
          </a:solidFill>
          <a:ln w="2286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fr-FR" noProof="0" dirty="0"/>
          </a:p>
        </p:txBody>
      </p:sp>
      <p:sp>
        <p:nvSpPr>
          <p:cNvPr id="14" name="Text 11"/>
          <p:cNvSpPr/>
          <p:nvPr/>
        </p:nvSpPr>
        <p:spPr>
          <a:xfrm>
            <a:off x="11583690" y="1087396"/>
            <a:ext cx="3102418" cy="783669"/>
          </a:xfrm>
          <a:prstGeom prst="rect">
            <a:avLst/>
          </a:prstGeom>
          <a:noFill/>
          <a:ln/>
        </p:spPr>
        <p:txBody>
          <a:bodyPr wrap="square" lIns="0" tIns="0" rIns="0" bIns="0" rtlCol="0" anchor="t"/>
          <a:lstStyle/>
          <a:p>
            <a:pPr marL="0" indent="0" algn="l">
              <a:lnSpc>
                <a:spcPts val="3050"/>
              </a:lnSpc>
              <a:buNone/>
            </a:pPr>
            <a:r>
              <a:rPr lang="fr-FR" sz="2000" b="1" noProof="0" dirty="0">
                <a:solidFill>
                  <a:srgbClr val="67534F"/>
                </a:solidFill>
                <a:latin typeface="Arial Black" panose="020B0A04020102020204" pitchFamily="34" charset="0"/>
                <a:ea typeface="Marcellus" pitchFamily="34" charset="-122"/>
              </a:rPr>
              <a:t>Insécurité et Vulnérabilité sociale</a:t>
            </a:r>
          </a:p>
        </p:txBody>
      </p:sp>
      <p:sp>
        <p:nvSpPr>
          <p:cNvPr id="15" name="Text 12"/>
          <p:cNvSpPr/>
          <p:nvPr/>
        </p:nvSpPr>
        <p:spPr>
          <a:xfrm>
            <a:off x="11562259" y="2007747"/>
            <a:ext cx="2680216" cy="1049655"/>
          </a:xfrm>
          <a:prstGeom prst="rect">
            <a:avLst/>
          </a:prstGeom>
          <a:noFill/>
          <a:ln/>
        </p:spPr>
        <p:txBody>
          <a:bodyPr wrap="square" lIns="0" tIns="0" rIns="0" bIns="0" rtlCol="0" anchor="t"/>
          <a:lstStyle/>
          <a:p>
            <a:pPr marL="0" indent="0" algn="l">
              <a:buNone/>
            </a:pPr>
            <a:r>
              <a:rPr lang="fr-FR" noProof="0" dirty="0">
                <a:latin typeface="Arial" panose="020B0604020202020204" pitchFamily="34" charset="0"/>
                <a:cs typeface="Arial" panose="020B0604020202020204" pitchFamily="34" charset="0"/>
              </a:rPr>
              <a:t>Femmes, déplacés internes, petits exploitants et jeunes exposés à l'exclusion et à la perte de droits.</a:t>
            </a:r>
          </a:p>
        </p:txBody>
      </p:sp>
      <p:sp>
        <p:nvSpPr>
          <p:cNvPr id="16" name="Text 13"/>
          <p:cNvSpPr/>
          <p:nvPr/>
        </p:nvSpPr>
        <p:spPr>
          <a:xfrm>
            <a:off x="256301" y="7448404"/>
            <a:ext cx="12045568" cy="675048"/>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t"/>
          <a:lstStyle/>
          <a:p>
            <a:pPr marL="0" indent="0" algn="l">
              <a:lnSpc>
                <a:spcPts val="2050"/>
              </a:lnSpc>
              <a:buNone/>
            </a:pPr>
            <a:r>
              <a:rPr lang="fr-FR" sz="1650" b="1" noProof="0" dirty="0">
                <a:latin typeface="Montserrat" pitchFamily="34" charset="0"/>
                <a:ea typeface="Montserrat" pitchFamily="34" charset="-122"/>
                <a:cs typeface="Montserrat" pitchFamily="34" charset="-120"/>
              </a:rPr>
              <a:t> </a:t>
            </a:r>
          </a:p>
          <a:p>
            <a:pPr marL="0" indent="0" algn="l">
              <a:lnSpc>
                <a:spcPts val="2050"/>
              </a:lnSpc>
              <a:buNone/>
            </a:pPr>
            <a:r>
              <a:rPr lang="fr-FR" sz="1650" b="1" noProof="0" dirty="0">
                <a:latin typeface="Arial" panose="020B0604020202020204" pitchFamily="34" charset="0"/>
                <a:ea typeface="Montserrat" pitchFamily="34" charset="-122"/>
                <a:cs typeface="Arial" panose="020B0604020202020204" pitchFamily="34" charset="0"/>
              </a:rPr>
              <a:t>Message clé : la sécurisation foncière est un enjeu national exigeant réponses techniques et politiques.</a:t>
            </a:r>
            <a:endParaRPr lang="fr-FR" sz="1650" b="1" noProof="0" dirty="0">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42FACFA8-D426-F7E6-428D-4161291CCA5F}"/>
              </a:ext>
            </a:extLst>
          </p:cNvPr>
          <p:cNvPicPr>
            <a:picLocks noChangeAspect="1"/>
          </p:cNvPicPr>
          <p:nvPr/>
        </p:nvPicPr>
        <p:blipFill>
          <a:blip r:embed="rId3"/>
          <a:stretch>
            <a:fillRect/>
          </a:stretch>
        </p:blipFill>
        <p:spPr>
          <a:xfrm>
            <a:off x="4670718" y="3974630"/>
            <a:ext cx="9481218" cy="2924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ZoneTexte 18">
            <a:extLst>
              <a:ext uri="{FF2B5EF4-FFF2-40B4-BE49-F238E27FC236}">
                <a16:creationId xmlns:a16="http://schemas.microsoft.com/office/drawing/2014/main" id="{A4E5B688-10A1-02A5-6553-B9C7E58C8D51}"/>
              </a:ext>
            </a:extLst>
          </p:cNvPr>
          <p:cNvSpPr txBox="1"/>
          <p:nvPr/>
        </p:nvSpPr>
        <p:spPr>
          <a:xfrm>
            <a:off x="734020" y="5295014"/>
            <a:ext cx="2859785" cy="923330"/>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fr-FR" noProof="0" dirty="0">
                <a:latin typeface="Arial" panose="020B0604020202020204" pitchFamily="34" charset="0"/>
                <a:cs typeface="Arial" panose="020B0604020202020204" pitchFamily="34" charset="0"/>
              </a:rPr>
              <a:t>Extrait du Plan cadastral hors lotissement de la commune de Pabré</a:t>
            </a:r>
          </a:p>
        </p:txBody>
      </p:sp>
      <p:sp>
        <p:nvSpPr>
          <p:cNvPr id="20" name="Flèche : droite 19">
            <a:extLst>
              <a:ext uri="{FF2B5EF4-FFF2-40B4-BE49-F238E27FC236}">
                <a16:creationId xmlns:a16="http://schemas.microsoft.com/office/drawing/2014/main" id="{985F30E8-D3FB-99A9-04F2-055F743E4EE1}"/>
              </a:ext>
            </a:extLst>
          </p:cNvPr>
          <p:cNvSpPr/>
          <p:nvPr/>
        </p:nvSpPr>
        <p:spPr>
          <a:xfrm>
            <a:off x="3879175" y="5564849"/>
            <a:ext cx="587140" cy="262414"/>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1" name="Rectangle 20">
            <a:extLst>
              <a:ext uri="{FF2B5EF4-FFF2-40B4-BE49-F238E27FC236}">
                <a16:creationId xmlns:a16="http://schemas.microsoft.com/office/drawing/2014/main" id="{E178CCE8-B1E8-5778-897B-AFAF1AAB97C3}"/>
              </a:ext>
            </a:extLst>
          </p:cNvPr>
          <p:cNvSpPr/>
          <p:nvPr/>
        </p:nvSpPr>
        <p:spPr>
          <a:xfrm>
            <a:off x="4670717" y="7134097"/>
            <a:ext cx="425303" cy="12210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2" name="ZoneTexte 21">
            <a:extLst>
              <a:ext uri="{FF2B5EF4-FFF2-40B4-BE49-F238E27FC236}">
                <a16:creationId xmlns:a16="http://schemas.microsoft.com/office/drawing/2014/main" id="{DF244D45-7011-FC2A-A15B-BFCD5163ADEB}"/>
              </a:ext>
            </a:extLst>
          </p:cNvPr>
          <p:cNvSpPr txBox="1"/>
          <p:nvPr/>
        </p:nvSpPr>
        <p:spPr>
          <a:xfrm>
            <a:off x="5295015" y="6995148"/>
            <a:ext cx="6422064" cy="369332"/>
          </a:xfrm>
          <a:prstGeom prst="rect">
            <a:avLst/>
          </a:prstGeom>
          <a:noFill/>
        </p:spPr>
        <p:txBody>
          <a:bodyPr wrap="square" rtlCol="0">
            <a:spAutoFit/>
          </a:bodyPr>
          <a:lstStyle/>
          <a:p>
            <a:r>
              <a:rPr lang="fr-FR" noProof="0" dirty="0"/>
              <a:t>Terrains hors lotissement objets de  demandes d’attribution</a:t>
            </a:r>
          </a:p>
        </p:txBody>
      </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2912750" y="1089671"/>
            <a:ext cx="9208937" cy="577335"/>
          </a:xfrm>
          <a:prstGeom prst="rect">
            <a:avLst/>
          </a:prstGeom>
          <a:noFill/>
          <a:ln/>
        </p:spPr>
        <p:txBody>
          <a:bodyPr wrap="none" lIns="0" tIns="0" rIns="0" bIns="0" rtlCol="0" anchor="t"/>
          <a:lstStyle/>
          <a:p>
            <a:pPr marL="0" indent="0" algn="l">
              <a:lnSpc>
                <a:spcPts val="5300"/>
              </a:lnSpc>
              <a:buNone/>
            </a:pPr>
            <a:r>
              <a:rPr lang="fr-FR" sz="3600" noProof="0" dirty="0">
                <a:solidFill>
                  <a:srgbClr val="532418"/>
                </a:solidFill>
                <a:latin typeface="Arial" panose="020B0604020202020204" pitchFamily="34" charset="0"/>
                <a:ea typeface="Marcellus" pitchFamily="34" charset="-122"/>
                <a:cs typeface="Arial" panose="020B0604020202020204" pitchFamily="34" charset="0"/>
              </a:rPr>
              <a:t>Pourquoi le numérique dans le foncier ?</a:t>
            </a:r>
            <a:endParaRPr lang="fr-FR" sz="3600" noProof="0" dirty="0">
              <a:latin typeface="Arial" panose="020B0604020202020204" pitchFamily="34" charset="0"/>
              <a:cs typeface="Arial" panose="020B0604020202020204" pitchFamily="34" charset="0"/>
            </a:endParaRPr>
          </a:p>
        </p:txBody>
      </p:sp>
      <p:sp>
        <p:nvSpPr>
          <p:cNvPr id="4" name="Text 1"/>
          <p:cNvSpPr/>
          <p:nvPr/>
        </p:nvSpPr>
        <p:spPr>
          <a:xfrm>
            <a:off x="1361213" y="1996138"/>
            <a:ext cx="12038043" cy="3458667"/>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lIns="0" tIns="0" rIns="0" bIns="0" rtlCol="0" anchor="t">
            <a:sp3d extrusionH="57150">
              <a:bevelT w="38100" h="38100"/>
            </a:sp3d>
          </a:bodyPr>
          <a:lstStyle/>
          <a:p>
            <a:pPr algn="l">
              <a:lnSpc>
                <a:spcPct val="300000"/>
              </a:lnSpc>
              <a:buSzPct val="100000"/>
            </a:pPr>
            <a:r>
              <a:rPr lang="fr-FR" sz="1750" noProof="0" dirty="0">
                <a:solidFill>
                  <a:srgbClr val="67534F"/>
                </a:solidFill>
                <a:latin typeface="Arial" panose="020B0604020202020204" pitchFamily="34" charset="0"/>
                <a:ea typeface="Montserrat" pitchFamily="34" charset="-122"/>
                <a:cs typeface="Arial" panose="020B0604020202020204" pitchFamily="34" charset="0"/>
              </a:rPr>
              <a:t>        </a:t>
            </a:r>
            <a:r>
              <a:rPr lang="fr-FR" b="1" noProof="0" dirty="0">
                <a:solidFill>
                  <a:schemeClr val="tx1"/>
                </a:solidFill>
                <a:latin typeface="Arial" panose="020B0604020202020204" pitchFamily="34" charset="0"/>
                <a:ea typeface="Montserrat" pitchFamily="34" charset="-122"/>
                <a:cs typeface="Arial" panose="020B0604020202020204" pitchFamily="34" charset="0"/>
              </a:rPr>
              <a:t>Dématérialisation des procédures .</a:t>
            </a:r>
            <a:endParaRPr lang="fr-FR" b="1" noProof="0" dirty="0">
              <a:solidFill>
                <a:schemeClr val="tx1"/>
              </a:solidFill>
              <a:latin typeface="Arial" panose="020B0604020202020204" pitchFamily="34" charset="0"/>
              <a:cs typeface="Arial" panose="020B0604020202020204" pitchFamily="34" charset="0"/>
            </a:endParaRPr>
          </a:p>
          <a:p>
            <a:pPr algn="l">
              <a:lnSpc>
                <a:spcPct val="300000"/>
              </a:lnSpc>
              <a:buSzPct val="100000"/>
            </a:pPr>
            <a:r>
              <a:rPr lang="fr-FR" b="1" noProof="0" dirty="0">
                <a:solidFill>
                  <a:schemeClr val="tx1"/>
                </a:solidFill>
                <a:latin typeface="Arial" panose="020B0604020202020204" pitchFamily="34" charset="0"/>
                <a:ea typeface="Montserrat" pitchFamily="34" charset="-122"/>
                <a:cs typeface="Arial" panose="020B0604020202020204" pitchFamily="34" charset="0"/>
              </a:rPr>
              <a:t>        Traçabilité et horodatage des actes pour lutter contre la fraude, la spéculation foncière.</a:t>
            </a:r>
            <a:endParaRPr lang="fr-FR" b="1" noProof="0" dirty="0">
              <a:solidFill>
                <a:schemeClr val="tx1"/>
              </a:solidFill>
              <a:latin typeface="Arial" panose="020B0604020202020204" pitchFamily="34" charset="0"/>
              <a:cs typeface="Arial" panose="020B0604020202020204" pitchFamily="34" charset="0"/>
            </a:endParaRPr>
          </a:p>
          <a:p>
            <a:pPr algn="l">
              <a:lnSpc>
                <a:spcPct val="300000"/>
              </a:lnSpc>
              <a:buSzPct val="100000"/>
            </a:pPr>
            <a:r>
              <a:rPr lang="fr-FR" b="1" noProof="0" dirty="0">
                <a:solidFill>
                  <a:schemeClr val="tx1"/>
                </a:solidFill>
                <a:latin typeface="Arial" panose="020B0604020202020204" pitchFamily="34" charset="0"/>
                <a:ea typeface="Montserrat" pitchFamily="34" charset="-122"/>
                <a:cs typeface="Arial" panose="020B0604020202020204" pitchFamily="34" charset="0"/>
              </a:rPr>
              <a:t>        Archivage sécurisé réduisant les pertes et dégradations de dossiers physiques.</a:t>
            </a:r>
            <a:endParaRPr lang="fr-FR" b="1" noProof="0" dirty="0">
              <a:solidFill>
                <a:schemeClr val="tx1"/>
              </a:solidFill>
              <a:latin typeface="Arial" panose="020B0604020202020204" pitchFamily="34" charset="0"/>
              <a:cs typeface="Arial" panose="020B0604020202020204" pitchFamily="34" charset="0"/>
            </a:endParaRPr>
          </a:p>
          <a:p>
            <a:pPr algn="l">
              <a:lnSpc>
                <a:spcPct val="300000"/>
              </a:lnSpc>
              <a:buSzPct val="100000"/>
            </a:pPr>
            <a:r>
              <a:rPr lang="fr-FR" b="1" noProof="0" dirty="0">
                <a:solidFill>
                  <a:schemeClr val="tx1"/>
                </a:solidFill>
                <a:latin typeface="Arial" panose="020B0604020202020204" pitchFamily="34" charset="0"/>
                <a:ea typeface="Montserrat" pitchFamily="34" charset="-122"/>
                <a:cs typeface="Arial" panose="020B0604020202020204" pitchFamily="34" charset="0"/>
              </a:rPr>
              <a:t>        Transparence publique et célérité: accès contrôlé à l'information cadastrale et parcellaire</a:t>
            </a:r>
            <a:r>
              <a:rPr lang="fr-FR" sz="1750" b="1" noProof="0" dirty="0">
                <a:solidFill>
                  <a:schemeClr val="tx1"/>
                </a:solidFill>
                <a:latin typeface="Arial" panose="020B0604020202020204" pitchFamily="34" charset="0"/>
                <a:ea typeface="Montserrat" pitchFamily="34" charset="-122"/>
                <a:cs typeface="Arial" panose="020B0604020202020204" pitchFamily="34" charset="0"/>
              </a:rPr>
              <a:t>.</a:t>
            </a:r>
            <a:endParaRPr lang="fr-FR" sz="1750" b="1" noProof="0" dirty="0">
              <a:solidFill>
                <a:schemeClr val="tx1"/>
              </a:solidFill>
              <a:latin typeface="Arial" panose="020B0604020202020204" pitchFamily="34" charset="0"/>
              <a:cs typeface="Arial" panose="020B0604020202020204" pitchFamily="34" charset="0"/>
            </a:endParaRPr>
          </a:p>
        </p:txBody>
      </p:sp>
      <p:sp>
        <p:nvSpPr>
          <p:cNvPr id="5" name="Text 2"/>
          <p:cNvSpPr/>
          <p:nvPr/>
        </p:nvSpPr>
        <p:spPr>
          <a:xfrm>
            <a:off x="1442374" y="6934862"/>
            <a:ext cx="12038043" cy="839972"/>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t"/>
          <a:lstStyle/>
          <a:p>
            <a:pPr marL="0" indent="0" algn="l">
              <a:lnSpc>
                <a:spcPts val="2300"/>
              </a:lnSpc>
              <a:buNone/>
            </a:pPr>
            <a:endParaRPr lang="fr-FR" sz="1750" b="1" noProof="0" dirty="0">
              <a:latin typeface="Montserrat" pitchFamily="34" charset="0"/>
              <a:ea typeface="Montserrat" pitchFamily="34" charset="-122"/>
              <a:cs typeface="Montserrat" pitchFamily="34" charset="-120"/>
            </a:endParaRPr>
          </a:p>
          <a:p>
            <a:pPr marL="0" indent="0" algn="l">
              <a:lnSpc>
                <a:spcPts val="2300"/>
              </a:lnSpc>
              <a:buNone/>
            </a:pPr>
            <a:r>
              <a:rPr lang="fr-FR" sz="1750" b="1" noProof="0" dirty="0">
                <a:latin typeface="Montserrat" pitchFamily="34" charset="0"/>
                <a:ea typeface="Montserrat" pitchFamily="34" charset="-122"/>
                <a:cs typeface="Montserrat" pitchFamily="34" charset="-120"/>
              </a:rPr>
              <a:t>  </a:t>
            </a:r>
            <a:r>
              <a:rPr lang="fr-FR" sz="1750" b="1" noProof="0" dirty="0">
                <a:latin typeface="Arial" panose="020B0604020202020204" pitchFamily="34" charset="0"/>
                <a:ea typeface="Montserrat" pitchFamily="34" charset="-122"/>
                <a:cs typeface="Arial" panose="020B0604020202020204" pitchFamily="34" charset="0"/>
              </a:rPr>
              <a:t>     Impact attendu : confiance accrue, réduction des litiges et meilleure gouvernance foncière</a:t>
            </a:r>
            <a:r>
              <a:rPr lang="fr-FR" sz="1750" b="1" noProof="0" dirty="0">
                <a:latin typeface="Montserrat" pitchFamily="34" charset="0"/>
                <a:ea typeface="Montserrat" pitchFamily="34" charset="-122"/>
                <a:cs typeface="Montserrat" pitchFamily="34" charset="-120"/>
              </a:rPr>
              <a:t>.</a:t>
            </a:r>
            <a:endParaRPr lang="fr-FR" sz="1750" b="1" noProof="0" dirty="0"/>
          </a:p>
        </p:txBody>
      </p:sp>
      <p:sp>
        <p:nvSpPr>
          <p:cNvPr id="6" name="Flèche : bas 5">
            <a:extLst>
              <a:ext uri="{FF2B5EF4-FFF2-40B4-BE49-F238E27FC236}">
                <a16:creationId xmlns:a16="http://schemas.microsoft.com/office/drawing/2014/main" id="{10393420-7C01-8C1C-8598-E02A7BB6BF83}"/>
              </a:ext>
            </a:extLst>
          </p:cNvPr>
          <p:cNvSpPr/>
          <p:nvPr/>
        </p:nvSpPr>
        <p:spPr>
          <a:xfrm>
            <a:off x="6900531" y="5765758"/>
            <a:ext cx="616688" cy="839972"/>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7" name="Flèche : droite 6">
            <a:extLst>
              <a:ext uri="{FF2B5EF4-FFF2-40B4-BE49-F238E27FC236}">
                <a16:creationId xmlns:a16="http://schemas.microsoft.com/office/drawing/2014/main" id="{6410A53C-C0A1-5918-F77E-30B53F103968}"/>
              </a:ext>
            </a:extLst>
          </p:cNvPr>
          <p:cNvSpPr/>
          <p:nvPr/>
        </p:nvSpPr>
        <p:spPr>
          <a:xfrm>
            <a:off x="1442375" y="2430418"/>
            <a:ext cx="287077" cy="212651"/>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8" name="Flèche : droite 7">
            <a:extLst>
              <a:ext uri="{FF2B5EF4-FFF2-40B4-BE49-F238E27FC236}">
                <a16:creationId xmlns:a16="http://schemas.microsoft.com/office/drawing/2014/main" id="{148A8C7F-43B4-8CFF-13A8-A6C604549D3A}"/>
              </a:ext>
            </a:extLst>
          </p:cNvPr>
          <p:cNvSpPr/>
          <p:nvPr/>
        </p:nvSpPr>
        <p:spPr>
          <a:xfrm>
            <a:off x="1442375" y="3258955"/>
            <a:ext cx="287077" cy="212651"/>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9" name="Flèche : droite 8">
            <a:extLst>
              <a:ext uri="{FF2B5EF4-FFF2-40B4-BE49-F238E27FC236}">
                <a16:creationId xmlns:a16="http://schemas.microsoft.com/office/drawing/2014/main" id="{6412D570-1AA3-408E-3FED-6D0AC1211A8E}"/>
              </a:ext>
            </a:extLst>
          </p:cNvPr>
          <p:cNvSpPr/>
          <p:nvPr/>
        </p:nvSpPr>
        <p:spPr>
          <a:xfrm>
            <a:off x="1374929" y="4006920"/>
            <a:ext cx="287077" cy="212651"/>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 name="Flèche : droite 9">
            <a:extLst>
              <a:ext uri="{FF2B5EF4-FFF2-40B4-BE49-F238E27FC236}">
                <a16:creationId xmlns:a16="http://schemas.microsoft.com/office/drawing/2014/main" id="{C3938F26-8CB0-5BD6-AE82-723300441A42}"/>
              </a:ext>
            </a:extLst>
          </p:cNvPr>
          <p:cNvSpPr/>
          <p:nvPr/>
        </p:nvSpPr>
        <p:spPr>
          <a:xfrm>
            <a:off x="1361213" y="4936492"/>
            <a:ext cx="287077" cy="212651"/>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883801"/>
            <a:ext cx="13042821" cy="1133951"/>
          </a:xfrm>
          <a:prstGeom prst="rect">
            <a:avLst/>
          </a:prstGeom>
          <a:noFill/>
          <a:ln/>
        </p:spPr>
        <p:txBody>
          <a:bodyPr wrap="square" lIns="0" tIns="0" rIns="0" bIns="0" rtlCol="0" anchor="t"/>
          <a:lstStyle/>
          <a:p>
            <a:pPr marL="0" marR="0" lvl="0" indent="0" algn="l" defTabSz="914400" rtl="0" eaLnBrk="1" fontAlgn="auto" latinLnBrk="0" hangingPunct="1">
              <a:lnSpc>
                <a:spcPts val="4450"/>
              </a:lnSpc>
              <a:spcBef>
                <a:spcPts val="0"/>
              </a:spcBef>
              <a:spcAft>
                <a:spcPts val="0"/>
              </a:spcAft>
              <a:buClrTx/>
              <a:buSzTx/>
              <a:buFontTx/>
              <a:buNone/>
              <a:tabLst/>
              <a:defRPr/>
            </a:pPr>
            <a:r>
              <a:rPr kumimoji="0" lang="fr-FR" sz="3550" b="0" i="0" u="none" strike="noStrike" kern="1200" cap="none" spc="0" normalizeH="0" baseline="0" noProof="0" dirty="0">
                <a:ln>
                  <a:noFill/>
                </a:ln>
                <a:solidFill>
                  <a:srgbClr val="403011"/>
                </a:solidFill>
                <a:effectLst/>
                <a:uLnTx/>
                <a:uFillTx/>
                <a:latin typeface="Arial" panose="020B0604020202020204" pitchFamily="34" charset="0"/>
                <a:ea typeface="Brygada 1918 Semi Bold" pitchFamily="34" charset="-122"/>
                <a:cs typeface="Arial" panose="020B0604020202020204" pitchFamily="34" charset="0"/>
              </a:rPr>
              <a:t>Comment le numérique peut réduire les inégalités d'accès à la terre</a:t>
            </a:r>
            <a:endParaRPr kumimoji="0" lang="fr-FR" sz="35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Image 0" descr="preencoded.png"/>
          <p:cNvPicPr>
            <a:picLocks noChangeAspect="1"/>
          </p:cNvPicPr>
          <p:nvPr/>
        </p:nvPicPr>
        <p:blipFill>
          <a:blip r:embed="rId3"/>
          <a:stretch>
            <a:fillRect/>
          </a:stretch>
        </p:blipFill>
        <p:spPr>
          <a:xfrm>
            <a:off x="793790" y="2153841"/>
            <a:ext cx="1341120" cy="1676400"/>
          </a:xfrm>
          <a:prstGeom prst="rect">
            <a:avLst/>
          </a:prstGeom>
        </p:spPr>
      </p:pic>
      <p:sp>
        <p:nvSpPr>
          <p:cNvPr id="4" name="Text 1"/>
          <p:cNvSpPr/>
          <p:nvPr/>
        </p:nvSpPr>
        <p:spPr>
          <a:xfrm>
            <a:off x="935534" y="3830241"/>
            <a:ext cx="3048000" cy="708660"/>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403011"/>
                </a:solidFill>
                <a:effectLst/>
                <a:uLnTx/>
                <a:uFillTx/>
                <a:latin typeface="Arial" panose="020B0604020202020204" pitchFamily="34" charset="0"/>
                <a:ea typeface="Brygada 1918 Semi Bold" pitchFamily="34" charset="-122"/>
                <a:cs typeface="Arial" panose="020B0604020202020204" pitchFamily="34" charset="0"/>
              </a:rPr>
              <a:t>Simplification des démarches</a:t>
            </a:r>
            <a:endParaRPr kumimoji="0" lang="fr-FR"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 2"/>
          <p:cNvSpPr/>
          <p:nvPr/>
        </p:nvSpPr>
        <p:spPr>
          <a:xfrm>
            <a:off x="921250" y="4677788"/>
            <a:ext cx="3048000" cy="1451610"/>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0" i="0" u="none" strike="noStrike" kern="1200" cap="none" spc="0" normalizeH="0" baseline="0" noProof="0" dirty="0">
                <a:ln>
                  <a:noFill/>
                </a:ln>
                <a:solidFill>
                  <a:srgbClr val="403011"/>
                </a:solidFill>
                <a:effectLst/>
                <a:uLnTx/>
                <a:uFillTx/>
                <a:latin typeface="Brygada 1918" pitchFamily="34" charset="0"/>
                <a:ea typeface="Brygada 1918" pitchFamily="34" charset="-122"/>
                <a:cs typeface="Brygada 1918" pitchFamily="34" charset="-120"/>
              </a:rPr>
              <a:t>Formulaires guidés, points d'accès locaux et assistance numérique réduisent les barrières administratives.</a:t>
            </a:r>
            <a:endParaRPr kumimoji="0" lang="fr-FR"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 1" descr="preencoded.png"/>
          <p:cNvPicPr>
            <a:picLocks noChangeAspect="1"/>
          </p:cNvPicPr>
          <p:nvPr/>
        </p:nvPicPr>
        <p:blipFill>
          <a:blip r:embed="rId4"/>
          <a:stretch>
            <a:fillRect/>
          </a:stretch>
        </p:blipFill>
        <p:spPr>
          <a:xfrm>
            <a:off x="4125278" y="2017752"/>
            <a:ext cx="1341120" cy="1676400"/>
          </a:xfrm>
          <a:prstGeom prst="rect">
            <a:avLst/>
          </a:prstGeom>
        </p:spPr>
      </p:pic>
      <p:sp>
        <p:nvSpPr>
          <p:cNvPr id="7" name="Text 3"/>
          <p:cNvSpPr/>
          <p:nvPr/>
        </p:nvSpPr>
        <p:spPr>
          <a:xfrm>
            <a:off x="4125278" y="3826789"/>
            <a:ext cx="3048119" cy="708660"/>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lang="fr-FR" sz="2200" noProof="0" dirty="0">
                <a:solidFill>
                  <a:srgbClr val="403011"/>
                </a:solidFill>
                <a:latin typeface="Arial" panose="020B0604020202020204" pitchFamily="34" charset="0"/>
                <a:cs typeface="Arial" panose="020B0604020202020204" pitchFamily="34" charset="0"/>
              </a:rPr>
              <a:t>Accès public à l'information</a:t>
            </a:r>
          </a:p>
        </p:txBody>
      </p:sp>
      <p:sp>
        <p:nvSpPr>
          <p:cNvPr id="8" name="Text 4"/>
          <p:cNvSpPr/>
          <p:nvPr/>
        </p:nvSpPr>
        <p:spPr>
          <a:xfrm>
            <a:off x="4125278" y="4731663"/>
            <a:ext cx="3048119" cy="1088708"/>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0" i="0" u="none" strike="noStrike" kern="1200" cap="none" spc="0" normalizeH="0" baseline="0" noProof="0" dirty="0">
                <a:ln>
                  <a:noFill/>
                </a:ln>
                <a:solidFill>
                  <a:srgbClr val="403011"/>
                </a:solidFill>
                <a:effectLst/>
                <a:uLnTx/>
                <a:uFillTx/>
                <a:latin typeface="Brygada 1918" pitchFamily="34" charset="0"/>
                <a:ea typeface="Brygada 1918" pitchFamily="34" charset="-122"/>
                <a:cs typeface="Brygada 1918" pitchFamily="34" charset="-120"/>
              </a:rPr>
              <a:t>Transparence des titres, cartes et règles foncières accessibles publiquement.</a:t>
            </a:r>
            <a:endParaRPr kumimoji="0" lang="fr-FR"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age 2" descr="preencoded.png"/>
          <p:cNvPicPr>
            <a:picLocks noChangeAspect="1"/>
          </p:cNvPicPr>
          <p:nvPr/>
        </p:nvPicPr>
        <p:blipFill>
          <a:blip r:embed="rId5"/>
          <a:stretch>
            <a:fillRect/>
          </a:stretch>
        </p:blipFill>
        <p:spPr>
          <a:xfrm>
            <a:off x="7456884" y="1985665"/>
            <a:ext cx="1341120" cy="1676400"/>
          </a:xfrm>
          <a:prstGeom prst="rect">
            <a:avLst/>
          </a:prstGeom>
        </p:spPr>
      </p:pic>
      <p:sp>
        <p:nvSpPr>
          <p:cNvPr id="10" name="Text 5"/>
          <p:cNvSpPr/>
          <p:nvPr/>
        </p:nvSpPr>
        <p:spPr>
          <a:xfrm>
            <a:off x="7415807" y="3791605"/>
            <a:ext cx="3048119" cy="708660"/>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lang="fr-FR" sz="2200" noProof="0" dirty="0">
                <a:solidFill>
                  <a:srgbClr val="403011"/>
                </a:solidFill>
                <a:latin typeface="Arial" panose="020B0604020202020204" pitchFamily="34" charset="0"/>
                <a:cs typeface="Arial" panose="020B0604020202020204" pitchFamily="34" charset="0"/>
              </a:rPr>
              <a:t>Réduction des intermédiaires</a:t>
            </a:r>
          </a:p>
        </p:txBody>
      </p:sp>
      <p:sp>
        <p:nvSpPr>
          <p:cNvPr id="11" name="Text 6"/>
          <p:cNvSpPr/>
          <p:nvPr/>
        </p:nvSpPr>
        <p:spPr>
          <a:xfrm>
            <a:off x="7415806" y="4809291"/>
            <a:ext cx="3048119" cy="1088708"/>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0" i="0" u="none" strike="noStrike" kern="1200" cap="none" spc="0" normalizeH="0" baseline="0" noProof="0" dirty="0">
                <a:ln>
                  <a:noFill/>
                </a:ln>
                <a:solidFill>
                  <a:srgbClr val="403011"/>
                </a:solidFill>
                <a:effectLst/>
                <a:uLnTx/>
                <a:uFillTx/>
                <a:latin typeface="Brygada 1918" pitchFamily="34" charset="0"/>
                <a:ea typeface="Brygada 1918" pitchFamily="34" charset="-122"/>
                <a:cs typeface="Brygada 1918" pitchFamily="34" charset="-120"/>
              </a:rPr>
              <a:t>Services en ligne limitent les frais et opportunités de corruption.</a:t>
            </a:r>
            <a:endParaRPr kumimoji="0" lang="fr-FR"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Image 3" descr="preencoded.png"/>
          <p:cNvPicPr>
            <a:picLocks noChangeAspect="1"/>
          </p:cNvPicPr>
          <p:nvPr/>
        </p:nvPicPr>
        <p:blipFill>
          <a:blip r:embed="rId6"/>
          <a:stretch>
            <a:fillRect/>
          </a:stretch>
        </p:blipFill>
        <p:spPr>
          <a:xfrm>
            <a:off x="10971430" y="1914301"/>
            <a:ext cx="1341120" cy="1676400"/>
          </a:xfrm>
          <a:prstGeom prst="rect">
            <a:avLst/>
          </a:prstGeom>
        </p:spPr>
      </p:pic>
      <p:sp>
        <p:nvSpPr>
          <p:cNvPr id="13" name="Text 7"/>
          <p:cNvSpPr/>
          <p:nvPr/>
        </p:nvSpPr>
        <p:spPr>
          <a:xfrm>
            <a:off x="10788490" y="3735421"/>
            <a:ext cx="3048119" cy="708660"/>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lang="fr-FR" sz="2200" noProof="0" dirty="0">
                <a:solidFill>
                  <a:srgbClr val="403011"/>
                </a:solidFill>
                <a:latin typeface="Arial" panose="020B0604020202020204" pitchFamily="34" charset="0"/>
                <a:cs typeface="Arial" panose="020B0604020202020204" pitchFamily="34" charset="0"/>
              </a:rPr>
              <a:t>Meilleure preuve des droits</a:t>
            </a:r>
          </a:p>
        </p:txBody>
      </p:sp>
      <p:sp>
        <p:nvSpPr>
          <p:cNvPr id="14" name="Text 8"/>
          <p:cNvSpPr/>
          <p:nvPr/>
        </p:nvSpPr>
        <p:spPr>
          <a:xfrm>
            <a:off x="10848079" y="4677788"/>
            <a:ext cx="3048119" cy="1356789"/>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0" i="0" u="none" strike="noStrike" kern="1200" cap="none" spc="0" normalizeH="0" baseline="0" noProof="0" dirty="0">
                <a:ln>
                  <a:noFill/>
                </a:ln>
                <a:solidFill>
                  <a:srgbClr val="403011"/>
                </a:solidFill>
                <a:effectLst/>
                <a:uLnTx/>
                <a:uFillTx/>
                <a:latin typeface="Brygada 1918" pitchFamily="34" charset="0"/>
                <a:ea typeface="Brygada 1918" pitchFamily="34" charset="-122"/>
                <a:cs typeface="Brygada 1918" pitchFamily="34" charset="-120"/>
              </a:rPr>
              <a:t>Actes/Certificats numériques et historiques immuables renforcent la sécurité juridique.</a:t>
            </a:r>
            <a:endParaRPr kumimoji="0" lang="fr-FR"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9"/>
          <p:cNvSpPr/>
          <p:nvPr/>
        </p:nvSpPr>
        <p:spPr>
          <a:xfrm>
            <a:off x="793790" y="6982778"/>
            <a:ext cx="13042821" cy="362903"/>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1" i="0" u="none" strike="noStrike" kern="1200" cap="none" spc="0" normalizeH="0" baseline="0" noProof="0" dirty="0">
                <a:ln>
                  <a:noFill/>
                </a:ln>
                <a:effectLst/>
                <a:uLnTx/>
                <a:uFillTx/>
                <a:latin typeface="Brygada 1918" pitchFamily="34" charset="0"/>
                <a:ea typeface="Brygada 1918" pitchFamily="34" charset="-122"/>
                <a:cs typeface="Brygada 1918" pitchFamily="34" charset="-120"/>
              </a:rPr>
              <a:t>Message clé : le numérique, soutenu par une volonté politique forte, peut renforcer l’équité d’accès à la terre</a:t>
            </a:r>
            <a:r>
              <a:rPr kumimoji="0" lang="fr-FR" sz="1750" b="0" i="0" u="none" strike="noStrike" kern="1200" cap="none" spc="0" normalizeH="0" baseline="0" noProof="0" dirty="0">
                <a:ln>
                  <a:noFill/>
                </a:ln>
                <a:solidFill>
                  <a:srgbClr val="403011"/>
                </a:solidFill>
                <a:effectLst/>
                <a:uLnTx/>
                <a:uFillTx/>
                <a:latin typeface="Brygada 1918" pitchFamily="34" charset="0"/>
                <a:ea typeface="Brygada 1918" pitchFamily="34" charset="-122"/>
                <a:cs typeface="Brygada 1918" pitchFamily="34" charset="-120"/>
              </a:rPr>
              <a:t>.</a:t>
            </a:r>
            <a:endParaRPr kumimoji="0" lang="fr-FR"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64636" y="569338"/>
            <a:ext cx="7866340" cy="563285"/>
          </a:xfrm>
          <a:prstGeom prst="rect">
            <a:avLst/>
          </a:prstGeom>
          <a:noFill/>
          <a:ln/>
        </p:spPr>
        <p:txBody>
          <a:bodyPr wrap="none" lIns="0" tIns="0" rIns="0" bIns="0" rtlCol="0" anchor="t"/>
          <a:lstStyle/>
          <a:p>
            <a:pPr marL="0" marR="0" lvl="0" indent="0" algn="l" defTabSz="914400" rtl="0" eaLnBrk="1" fontAlgn="auto" latinLnBrk="0" hangingPunct="1">
              <a:lnSpc>
                <a:spcPts val="44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38512F"/>
                </a:solidFill>
                <a:effectLst/>
                <a:uLnTx/>
                <a:uFillTx/>
                <a:latin typeface="Lora" pitchFamily="34" charset="0"/>
                <a:ea typeface="Lora" pitchFamily="34" charset="-122"/>
                <a:cs typeface="Lora" pitchFamily="34" charset="-120"/>
              </a:rPr>
              <a:t>Plateformes et outils numériques clés</a:t>
            </a:r>
            <a:endParaRPr kumimoji="0" lang="fr-FR"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age 0" descr="preencoded.png"/>
          <p:cNvPicPr>
            <a:picLocks noChangeAspect="1"/>
          </p:cNvPicPr>
          <p:nvPr/>
        </p:nvPicPr>
        <p:blipFill>
          <a:blip r:embed="rId3"/>
          <a:stretch>
            <a:fillRect/>
          </a:stretch>
        </p:blipFill>
        <p:spPr>
          <a:xfrm>
            <a:off x="543088" y="2129631"/>
            <a:ext cx="659094" cy="474336"/>
          </a:xfrm>
          <a:prstGeom prst="rect">
            <a:avLst/>
          </a:prstGeom>
        </p:spPr>
      </p:pic>
      <p:sp>
        <p:nvSpPr>
          <p:cNvPr id="4" name="Text 1"/>
          <p:cNvSpPr/>
          <p:nvPr/>
        </p:nvSpPr>
        <p:spPr>
          <a:xfrm>
            <a:off x="1345561" y="2195001"/>
            <a:ext cx="2431857" cy="351949"/>
          </a:xfrm>
          <a:prstGeom prst="rect">
            <a:avLst/>
          </a:prstGeom>
          <a:solidFill>
            <a:srgbClr val="00B0F0"/>
          </a:solidFill>
          <a:ln>
            <a:solidFill>
              <a:schemeClr val="accent5">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3A3630"/>
                </a:solidFill>
                <a:effectLst/>
                <a:uLnTx/>
                <a:uFillTx/>
                <a:latin typeface="Lora" pitchFamily="34" charset="0"/>
                <a:ea typeface="Lora" pitchFamily="34" charset="-122"/>
                <a:cs typeface="Lora" pitchFamily="34" charset="-120"/>
              </a:rPr>
              <a:t>e-TITRE </a:t>
            </a: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2"/>
          <p:cNvSpPr/>
          <p:nvPr/>
        </p:nvSpPr>
        <p:spPr>
          <a:xfrm>
            <a:off x="1217488" y="2761482"/>
            <a:ext cx="2559930" cy="307301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t"/>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fr-FR" sz="1850" b="1" i="0" u="none" strike="noStrike" kern="1200" cap="none" spc="0" normalizeH="0" baseline="0" noProof="0" dirty="0">
                <a:ln>
                  <a:noFill/>
                </a:ln>
                <a:effectLst/>
                <a:uLnTx/>
                <a:uFillTx/>
                <a:latin typeface="Source Sans 3" pitchFamily="34" charset="0"/>
                <a:ea typeface="Source Sans 3" pitchFamily="34" charset="-122"/>
                <a:cs typeface="Source Sans 3" pitchFamily="34" charset="-120"/>
              </a:rPr>
              <a:t>Dématérialisation des demandes : attestations, PUH, titres fonciers  démarches en ligne et suivi.</a:t>
            </a:r>
            <a:endParaRPr kumimoji="0" lang="fr-FR" sz="1850" b="1" i="0" u="none" strike="noStrike" kern="1200" cap="none" spc="0" normalizeH="0" baseline="0" noProof="0" dirty="0">
              <a:ln>
                <a:noFill/>
              </a:ln>
              <a:effectLst/>
              <a:uLnTx/>
              <a:uFillTx/>
              <a:latin typeface="Calibri" panose="020F0502020204030204"/>
            </a:endParaRPr>
          </a:p>
        </p:txBody>
      </p:sp>
      <p:pic>
        <p:nvPicPr>
          <p:cNvPr id="6" name="Image 1" descr="preencoded.png"/>
          <p:cNvPicPr>
            <a:picLocks noChangeAspect="1"/>
          </p:cNvPicPr>
          <p:nvPr/>
        </p:nvPicPr>
        <p:blipFill>
          <a:blip r:embed="rId4"/>
          <a:stretch>
            <a:fillRect/>
          </a:stretch>
        </p:blipFill>
        <p:spPr>
          <a:xfrm>
            <a:off x="7735938" y="2098901"/>
            <a:ext cx="659094" cy="501901"/>
          </a:xfrm>
          <a:prstGeom prst="rect">
            <a:avLst/>
          </a:prstGeom>
        </p:spPr>
      </p:pic>
      <p:sp>
        <p:nvSpPr>
          <p:cNvPr id="7" name="Text 3"/>
          <p:cNvSpPr/>
          <p:nvPr/>
        </p:nvSpPr>
        <p:spPr>
          <a:xfrm>
            <a:off x="8731916" y="2102020"/>
            <a:ext cx="2130021" cy="35194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3A3630"/>
                </a:solidFill>
                <a:effectLst/>
                <a:uLnTx/>
                <a:uFillTx/>
                <a:latin typeface="Lora" pitchFamily="34" charset="0"/>
                <a:ea typeface="Lora" pitchFamily="34" charset="-122"/>
                <a:cs typeface="Lora" pitchFamily="34" charset="-120"/>
              </a:rPr>
              <a:t> SYC@D</a:t>
            </a: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4"/>
          <p:cNvSpPr/>
          <p:nvPr/>
        </p:nvSpPr>
        <p:spPr>
          <a:xfrm>
            <a:off x="8715192" y="2691575"/>
            <a:ext cx="2841808" cy="3080641"/>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t"/>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fr-FR" sz="1850" b="1" i="0" u="none" strike="noStrike" kern="1200" cap="none" spc="0" normalizeH="0" baseline="0" noProof="0" dirty="0">
                <a:ln>
                  <a:noFill/>
                </a:ln>
                <a:effectLst/>
                <a:uLnTx/>
                <a:uFillTx/>
                <a:latin typeface="Source Sans 3" pitchFamily="34" charset="0"/>
                <a:ea typeface="Source Sans 3" pitchFamily="34" charset="-122"/>
                <a:cs typeface="Source Sans 3" pitchFamily="34" charset="-120"/>
              </a:rPr>
              <a:t>Systèmes intégrés pour gestion des dossiers fonciers et automatisation des processus cadastraux.</a:t>
            </a:r>
            <a:endParaRPr kumimoji="0" lang="fr-FR" sz="1850" b="1" i="0" u="none" strike="noStrike" kern="1200" cap="none" spc="0" normalizeH="0" baseline="0" noProof="0" dirty="0">
              <a:ln>
                <a:noFill/>
              </a:ln>
              <a:effectLst/>
              <a:uLnTx/>
              <a:uFillTx/>
              <a:latin typeface="Calibri" panose="020F0502020204030204"/>
              <a:ea typeface="+mn-ea"/>
              <a:cs typeface="+mn-cs"/>
            </a:endParaRPr>
          </a:p>
        </p:txBody>
      </p:sp>
      <p:pic>
        <p:nvPicPr>
          <p:cNvPr id="9" name="Image 2" descr="preencoded.png"/>
          <p:cNvPicPr>
            <a:picLocks noChangeAspect="1"/>
          </p:cNvPicPr>
          <p:nvPr/>
        </p:nvPicPr>
        <p:blipFill>
          <a:blip r:embed="rId5"/>
          <a:stretch>
            <a:fillRect/>
          </a:stretch>
        </p:blipFill>
        <p:spPr>
          <a:xfrm>
            <a:off x="4087086" y="2171699"/>
            <a:ext cx="684570" cy="501900"/>
          </a:xfrm>
          <a:prstGeom prst="rect">
            <a:avLst/>
          </a:prstGeom>
        </p:spPr>
      </p:pic>
      <p:sp>
        <p:nvSpPr>
          <p:cNvPr id="10" name="Text 5"/>
          <p:cNvSpPr/>
          <p:nvPr/>
        </p:nvSpPr>
        <p:spPr>
          <a:xfrm>
            <a:off x="5087362" y="2171699"/>
            <a:ext cx="2253705" cy="397983"/>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lang="fr-FR" sz="2200" noProof="0" dirty="0">
                <a:solidFill>
                  <a:srgbClr val="3A3630"/>
                </a:solidFill>
                <a:latin typeface="Lora" pitchFamily="34" charset="0"/>
              </a:rPr>
              <a:t>CDT/CSRA</a:t>
            </a: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6"/>
          <p:cNvSpPr/>
          <p:nvPr/>
        </p:nvSpPr>
        <p:spPr>
          <a:xfrm>
            <a:off x="4771656" y="2768984"/>
            <a:ext cx="2730101" cy="307301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t"/>
          <a:lstStyle/>
          <a:p>
            <a:pPr marL="0" marR="0" lvl="0" indent="0" algn="just" defTabSz="914400" rtl="0" eaLnBrk="1" fontAlgn="auto" latinLnBrk="0" hangingPunct="1">
              <a:lnSpc>
                <a:spcPts val="3000"/>
              </a:lnSpc>
              <a:spcBef>
                <a:spcPts val="0"/>
              </a:spcBef>
              <a:spcAft>
                <a:spcPts val="0"/>
              </a:spcAft>
              <a:buClrTx/>
              <a:buSzTx/>
              <a:buFontTx/>
              <a:buNone/>
              <a:tabLst/>
              <a:defRPr/>
            </a:pPr>
            <a:r>
              <a:rPr lang="fr-FR" sz="1850" b="1" dirty="0">
                <a:solidFill>
                  <a:prstClr val="black"/>
                </a:solidFill>
                <a:latin typeface="Source Sans 3" pitchFamily="34" charset="0"/>
                <a:cs typeface="Source Sans 3" pitchFamily="34" charset="-120"/>
              </a:rPr>
              <a:t>Application traitant des dossiers de changements de destination de terrains et de réserves administratives</a:t>
            </a:r>
            <a:endParaRPr kumimoji="0" lang="fr-FR" sz="1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7B470C23-ED70-220F-0010-4008E1D8E9FD}"/>
              </a:ext>
            </a:extLst>
          </p:cNvPr>
          <p:cNvPicPr>
            <a:picLocks noChangeAspect="1"/>
          </p:cNvPicPr>
          <p:nvPr/>
        </p:nvPicPr>
        <p:blipFill>
          <a:blip r:embed="rId6"/>
          <a:stretch>
            <a:fillRect/>
          </a:stretch>
        </p:blipFill>
        <p:spPr>
          <a:xfrm>
            <a:off x="11187335" y="2048078"/>
            <a:ext cx="682811" cy="409307"/>
          </a:xfrm>
          <a:prstGeom prst="rect">
            <a:avLst/>
          </a:prstGeom>
        </p:spPr>
      </p:pic>
      <p:sp>
        <p:nvSpPr>
          <p:cNvPr id="16" name="ZoneTexte 15">
            <a:extLst>
              <a:ext uri="{FF2B5EF4-FFF2-40B4-BE49-F238E27FC236}">
                <a16:creationId xmlns:a16="http://schemas.microsoft.com/office/drawing/2014/main" id="{1E1DCEE5-EEA9-CE66-A5AF-DA6A258B5CEC}"/>
              </a:ext>
            </a:extLst>
          </p:cNvPr>
          <p:cNvSpPr txBox="1"/>
          <p:nvPr/>
        </p:nvSpPr>
        <p:spPr>
          <a:xfrm>
            <a:off x="12147368" y="2761483"/>
            <a:ext cx="2254432" cy="295465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fr-FR" sz="2000" b="1" noProof="0" dirty="0"/>
              <a:t>Système d’Information Foncière</a:t>
            </a:r>
          </a:p>
          <a:p>
            <a:endParaRPr lang="fr-FR" noProof="0" dirty="0"/>
          </a:p>
          <a:p>
            <a:endParaRPr lang="fr-FR" noProof="0" dirty="0"/>
          </a:p>
          <a:p>
            <a:endParaRPr lang="fr-FR" noProof="0" dirty="0"/>
          </a:p>
          <a:p>
            <a:endParaRPr lang="fr-FR" noProof="0" dirty="0"/>
          </a:p>
          <a:p>
            <a:endParaRPr lang="fr-FR" noProof="0" dirty="0"/>
          </a:p>
          <a:p>
            <a:endParaRPr lang="fr-FR" noProof="0" dirty="0"/>
          </a:p>
          <a:p>
            <a:endParaRPr lang="fr-FR" noProof="0" dirty="0"/>
          </a:p>
        </p:txBody>
      </p:sp>
      <p:sp>
        <p:nvSpPr>
          <p:cNvPr id="17" name="ZoneTexte 16">
            <a:extLst>
              <a:ext uri="{FF2B5EF4-FFF2-40B4-BE49-F238E27FC236}">
                <a16:creationId xmlns:a16="http://schemas.microsoft.com/office/drawing/2014/main" id="{D44DF490-5C1C-F843-6FC4-FB4630F9FC98}"/>
              </a:ext>
            </a:extLst>
          </p:cNvPr>
          <p:cNvSpPr txBox="1"/>
          <p:nvPr/>
        </p:nvSpPr>
        <p:spPr>
          <a:xfrm>
            <a:off x="12057320" y="2000414"/>
            <a:ext cx="2130021" cy="46166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fr-FR" sz="2400" noProof="0" dirty="0"/>
              <a:t>SIF (EN COURS)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80190" y="322595"/>
            <a:ext cx="4536519" cy="566976"/>
          </a:xfrm>
          <a:prstGeom prst="rect">
            <a:avLst/>
          </a:prstGeom>
          <a:noFill/>
          <a:ln/>
        </p:spPr>
        <p:txBody>
          <a:bodyPr wrap="none" lIns="0" tIns="0" rIns="0" bIns="0" rtlCol="0" anchor="t"/>
          <a:lstStyle/>
          <a:p>
            <a:pPr marL="0" marR="0" lvl="0" indent="0" algn="l" defTabSz="914400" rtl="0" eaLnBrk="1" fontAlgn="auto" latinLnBrk="0" hangingPunct="1">
              <a:lnSpc>
                <a:spcPts val="4450"/>
              </a:lnSpc>
              <a:spcBef>
                <a:spcPts val="0"/>
              </a:spcBef>
              <a:spcAft>
                <a:spcPts val="0"/>
              </a:spcAft>
              <a:buClrTx/>
              <a:buSzTx/>
              <a:buFontTx/>
              <a:buNone/>
              <a:tabLst/>
              <a:defRPr/>
            </a:pPr>
            <a:r>
              <a:rPr kumimoji="0" lang="fr-FR" sz="3550" b="0" i="0" u="none" strike="noStrike" kern="1200" cap="none" spc="0" normalizeH="0" baseline="0" noProof="0" dirty="0">
                <a:ln>
                  <a:noFill/>
                </a:ln>
                <a:solidFill>
                  <a:srgbClr val="403011"/>
                </a:solidFill>
                <a:effectLst/>
                <a:uLnTx/>
                <a:uFillTx/>
                <a:latin typeface="Brygada 1918 Semi Bold" pitchFamily="34" charset="0"/>
                <a:ea typeface="Brygada 1918 Semi Bold" pitchFamily="34" charset="-122"/>
                <a:cs typeface="Brygada 1918 Semi Bold" pitchFamily="34" charset="-120"/>
              </a:rPr>
              <a:t>Limites techniques</a:t>
            </a:r>
            <a:endParaRPr kumimoji="0" lang="fr-FR" sz="35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1"/>
          <p:cNvSpPr/>
          <p:nvPr/>
        </p:nvSpPr>
        <p:spPr>
          <a:xfrm>
            <a:off x="6280190" y="1463993"/>
            <a:ext cx="3331643" cy="35433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403011"/>
                </a:solidFill>
                <a:effectLst/>
                <a:uLnTx/>
                <a:uFillTx/>
                <a:latin typeface="Brygada 1918 Semi Bold" pitchFamily="34" charset="0"/>
                <a:ea typeface="Brygada 1918 Semi Bold" pitchFamily="34" charset="-122"/>
                <a:cs typeface="Brygada 1918 Semi Bold" pitchFamily="34" charset="-120"/>
              </a:rPr>
              <a:t>Couverture inégale</a:t>
            </a: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2"/>
          <p:cNvSpPr/>
          <p:nvPr/>
        </p:nvSpPr>
        <p:spPr>
          <a:xfrm>
            <a:off x="6300966" y="1938511"/>
            <a:ext cx="3501509" cy="1088708"/>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1" i="0" u="none" strike="noStrike" kern="1200" cap="none" spc="0" normalizeH="0" baseline="0" noProof="0" dirty="0">
                <a:ln>
                  <a:noFill/>
                </a:ln>
                <a:solidFill>
                  <a:srgbClr val="403011"/>
                </a:solidFill>
                <a:effectLst/>
                <a:uLnTx/>
                <a:uFillTx/>
                <a:latin typeface="Brygada 1918" pitchFamily="34" charset="0"/>
                <a:ea typeface="Brygada 1918" pitchFamily="34" charset="-122"/>
                <a:cs typeface="Brygada 1918" pitchFamily="34" charset="-120"/>
              </a:rPr>
              <a:t>Zones rurales et périphéries mal couvertes par le mobile / Internet.</a:t>
            </a:r>
            <a:endParaRPr kumimoji="0" lang="fr-FR" sz="17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3"/>
          <p:cNvSpPr/>
          <p:nvPr/>
        </p:nvSpPr>
        <p:spPr>
          <a:xfrm>
            <a:off x="6319068" y="4353924"/>
            <a:ext cx="3135273" cy="35433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403011"/>
                </a:solidFill>
                <a:effectLst/>
                <a:uLnTx/>
                <a:uFillTx/>
                <a:latin typeface="Brygada 1918 Semi Bold" pitchFamily="34" charset="0"/>
                <a:ea typeface="Brygada 1918 Semi Bold" pitchFamily="34" charset="-122"/>
                <a:cs typeface="Brygada 1918 Semi Bold" pitchFamily="34" charset="-120"/>
              </a:rPr>
              <a:t>Manque d’équipements</a:t>
            </a: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4"/>
          <p:cNvSpPr/>
          <p:nvPr/>
        </p:nvSpPr>
        <p:spPr>
          <a:xfrm>
            <a:off x="6329246" y="4805521"/>
            <a:ext cx="3654726" cy="1088708"/>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1" i="0" u="none" strike="noStrike" kern="1200" cap="none" spc="0" normalizeH="0" baseline="0" noProof="0" dirty="0">
                <a:ln>
                  <a:noFill/>
                </a:ln>
                <a:effectLst/>
                <a:uLnTx/>
                <a:uFillTx/>
                <a:latin typeface="Brygada 1918" pitchFamily="34" charset="0"/>
                <a:ea typeface="Brygada 1918" pitchFamily="34" charset="-122"/>
                <a:cs typeface="Brygada 1918" pitchFamily="34" charset="-120"/>
              </a:rPr>
              <a:t>Peu de terminaux publics, coût élevé du matériel pour les usagers</a:t>
            </a:r>
            <a:r>
              <a:rPr kumimoji="0" lang="fr-FR" sz="1750" b="0" i="0" u="none" strike="noStrike" kern="1200" cap="none" spc="0" normalizeH="0" baseline="0" noProof="0" dirty="0">
                <a:ln>
                  <a:noFill/>
                </a:ln>
                <a:solidFill>
                  <a:srgbClr val="403011"/>
                </a:solidFill>
                <a:effectLst/>
                <a:uLnTx/>
                <a:uFillTx/>
                <a:latin typeface="Brygada 1918" pitchFamily="34" charset="0"/>
                <a:ea typeface="Brygada 1918" pitchFamily="34" charset="-122"/>
                <a:cs typeface="Brygada 1918" pitchFamily="34" charset="-120"/>
              </a:rPr>
              <a:t>.</a:t>
            </a:r>
            <a:endParaRPr kumimoji="0" lang="fr-FR"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5"/>
          <p:cNvSpPr/>
          <p:nvPr/>
        </p:nvSpPr>
        <p:spPr>
          <a:xfrm>
            <a:off x="10512842" y="1419397"/>
            <a:ext cx="2968943" cy="35433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403011"/>
                </a:solidFill>
                <a:effectLst/>
                <a:uLnTx/>
                <a:uFillTx/>
                <a:latin typeface="Brygada 1918 Semi Bold" pitchFamily="34" charset="0"/>
                <a:ea typeface="Brygada 1918 Semi Bold" pitchFamily="34" charset="-122"/>
                <a:cs typeface="Brygada 1918 Semi Bold" pitchFamily="34" charset="-120"/>
              </a:rPr>
              <a:t>Interopérabilité faible</a:t>
            </a: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6"/>
          <p:cNvSpPr/>
          <p:nvPr/>
        </p:nvSpPr>
        <p:spPr>
          <a:xfrm>
            <a:off x="10399281" y="1790369"/>
            <a:ext cx="3501509" cy="725805"/>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1" i="0" u="none" strike="noStrike" kern="1200" cap="none" spc="0" normalizeH="0" baseline="0" noProof="0" dirty="0">
                <a:ln>
                  <a:noFill/>
                </a:ln>
                <a:solidFill>
                  <a:srgbClr val="403011"/>
                </a:solidFill>
                <a:effectLst/>
                <a:uLnTx/>
                <a:uFillTx/>
                <a:latin typeface="Brygada 1918" pitchFamily="34" charset="0"/>
                <a:ea typeface="Brygada 1918" pitchFamily="34" charset="-122"/>
                <a:cs typeface="Brygada 1918" pitchFamily="34" charset="-120"/>
              </a:rPr>
              <a:t>Silos de données entre services (cadastre, registre civil, impôts).</a:t>
            </a:r>
            <a:endParaRPr kumimoji="0" lang="fr-FR" sz="17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7"/>
          <p:cNvSpPr/>
          <p:nvPr/>
        </p:nvSpPr>
        <p:spPr>
          <a:xfrm>
            <a:off x="10686321" y="4310455"/>
            <a:ext cx="2835235" cy="35433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403011"/>
                </a:solidFill>
                <a:effectLst/>
                <a:uLnTx/>
                <a:uFillTx/>
                <a:latin typeface="Brygada 1918 Semi Bold" pitchFamily="34" charset="0"/>
                <a:ea typeface="Brygada 1918 Semi Bold" pitchFamily="34" charset="-122"/>
                <a:cs typeface="Brygada 1918 Semi Bold" pitchFamily="34" charset="-120"/>
              </a:rPr>
              <a:t>Sécurité &amp; résilience</a:t>
            </a: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8"/>
          <p:cNvSpPr/>
          <p:nvPr/>
        </p:nvSpPr>
        <p:spPr>
          <a:xfrm>
            <a:off x="10686021" y="4805521"/>
            <a:ext cx="3501509" cy="1088708"/>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1" i="0" u="none" strike="noStrike" kern="1200" cap="none" spc="0" normalizeH="0" baseline="0" noProof="0" dirty="0">
                <a:ln>
                  <a:noFill/>
                </a:ln>
                <a:effectLst/>
                <a:uLnTx/>
                <a:uFillTx/>
                <a:latin typeface="Brygada 1918" pitchFamily="34" charset="0"/>
                <a:ea typeface="Brygada 1918" pitchFamily="34" charset="-122"/>
                <a:cs typeface="Brygada 1918" pitchFamily="34" charset="-120"/>
              </a:rPr>
              <a:t>Risques cyber, sauvegardes incomplètes et dépendance aux fournisseurs.</a:t>
            </a:r>
            <a:endParaRPr kumimoji="0" lang="fr-FR" sz="1750" b="1" i="0" u="none" strike="noStrike" kern="1200" cap="none" spc="0" normalizeH="0" baseline="0" noProof="0" dirty="0">
              <a:ln>
                <a:noFill/>
              </a:ln>
              <a:effectLst/>
              <a:uLnTx/>
              <a:uFillTx/>
              <a:latin typeface="Calibri" panose="020F0502020204030204"/>
              <a:ea typeface="+mn-ea"/>
              <a:cs typeface="+mn-cs"/>
            </a:endParaRPr>
          </a:p>
        </p:txBody>
      </p:sp>
      <p:sp>
        <p:nvSpPr>
          <p:cNvPr id="12" name="Text 9"/>
          <p:cNvSpPr/>
          <p:nvPr/>
        </p:nvSpPr>
        <p:spPr>
          <a:xfrm>
            <a:off x="6464340" y="6765607"/>
            <a:ext cx="7556421" cy="72580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fr-FR" sz="1750" b="1" i="0" u="none" strike="noStrike" kern="1200" cap="none" spc="0" normalizeH="0" baseline="0" noProof="0" dirty="0">
                <a:ln>
                  <a:noFill/>
                </a:ln>
                <a:effectLst/>
                <a:uLnTx/>
                <a:uFillTx/>
                <a:latin typeface="Brygada 1918" pitchFamily="34" charset="0"/>
                <a:ea typeface="Brygada 1918" pitchFamily="34" charset="-122"/>
                <a:cs typeface="Brygada 1918" pitchFamily="34" charset="-120"/>
              </a:rPr>
              <a:t>Message clé : les contraintes techniques exigent des investissements dans infrastructure, standardisation et cybersécurité.</a:t>
            </a:r>
            <a:endParaRPr kumimoji="0" lang="fr-FR" sz="1750" b="1" i="0" u="none" strike="noStrike" kern="1200" cap="none" spc="0" normalizeH="0" baseline="0" noProof="0" dirty="0">
              <a:ln>
                <a:noFill/>
              </a:ln>
              <a:effectLst/>
              <a:uLnTx/>
              <a:uFillTx/>
              <a:latin typeface="Calibri" panose="020F0502020204030204"/>
              <a:ea typeface="+mn-ea"/>
              <a:cs typeface="+mn-cs"/>
            </a:endParaRPr>
          </a:p>
        </p:txBody>
      </p:sp>
      <p:pic>
        <p:nvPicPr>
          <p:cNvPr id="14" name="Image 13">
            <a:extLst>
              <a:ext uri="{FF2B5EF4-FFF2-40B4-BE49-F238E27FC236}">
                <a16:creationId xmlns:a16="http://schemas.microsoft.com/office/drawing/2014/main" id="{F414F252-4E28-BB9F-E36E-2FD298759629}"/>
              </a:ext>
            </a:extLst>
          </p:cNvPr>
          <p:cNvPicPr>
            <a:picLocks noChangeAspect="1"/>
          </p:cNvPicPr>
          <p:nvPr/>
        </p:nvPicPr>
        <p:blipFill>
          <a:blip r:embed="rId3"/>
          <a:stretch>
            <a:fillRect/>
          </a:stretch>
        </p:blipFill>
        <p:spPr>
          <a:xfrm>
            <a:off x="454882" y="574159"/>
            <a:ext cx="5273497" cy="71131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Thème Office">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1811</TotalTime>
  <Words>1016</Words>
  <Application>Microsoft Office PowerPoint</Application>
  <PresentationFormat>Personnalisé</PresentationFormat>
  <Paragraphs>109</Paragraphs>
  <Slides>15</Slides>
  <Notes>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vt:i4>
      </vt:variant>
    </vt:vector>
  </HeadingPairs>
  <TitlesOfParts>
    <vt:vector size="25" baseType="lpstr">
      <vt:lpstr>Brygada 1918</vt:lpstr>
      <vt:lpstr>Calibri Light</vt:lpstr>
      <vt:lpstr>Lora</vt:lpstr>
      <vt:lpstr>Arial Black</vt:lpstr>
      <vt:lpstr>Brygada 1918 Semi Bold</vt:lpstr>
      <vt:lpstr>Calibri</vt:lpstr>
      <vt:lpstr>Arial</vt:lpstr>
      <vt:lpstr>Source Sans 3</vt:lpstr>
      <vt:lpstr>Montserrat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TRAORE</dc:creator>
  <cp:lastModifiedBy>HP</cp:lastModifiedBy>
  <cp:revision>65</cp:revision>
  <dcterms:created xsi:type="dcterms:W3CDTF">2026-02-20T12:00:31Z</dcterms:created>
  <dcterms:modified xsi:type="dcterms:W3CDTF">2026-02-26T11:58:19Z</dcterms:modified>
</cp:coreProperties>
</file>