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8.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9.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0.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1.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12.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13.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notesSlides/notesSlide14.xml" ContentType="application/vnd.openxmlformats-officedocument.presentationml.notesSlide+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notesSlides/notesSlide15.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16.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notesSlides/notesSlide17.xml" ContentType="application/vnd.openxmlformats-officedocument.presentationml.notesSlide+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notesSlides/notesSlide18.xml" ContentType="application/vnd.openxmlformats-officedocument.presentationml.notesSlide+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8" r:id="rId3"/>
    <p:sldId id="260" r:id="rId4"/>
    <p:sldId id="324" r:id="rId5"/>
    <p:sldId id="371" r:id="rId6"/>
    <p:sldId id="337" r:id="rId7"/>
    <p:sldId id="339" r:id="rId8"/>
    <p:sldId id="358" r:id="rId9"/>
    <p:sldId id="360" r:id="rId10"/>
    <p:sldId id="362" r:id="rId11"/>
    <p:sldId id="363" r:id="rId12"/>
    <p:sldId id="364" r:id="rId13"/>
    <p:sldId id="347" r:id="rId14"/>
    <p:sldId id="365" r:id="rId15"/>
    <p:sldId id="366" r:id="rId16"/>
    <p:sldId id="367" r:id="rId17"/>
    <p:sldId id="368" r:id="rId18"/>
    <p:sldId id="369" r:id="rId19"/>
    <p:sldId id="370" r:id="rId20"/>
    <p:sldId id="291"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000066"/>
    <a:srgbClr val="3333FF"/>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image" Target="../media/image1.jpeg"/></Relationships>
</file>

<file path=ppt/diagrams/_rels/drawing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AF5403-89B0-4A25-B23C-CC1B3356E769}" type="doc">
      <dgm:prSet loTypeId="urn:microsoft.com/office/officeart/2009/3/layout/SnapshotPictureList" loCatId="picture" qsTypeId="urn:microsoft.com/office/officeart/2005/8/quickstyle/simple5" qsCatId="simple" csTypeId="urn:microsoft.com/office/officeart/2005/8/colors/colorful2" csCatId="colorful" phldr="1"/>
      <dgm:spPr/>
      <dgm:t>
        <a:bodyPr/>
        <a:lstStyle/>
        <a:p>
          <a:endParaRPr lang="fr-FR"/>
        </a:p>
      </dgm:t>
    </dgm:pt>
    <dgm:pt modelId="{3178F409-2B41-4976-95C5-D026C0CC5A08}">
      <dgm:prSet phldrT="[Texte]" custT="1"/>
      <dgm:spPr/>
      <dgm:t>
        <a:bodyPr/>
        <a:lstStyle/>
        <a:p>
          <a:pPr algn="ctr">
            <a:lnSpc>
              <a:spcPct val="100000"/>
            </a:lnSpc>
          </a:pPr>
          <a:r>
            <a:rPr lang="fr-FR" sz="3600" b="1" u="sng" dirty="0">
              <a:latin typeface="Arial" panose="020B0604020202020204" pitchFamily="34" charset="0"/>
              <a:cs typeface="Arial" panose="020B0604020202020204" pitchFamily="34" charset="0"/>
            </a:rPr>
            <a:t>LES RÉFORMES MAJEURES EN MATIÈRE DE PROMOTION IMMOBILIÈRE : QUELLES AVANCÉES ?</a:t>
          </a:r>
          <a:endParaRPr lang="fr-FR" sz="3600" b="1" dirty="0">
            <a:solidFill>
              <a:schemeClr val="accent1"/>
            </a:solidFill>
            <a:latin typeface="Arial" panose="020B0604020202020204" pitchFamily="34" charset="0"/>
            <a:cs typeface="Arial" panose="020B0604020202020204" pitchFamily="34" charset="0"/>
          </a:endParaRPr>
        </a:p>
      </dgm:t>
    </dgm:pt>
    <dgm:pt modelId="{0ABE622D-7B0B-4500-9825-6A5F80AD6854}" type="sibTrans" cxnId="{AC15CAB9-CC6F-48EF-A3C4-97E168878500}">
      <dgm:prSet/>
      <dgm:spPr/>
      <dgm:t>
        <a:bodyPr/>
        <a:lstStyle/>
        <a:p>
          <a:endParaRPr lang="fr-FR" sz="2400">
            <a:solidFill>
              <a:srgbClr val="000000"/>
            </a:solidFill>
          </a:endParaRPr>
        </a:p>
      </dgm:t>
    </dgm:pt>
    <dgm:pt modelId="{DAA742D2-F48C-427D-ABD9-6851667736CA}" type="parTrans" cxnId="{AC15CAB9-CC6F-48EF-A3C4-97E168878500}">
      <dgm:prSet/>
      <dgm:spPr/>
      <dgm:t>
        <a:bodyPr/>
        <a:lstStyle/>
        <a:p>
          <a:endParaRPr lang="fr-FR" sz="2400">
            <a:solidFill>
              <a:srgbClr val="000000"/>
            </a:solidFill>
          </a:endParaRPr>
        </a:p>
      </dgm:t>
    </dgm:pt>
    <dgm:pt modelId="{840EB306-F045-4D97-BEC0-D0945DE2CF28}">
      <dgm:prSet phldrT="[Texte]" phldr="1" custT="1"/>
      <dgm:spPr/>
      <dgm:t>
        <a:bodyPr/>
        <a:lstStyle/>
        <a:p>
          <a:endParaRPr lang="fr-FR" sz="2400" dirty="0">
            <a:solidFill>
              <a:srgbClr val="000000"/>
            </a:solidFill>
          </a:endParaRPr>
        </a:p>
      </dgm:t>
    </dgm:pt>
    <dgm:pt modelId="{C108EABC-197C-450A-B579-90EB092AFFC6}" type="sibTrans" cxnId="{291F0122-8F4C-45C8-9D5F-7D2F68E12846}">
      <dgm:prSet/>
      <dgm:spPr/>
      <dgm:t>
        <a:bodyPr/>
        <a:lstStyle/>
        <a:p>
          <a:endParaRPr lang="fr-FR" sz="2400">
            <a:solidFill>
              <a:srgbClr val="000000"/>
            </a:solidFill>
          </a:endParaRPr>
        </a:p>
      </dgm:t>
    </dgm:pt>
    <dgm:pt modelId="{961E0260-AD2F-4A19-9584-B035585F07E9}" type="parTrans" cxnId="{291F0122-8F4C-45C8-9D5F-7D2F68E12846}">
      <dgm:prSet/>
      <dgm:spPr/>
      <dgm:t>
        <a:bodyPr/>
        <a:lstStyle/>
        <a:p>
          <a:endParaRPr lang="fr-FR" sz="2400">
            <a:solidFill>
              <a:srgbClr val="000000"/>
            </a:solidFill>
          </a:endParaRPr>
        </a:p>
      </dgm:t>
    </dgm:pt>
    <dgm:pt modelId="{C85422D1-6362-409A-A2E0-D93B1BF924FB}" type="pres">
      <dgm:prSet presAssocID="{C5AF5403-89B0-4A25-B23C-CC1B3356E769}" presName="Name0" presStyleCnt="0">
        <dgm:presLayoutVars>
          <dgm:chMax/>
          <dgm:chPref/>
          <dgm:dir/>
          <dgm:animLvl val="lvl"/>
        </dgm:presLayoutVars>
      </dgm:prSet>
      <dgm:spPr/>
    </dgm:pt>
    <dgm:pt modelId="{A680285E-9CC1-4252-A754-364ED484FD04}" type="pres">
      <dgm:prSet presAssocID="{840EB306-F045-4D97-BEC0-D0945DE2CF28}" presName="composite" presStyleCnt="0"/>
      <dgm:spPr/>
    </dgm:pt>
    <dgm:pt modelId="{7D49A92A-29F2-4A72-A319-07C77B767C2C}" type="pres">
      <dgm:prSet presAssocID="{840EB306-F045-4D97-BEC0-D0945DE2CF28}" presName="ParentAccentShape" presStyleLbl="trBgShp" presStyleIdx="0" presStyleCnt="2" custScaleX="97164" custScaleY="88982" custLinFactNeighborX="-29177" custLinFactNeighborY="-4439"/>
      <dgm:spPr>
        <a:blipFill rotWithShape="0">
          <a:blip xmlns:r="http://schemas.openxmlformats.org/officeDocument/2006/relationships" r:embed="rId1"/>
          <a:tile tx="0" ty="0" sx="100000" sy="100000" flip="none" algn="tl"/>
        </a:blipFill>
      </dgm:spPr>
    </dgm:pt>
    <dgm:pt modelId="{CCBD1823-791B-4FAB-A14E-9EF831790E8A}" type="pres">
      <dgm:prSet presAssocID="{840EB306-F045-4D97-BEC0-D0945DE2CF28}" presName="ParentText" presStyleLbl="revTx" presStyleIdx="0" presStyleCnt="2">
        <dgm:presLayoutVars>
          <dgm:chMax val="1"/>
          <dgm:chPref val="1"/>
          <dgm:bulletEnabled val="1"/>
        </dgm:presLayoutVars>
      </dgm:prSet>
      <dgm:spPr/>
    </dgm:pt>
    <dgm:pt modelId="{61220470-A978-44DD-ABC1-46E5A9CC4B84}" type="pres">
      <dgm:prSet presAssocID="{840EB306-F045-4D97-BEC0-D0945DE2CF28}" presName="ChildText" presStyleLbl="revTx" presStyleIdx="1" presStyleCnt="2" custScaleX="314869" custScaleY="75020" custLinFactNeighborX="44084" custLinFactNeighborY="-19610">
        <dgm:presLayoutVars>
          <dgm:chMax val="0"/>
          <dgm:chPref val="0"/>
        </dgm:presLayoutVars>
      </dgm:prSet>
      <dgm:spPr/>
    </dgm:pt>
    <dgm:pt modelId="{4F8E9A05-996E-4B00-8F0E-9168E93A93E5}" type="pres">
      <dgm:prSet presAssocID="{840EB306-F045-4D97-BEC0-D0945DE2CF28}" presName="ChildAccentShape" presStyleLbl="trBgShp" presStyleIdx="1" presStyleCnt="2" custLinFactX="1032145" custLinFactNeighborX="1100000" custLinFactNeighborY="4259"/>
      <dgm:spPr>
        <a:blipFill rotWithShape="0">
          <a:blip xmlns:r="http://schemas.openxmlformats.org/officeDocument/2006/relationships" r:embed="rId1"/>
          <a:tile tx="0" ty="0" sx="100000" sy="100000" flip="none" algn="tl"/>
        </a:blipFill>
      </dgm:spPr>
    </dgm:pt>
    <dgm:pt modelId="{07401CCE-8427-4CDB-AF17-7CD64410FF55}" type="pres">
      <dgm:prSet presAssocID="{840EB306-F045-4D97-BEC0-D0945DE2CF28}" presName="Image" presStyleLbl="alignImgPlace1" presStyleIdx="0" presStyleCnt="1" custScaleX="93009" custScaleY="93232" custLinFactNeighborX="-38767" custLinFactNeighborY="-4722"/>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pt>
  </dgm:ptLst>
  <dgm:cxnLst>
    <dgm:cxn modelId="{291F0122-8F4C-45C8-9D5F-7D2F68E12846}" srcId="{C5AF5403-89B0-4A25-B23C-CC1B3356E769}" destId="{840EB306-F045-4D97-BEC0-D0945DE2CF28}" srcOrd="0" destOrd="0" parTransId="{961E0260-AD2F-4A19-9584-B035585F07E9}" sibTransId="{C108EABC-197C-450A-B579-90EB092AFFC6}"/>
    <dgm:cxn modelId="{91CB1671-68E6-46B0-B656-D00744631724}" type="presOf" srcId="{3178F409-2B41-4976-95C5-D026C0CC5A08}" destId="{61220470-A978-44DD-ABC1-46E5A9CC4B84}" srcOrd="0" destOrd="0" presId="urn:microsoft.com/office/officeart/2009/3/layout/SnapshotPictureList"/>
    <dgm:cxn modelId="{AC15CAB9-CC6F-48EF-A3C4-97E168878500}" srcId="{840EB306-F045-4D97-BEC0-D0945DE2CF28}" destId="{3178F409-2B41-4976-95C5-D026C0CC5A08}" srcOrd="0" destOrd="0" parTransId="{DAA742D2-F48C-427D-ABD9-6851667736CA}" sibTransId="{0ABE622D-7B0B-4500-9825-6A5F80AD6854}"/>
    <dgm:cxn modelId="{C46195F7-E225-4C72-95EC-2A332B58ACF5}" type="presOf" srcId="{C5AF5403-89B0-4A25-B23C-CC1B3356E769}" destId="{C85422D1-6362-409A-A2E0-D93B1BF924FB}" srcOrd="0" destOrd="0" presId="urn:microsoft.com/office/officeart/2009/3/layout/SnapshotPictureList"/>
    <dgm:cxn modelId="{DA69CDF8-FF5D-49B3-BE21-2D079BDD95A3}" type="presOf" srcId="{840EB306-F045-4D97-BEC0-D0945DE2CF28}" destId="{CCBD1823-791B-4FAB-A14E-9EF831790E8A}" srcOrd="0" destOrd="0" presId="urn:microsoft.com/office/officeart/2009/3/layout/SnapshotPictureList"/>
    <dgm:cxn modelId="{07D62DA1-8F4B-432C-B456-50513E04D539}" type="presParOf" srcId="{C85422D1-6362-409A-A2E0-D93B1BF924FB}" destId="{A680285E-9CC1-4252-A754-364ED484FD04}" srcOrd="0" destOrd="0" presId="urn:microsoft.com/office/officeart/2009/3/layout/SnapshotPictureList"/>
    <dgm:cxn modelId="{5A4A439A-EF16-430E-ACAA-D6FA68724B14}" type="presParOf" srcId="{A680285E-9CC1-4252-A754-364ED484FD04}" destId="{7D49A92A-29F2-4A72-A319-07C77B767C2C}" srcOrd="0" destOrd="0" presId="urn:microsoft.com/office/officeart/2009/3/layout/SnapshotPictureList"/>
    <dgm:cxn modelId="{0F04AE84-48A4-4905-84FA-4D35A6B40E87}" type="presParOf" srcId="{A680285E-9CC1-4252-A754-364ED484FD04}" destId="{CCBD1823-791B-4FAB-A14E-9EF831790E8A}" srcOrd="1" destOrd="0" presId="urn:microsoft.com/office/officeart/2009/3/layout/SnapshotPictureList"/>
    <dgm:cxn modelId="{C55B4BAA-0968-4ECB-B9CB-4FEEB7A2B11E}" type="presParOf" srcId="{A680285E-9CC1-4252-A754-364ED484FD04}" destId="{61220470-A978-44DD-ABC1-46E5A9CC4B84}" srcOrd="2" destOrd="0" presId="urn:microsoft.com/office/officeart/2009/3/layout/SnapshotPictureList"/>
    <dgm:cxn modelId="{C034B736-5AC8-477A-9616-E6E6226D42C0}" type="presParOf" srcId="{A680285E-9CC1-4252-A754-364ED484FD04}" destId="{4F8E9A05-996E-4B00-8F0E-9168E93A93E5}" srcOrd="3" destOrd="0" presId="urn:microsoft.com/office/officeart/2009/3/layout/SnapshotPictureList"/>
    <dgm:cxn modelId="{A6F1FEEF-CD70-4514-9849-F071510D9D89}" type="presParOf" srcId="{A680285E-9CC1-4252-A754-364ED484FD04}" destId="{07401CCE-8427-4CDB-AF17-7CD64410FF55}" srcOrd="4" destOrd="0" presId="urn:microsoft.com/office/officeart/2009/3/layout/SnapshotPictur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BCF9436-110F-4941-A1FD-6678339EB813}" type="doc">
      <dgm:prSet loTypeId="urn:microsoft.com/office/officeart/2005/8/layout/vList2" loCatId="list" qsTypeId="urn:microsoft.com/office/officeart/2005/8/quickstyle/3d4" qsCatId="3D" csTypeId="urn:microsoft.com/office/officeart/2005/8/colors/accent0_2" csCatId="mainScheme" phldr="1"/>
      <dgm:spPr/>
      <dgm:t>
        <a:bodyPr/>
        <a:lstStyle/>
        <a:p>
          <a:endParaRPr lang="fr-FR"/>
        </a:p>
      </dgm:t>
    </dgm:pt>
    <dgm:pt modelId="{C222061B-1AEF-46C5-9FC2-CE3424F01AB9}">
      <dgm:prSet phldrT="[Texte]" custT="1"/>
      <dgm:spPr/>
      <dgm:t>
        <a:bodyPr/>
        <a:lstStyle/>
        <a:p>
          <a:pPr algn="just"/>
          <a:r>
            <a:rPr lang="fr-FR" sz="2700" b="1" dirty="0">
              <a:effectLst/>
              <a:latin typeface="Arial" panose="020B0604020202020204" pitchFamily="34" charset="0"/>
              <a:ea typeface="Calibri" panose="020F0502020204030204" pitchFamily="34" charset="0"/>
              <a:cs typeface="Arial" panose="020B0604020202020204" pitchFamily="34" charset="0"/>
            </a:rPr>
            <a:t>La redéfinition de l’activité de promotion immobilière: </a:t>
          </a:r>
          <a:r>
            <a:rPr lang="fr-FR" sz="2700" dirty="0">
              <a:effectLst/>
              <a:latin typeface="Arial" panose="020B0604020202020204" pitchFamily="34" charset="0"/>
              <a:ea typeface="Calibri" panose="020F0502020204030204" pitchFamily="34" charset="0"/>
              <a:cs typeface="Arial" panose="020B0604020202020204" pitchFamily="34" charset="0"/>
            </a:rPr>
            <a:t>les promoteurs immobiliers privés sont désormais exclus des opérations de lotissement ou de restructuration. Désormais, le promoteur immobilier privé, qui ne peut être qu’une personne morale, ne peut qu’édifier, améliorer, réhabiliter ou étendre des constructions sur des </a:t>
          </a:r>
          <a:r>
            <a:rPr lang="fr-FR" sz="2700" i="1" dirty="0">
              <a:effectLst/>
              <a:latin typeface="Arial" panose="020B0604020202020204" pitchFamily="34" charset="0"/>
              <a:ea typeface="Calibri" panose="020F0502020204030204" pitchFamily="34" charset="0"/>
              <a:cs typeface="Arial" panose="020B0604020202020204" pitchFamily="34" charset="0"/>
            </a:rPr>
            <a:t>terrains urbains aménagés</a:t>
          </a:r>
          <a:r>
            <a:rPr lang="fr-FR" sz="2700" dirty="0">
              <a:effectLst/>
              <a:latin typeface="Arial" panose="020B0604020202020204" pitchFamily="34" charset="0"/>
              <a:ea typeface="Calibri" panose="020F0502020204030204" pitchFamily="34" charset="0"/>
              <a:cs typeface="Arial" panose="020B0604020202020204" pitchFamily="34" charset="0"/>
            </a:rPr>
            <a:t>, ce en vue de la commercialisation (vente, location-vente et location simple) ; Voir </a:t>
          </a:r>
          <a:r>
            <a:rPr lang="fr-FR" sz="2700" b="1" dirty="0">
              <a:effectLst/>
              <a:latin typeface="Arial" panose="020B0604020202020204" pitchFamily="34" charset="0"/>
              <a:ea typeface="Calibri" panose="020F0502020204030204" pitchFamily="34" charset="0"/>
              <a:cs typeface="Arial" panose="020B0604020202020204" pitchFamily="34" charset="0"/>
            </a:rPr>
            <a:t>article 2</a:t>
          </a:r>
          <a:r>
            <a:rPr lang="fr-FR" sz="2700" dirty="0">
              <a:effectLst/>
              <a:latin typeface="Arial" panose="020B0604020202020204" pitchFamily="34" charset="0"/>
              <a:ea typeface="Calibri" panose="020F0502020204030204" pitchFamily="34" charset="0"/>
              <a:cs typeface="Arial" panose="020B0604020202020204" pitchFamily="34" charset="0"/>
            </a:rPr>
            <a:t> </a:t>
          </a:r>
          <a:endParaRPr lang="fr-FR" sz="2700" dirty="0">
            <a:latin typeface="Arial" panose="020B0604020202020204" pitchFamily="34" charset="0"/>
            <a:cs typeface="Arial" panose="020B0604020202020204" pitchFamily="34" charset="0"/>
          </a:endParaRPr>
        </a:p>
      </dgm:t>
    </dgm:pt>
    <dgm:pt modelId="{5B05F69C-1872-4411-A08B-0575128EF31C}" type="sibTrans" cxnId="{9750B843-FC80-4C16-B2F6-69AFCBFE612E}">
      <dgm:prSet/>
      <dgm:spPr/>
      <dgm:t>
        <a:bodyPr/>
        <a:lstStyle/>
        <a:p>
          <a:pPr algn="just"/>
          <a:endParaRPr lang="fr-FR" sz="2800">
            <a:latin typeface="Arial" panose="020B0604020202020204" pitchFamily="34" charset="0"/>
            <a:cs typeface="Arial" panose="020B0604020202020204" pitchFamily="34" charset="0"/>
          </a:endParaRPr>
        </a:p>
      </dgm:t>
    </dgm:pt>
    <dgm:pt modelId="{AE18CC55-5EE6-477B-B45C-B18062E33754}" type="parTrans" cxnId="{9750B843-FC80-4C16-B2F6-69AFCBFE612E}">
      <dgm:prSet/>
      <dgm:spPr/>
      <dgm:t>
        <a:bodyPr/>
        <a:lstStyle/>
        <a:p>
          <a:pPr algn="just"/>
          <a:endParaRPr lang="fr-FR" sz="2800">
            <a:latin typeface="Arial" panose="020B0604020202020204" pitchFamily="34" charset="0"/>
            <a:cs typeface="Arial" panose="020B0604020202020204" pitchFamily="34" charset="0"/>
          </a:endParaRPr>
        </a:p>
      </dgm:t>
    </dgm:pt>
    <dgm:pt modelId="{58BC651B-528A-4498-BEB4-5EB0DEF27609}" type="pres">
      <dgm:prSet presAssocID="{6BCF9436-110F-4941-A1FD-6678339EB813}" presName="linear" presStyleCnt="0">
        <dgm:presLayoutVars>
          <dgm:animLvl val="lvl"/>
          <dgm:resizeHandles val="exact"/>
        </dgm:presLayoutVars>
      </dgm:prSet>
      <dgm:spPr/>
    </dgm:pt>
    <dgm:pt modelId="{FF6E9F02-E6C0-44BA-8EF1-7C67529C7C21}" type="pres">
      <dgm:prSet presAssocID="{C222061B-1AEF-46C5-9FC2-CE3424F01AB9}" presName="parentText" presStyleLbl="node1" presStyleIdx="0" presStyleCnt="1" custLinFactNeighborY="-879">
        <dgm:presLayoutVars>
          <dgm:chMax val="0"/>
          <dgm:bulletEnabled val="1"/>
        </dgm:presLayoutVars>
      </dgm:prSet>
      <dgm:spPr/>
    </dgm:pt>
  </dgm:ptLst>
  <dgm:cxnLst>
    <dgm:cxn modelId="{4F81B538-95F4-4A62-B9F3-A46A86FDA5E7}" type="presOf" srcId="{6BCF9436-110F-4941-A1FD-6678339EB813}" destId="{58BC651B-528A-4498-BEB4-5EB0DEF27609}" srcOrd="0" destOrd="0" presId="urn:microsoft.com/office/officeart/2005/8/layout/vList2"/>
    <dgm:cxn modelId="{9750B843-FC80-4C16-B2F6-69AFCBFE612E}" srcId="{6BCF9436-110F-4941-A1FD-6678339EB813}" destId="{C222061B-1AEF-46C5-9FC2-CE3424F01AB9}" srcOrd="0" destOrd="0" parTransId="{AE18CC55-5EE6-477B-B45C-B18062E33754}" sibTransId="{5B05F69C-1872-4411-A08B-0575128EF31C}"/>
    <dgm:cxn modelId="{F2CAE185-0B12-462F-9417-C11C9B4657F9}" type="presOf" srcId="{C222061B-1AEF-46C5-9FC2-CE3424F01AB9}" destId="{FF6E9F02-E6C0-44BA-8EF1-7C67529C7C21}" srcOrd="0" destOrd="0" presId="urn:microsoft.com/office/officeart/2005/8/layout/vList2"/>
    <dgm:cxn modelId="{62ADFC7C-E02C-48BD-BB45-32A7C0AA77C7}" type="presParOf" srcId="{58BC651B-528A-4498-BEB4-5EB0DEF27609}" destId="{FF6E9F02-E6C0-44BA-8EF1-7C67529C7C21}"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BCF9436-110F-4941-A1FD-6678339EB813}" type="doc">
      <dgm:prSet loTypeId="urn:microsoft.com/office/officeart/2005/8/layout/vList2" loCatId="list" qsTypeId="urn:microsoft.com/office/officeart/2005/8/quickstyle/3d4" qsCatId="3D" csTypeId="urn:microsoft.com/office/officeart/2005/8/colors/accent0_2" csCatId="mainScheme" phldr="1"/>
      <dgm:spPr/>
      <dgm:t>
        <a:bodyPr/>
        <a:lstStyle/>
        <a:p>
          <a:endParaRPr lang="fr-FR"/>
        </a:p>
      </dgm:t>
    </dgm:pt>
    <dgm:pt modelId="{C222061B-1AEF-46C5-9FC2-CE3424F01AB9}">
      <dgm:prSet phldrT="[Texte]" custT="1"/>
      <dgm:spPr/>
      <dgm:t>
        <a:bodyPr/>
        <a:lstStyle/>
        <a:p>
          <a:pPr algn="just"/>
          <a:r>
            <a:rPr lang="fr-FR" sz="2800" b="1" dirty="0">
              <a:latin typeface="Arial" panose="020B0604020202020204" pitchFamily="34" charset="0"/>
              <a:ea typeface="Calibri" panose="020F0502020204030204" pitchFamily="34" charset="0"/>
              <a:cs typeface="Arial" panose="020B0604020202020204" pitchFamily="34" charset="0"/>
            </a:rPr>
            <a:t>La précision des d</a:t>
          </a:r>
          <a:r>
            <a:rPr lang="fr-FR" sz="2800" b="1" dirty="0">
              <a:effectLst/>
              <a:latin typeface="Arial" panose="020B0604020202020204" pitchFamily="34" charset="0"/>
              <a:ea typeface="Calibri" panose="020F0502020204030204" pitchFamily="34" charset="0"/>
              <a:cs typeface="Arial" panose="020B0604020202020204" pitchFamily="34" charset="0"/>
            </a:rPr>
            <a:t>ispositions relatives à la coopérative de logement social: </a:t>
          </a:r>
          <a:r>
            <a:rPr lang="fr-FR" sz="2800" dirty="0">
              <a:effectLst/>
              <a:latin typeface="Arial" panose="020B0604020202020204" pitchFamily="34" charset="0"/>
              <a:ea typeface="Calibri" panose="020F0502020204030204" pitchFamily="34" charset="0"/>
              <a:cs typeface="Arial" panose="020B0604020202020204" pitchFamily="34" charset="0"/>
            </a:rPr>
            <a:t> la nature juridique de la coopérative de logement social a été clairement affirmée ; C’est une association d’un genre particulier en ce qu’elle doit se munir, non seulement du récépissé d’existence, mais aussi d’un agrément technique de coopérative de logement social pour pouvoir exercer </a:t>
          </a:r>
          <a:r>
            <a:rPr lang="fr-FR" sz="2800" b="1" dirty="0">
              <a:effectLst/>
              <a:latin typeface="Arial" panose="020B0604020202020204" pitchFamily="34" charset="0"/>
              <a:ea typeface="Calibri" panose="020F0502020204030204" pitchFamily="34" charset="0"/>
              <a:cs typeface="Arial" panose="020B0604020202020204" pitchFamily="34" charset="0"/>
            </a:rPr>
            <a:t>(art. 60-70).</a:t>
          </a:r>
          <a:endParaRPr lang="fr-FR" sz="2800" dirty="0">
            <a:latin typeface="Arial" panose="020B0604020202020204" pitchFamily="34" charset="0"/>
            <a:cs typeface="Arial" panose="020B0604020202020204" pitchFamily="34" charset="0"/>
          </a:endParaRPr>
        </a:p>
      </dgm:t>
    </dgm:pt>
    <dgm:pt modelId="{AE18CC55-5EE6-477B-B45C-B18062E33754}" type="parTrans" cxnId="{9750B843-FC80-4C16-B2F6-69AFCBFE612E}">
      <dgm:prSet/>
      <dgm:spPr/>
      <dgm:t>
        <a:bodyPr/>
        <a:lstStyle/>
        <a:p>
          <a:pPr algn="just"/>
          <a:endParaRPr lang="fr-FR" sz="2800">
            <a:solidFill>
              <a:schemeClr val="tx1"/>
            </a:solidFill>
            <a:latin typeface="Arial" panose="020B0604020202020204" pitchFamily="34" charset="0"/>
            <a:cs typeface="Arial" panose="020B0604020202020204" pitchFamily="34" charset="0"/>
          </a:endParaRPr>
        </a:p>
      </dgm:t>
    </dgm:pt>
    <dgm:pt modelId="{5B05F69C-1872-4411-A08B-0575128EF31C}" type="sibTrans" cxnId="{9750B843-FC80-4C16-B2F6-69AFCBFE612E}">
      <dgm:prSet/>
      <dgm:spPr/>
      <dgm:t>
        <a:bodyPr/>
        <a:lstStyle/>
        <a:p>
          <a:pPr algn="just"/>
          <a:endParaRPr lang="fr-FR" sz="2800">
            <a:solidFill>
              <a:schemeClr val="tx1"/>
            </a:solidFill>
            <a:latin typeface="Arial" panose="020B0604020202020204" pitchFamily="34" charset="0"/>
            <a:cs typeface="Arial" panose="020B0604020202020204" pitchFamily="34" charset="0"/>
          </a:endParaRPr>
        </a:p>
      </dgm:t>
    </dgm:pt>
    <dgm:pt modelId="{2E4B06C7-B790-4C96-BE64-A64A87C54FC3}" type="pres">
      <dgm:prSet presAssocID="{6BCF9436-110F-4941-A1FD-6678339EB813}" presName="linear" presStyleCnt="0">
        <dgm:presLayoutVars>
          <dgm:animLvl val="lvl"/>
          <dgm:resizeHandles val="exact"/>
        </dgm:presLayoutVars>
      </dgm:prSet>
      <dgm:spPr/>
    </dgm:pt>
    <dgm:pt modelId="{19982334-E46F-4C40-AB7D-D6D1477C189B}" type="pres">
      <dgm:prSet presAssocID="{C222061B-1AEF-46C5-9FC2-CE3424F01AB9}" presName="parentText" presStyleLbl="node1" presStyleIdx="0" presStyleCnt="1">
        <dgm:presLayoutVars>
          <dgm:chMax val="0"/>
          <dgm:bulletEnabled val="1"/>
        </dgm:presLayoutVars>
      </dgm:prSet>
      <dgm:spPr/>
    </dgm:pt>
  </dgm:ptLst>
  <dgm:cxnLst>
    <dgm:cxn modelId="{9750B843-FC80-4C16-B2F6-69AFCBFE612E}" srcId="{6BCF9436-110F-4941-A1FD-6678339EB813}" destId="{C222061B-1AEF-46C5-9FC2-CE3424F01AB9}" srcOrd="0" destOrd="0" parTransId="{AE18CC55-5EE6-477B-B45C-B18062E33754}" sibTransId="{5B05F69C-1872-4411-A08B-0575128EF31C}"/>
    <dgm:cxn modelId="{7E464D72-4FF4-481B-8C63-D6F5CE018D31}" type="presOf" srcId="{6BCF9436-110F-4941-A1FD-6678339EB813}" destId="{2E4B06C7-B790-4C96-BE64-A64A87C54FC3}" srcOrd="0" destOrd="0" presId="urn:microsoft.com/office/officeart/2005/8/layout/vList2"/>
    <dgm:cxn modelId="{3A523E93-6B6B-4FB7-B619-EA35EB31EE02}" type="presOf" srcId="{C222061B-1AEF-46C5-9FC2-CE3424F01AB9}" destId="{19982334-E46F-4C40-AB7D-D6D1477C189B}" srcOrd="0" destOrd="0" presId="urn:microsoft.com/office/officeart/2005/8/layout/vList2"/>
    <dgm:cxn modelId="{A3509E9B-3D2F-4501-A738-D560617F3261}" type="presParOf" srcId="{2E4B06C7-B790-4C96-BE64-A64A87C54FC3}" destId="{19982334-E46F-4C40-AB7D-D6D1477C189B}" srcOrd="0"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ctr">
            <a:buFont typeface="+mj-lt"/>
            <a:buAutoNum type="romanUcPeriod"/>
          </a:pPr>
          <a:r>
            <a:rPr lang="fr-FR" sz="2400" b="1" u="none" dirty="0">
              <a:solidFill>
                <a:schemeClr val="bg1"/>
              </a:solidFill>
              <a:latin typeface="Arial" panose="020B0604020202020204" pitchFamily="34" charset="0"/>
              <a:cs typeface="Arial" panose="020B0604020202020204" pitchFamily="34" charset="0"/>
            </a:rPr>
            <a:t>LES INNOVATIONS MAJEURES DU DISPOSITIF JURIDIQUE SUR LA PROMOTION IMMOBILIÈRE</a:t>
          </a:r>
          <a:endParaRPr lang="fr-FR" sz="2400" u="none" dirty="0">
            <a:solidFill>
              <a:schemeClr val="bg1"/>
            </a:solidFill>
            <a:latin typeface="Arial" panose="020B0604020202020204" pitchFamily="34" charset="0"/>
            <a:cs typeface="Arial" panose="020B0604020202020204" pitchFamily="34" charset="0"/>
          </a:endParaRPr>
        </a:p>
      </dgm:t>
    </dgm:pt>
    <dgm:pt modelId="{3AAC641A-F41B-4C80-81F2-F5D09C16C625}" type="parTrans" cxnId="{82E2900D-A06C-44EA-8877-E09E1AD7768A}">
      <dgm:prSet/>
      <dgm:spPr/>
      <dgm:t>
        <a:bodyPr/>
        <a:lstStyle/>
        <a:p>
          <a:endParaRPr lang="fr-FR" sz="2800" dirty="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dirty="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53934" custLinFactNeighborX="28753" custLinFactNeighborY="-544">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62642" custLinFactNeighborX="-400000" custLinFactNeighborY="-242"/>
      <dgm:spPr>
        <a:solidFill>
          <a:srgbClr val="FFC00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BCF9436-110F-4941-A1FD-6678339EB813}" type="doc">
      <dgm:prSet loTypeId="urn:microsoft.com/office/officeart/2005/8/layout/vList2" loCatId="list" qsTypeId="urn:microsoft.com/office/officeart/2005/8/quickstyle/3d4" qsCatId="3D" csTypeId="urn:microsoft.com/office/officeart/2005/8/colors/accent0_2" csCatId="mainScheme" phldr="1"/>
      <dgm:spPr/>
      <dgm:t>
        <a:bodyPr/>
        <a:lstStyle/>
        <a:p>
          <a:endParaRPr lang="fr-FR"/>
        </a:p>
      </dgm:t>
    </dgm:pt>
    <dgm:pt modelId="{C222061B-1AEF-46C5-9FC2-CE3424F01AB9}">
      <dgm:prSet phldrT="[Texte]" custT="1"/>
      <dgm:spPr/>
      <dgm:t>
        <a:bodyPr/>
        <a:lstStyle/>
        <a:p>
          <a:pPr algn="just"/>
          <a:r>
            <a:rPr lang="fr-FR" sz="3000" b="1" dirty="0">
              <a:effectLst/>
              <a:latin typeface="Arial" panose="020B0604020202020204" pitchFamily="34" charset="0"/>
              <a:ea typeface="Calibri" panose="020F0502020204030204" pitchFamily="34" charset="0"/>
              <a:cs typeface="Arial" panose="020B0604020202020204" pitchFamily="34" charset="0"/>
            </a:rPr>
            <a:t>L’exclusion des terres rurales de l’activité de promotion immobilière. Désormais, il n’est plus possible pour un promoteur immobilier d’aller mobiliser des terres en milieu rural ; </a:t>
          </a:r>
          <a:r>
            <a:rPr lang="fr-FR" sz="3000" dirty="0">
              <a:effectLst/>
              <a:latin typeface="Arial" panose="020B0604020202020204" pitchFamily="34" charset="0"/>
              <a:ea typeface="Calibri" panose="020F0502020204030204" pitchFamily="34" charset="0"/>
              <a:cs typeface="Arial" panose="020B0604020202020204" pitchFamily="34" charset="0"/>
            </a:rPr>
            <a:t>ces terres ne peuvent être mobilisées qu’en milieu urbain (article 3) et surtout elles ne peuvent être mobilisées que par </a:t>
          </a:r>
          <a:r>
            <a:rPr lang="fr-FR" sz="3000" b="1" dirty="0">
              <a:effectLst/>
              <a:latin typeface="Arial" panose="020B0604020202020204" pitchFamily="34" charset="0"/>
              <a:ea typeface="Calibri" panose="020F0502020204030204" pitchFamily="34" charset="0"/>
              <a:cs typeface="Arial" panose="020B0604020202020204" pitchFamily="34" charset="0"/>
            </a:rPr>
            <a:t>l’Etat et les collectivités territoriales et leurs démembrements </a:t>
          </a:r>
          <a:r>
            <a:rPr lang="fr-FR" sz="2000" dirty="0">
              <a:effectLst/>
              <a:latin typeface="Arial" panose="020B0604020202020204" pitchFamily="34" charset="0"/>
              <a:ea typeface="Calibri" panose="020F0502020204030204" pitchFamily="34" charset="0"/>
              <a:cs typeface="Arial" panose="020B0604020202020204" pitchFamily="34" charset="0"/>
            </a:rPr>
            <a:t>(article 18). </a:t>
          </a:r>
          <a:endParaRPr lang="fr-FR" sz="3000" dirty="0">
            <a:effectLst/>
            <a:latin typeface="Arial" panose="020B0604020202020204" pitchFamily="34" charset="0"/>
            <a:ea typeface="Calibri" panose="020F0502020204030204" pitchFamily="34" charset="0"/>
            <a:cs typeface="Arial" panose="020B0604020202020204" pitchFamily="34" charset="0"/>
          </a:endParaRPr>
        </a:p>
      </dgm:t>
    </dgm:pt>
    <dgm:pt modelId="{AE18CC55-5EE6-477B-B45C-B18062E33754}" type="parTrans" cxnId="{9750B843-FC80-4C16-B2F6-69AFCBFE612E}">
      <dgm:prSet/>
      <dgm:spPr/>
      <dgm:t>
        <a:bodyPr/>
        <a:lstStyle/>
        <a:p>
          <a:pPr algn="just"/>
          <a:endParaRPr lang="fr-FR" sz="3000">
            <a:solidFill>
              <a:schemeClr val="tx1"/>
            </a:solidFill>
            <a:latin typeface="Arial" panose="020B0604020202020204" pitchFamily="34" charset="0"/>
            <a:cs typeface="Arial" panose="020B0604020202020204" pitchFamily="34" charset="0"/>
          </a:endParaRPr>
        </a:p>
      </dgm:t>
    </dgm:pt>
    <dgm:pt modelId="{5B05F69C-1872-4411-A08B-0575128EF31C}" type="sibTrans" cxnId="{9750B843-FC80-4C16-B2F6-69AFCBFE612E}">
      <dgm:prSet/>
      <dgm:spPr/>
      <dgm:t>
        <a:bodyPr/>
        <a:lstStyle/>
        <a:p>
          <a:pPr algn="just"/>
          <a:endParaRPr lang="fr-FR" sz="3000">
            <a:solidFill>
              <a:schemeClr val="tx1"/>
            </a:solidFill>
            <a:latin typeface="Arial" panose="020B0604020202020204" pitchFamily="34" charset="0"/>
            <a:cs typeface="Arial" panose="020B0604020202020204" pitchFamily="34" charset="0"/>
          </a:endParaRPr>
        </a:p>
      </dgm:t>
    </dgm:pt>
    <dgm:pt modelId="{E2981E2A-9C14-4041-9D19-C9BF452765D7}" type="pres">
      <dgm:prSet presAssocID="{6BCF9436-110F-4941-A1FD-6678339EB813}" presName="linear" presStyleCnt="0">
        <dgm:presLayoutVars>
          <dgm:animLvl val="lvl"/>
          <dgm:resizeHandles val="exact"/>
        </dgm:presLayoutVars>
      </dgm:prSet>
      <dgm:spPr/>
    </dgm:pt>
    <dgm:pt modelId="{8D80613E-4B1A-4BA5-B334-43DCF3A7A26E}" type="pres">
      <dgm:prSet presAssocID="{C222061B-1AEF-46C5-9FC2-CE3424F01AB9}" presName="parentText" presStyleLbl="node1" presStyleIdx="0" presStyleCnt="1" custLinFactNeighborY="-2464">
        <dgm:presLayoutVars>
          <dgm:chMax val="0"/>
          <dgm:bulletEnabled val="1"/>
        </dgm:presLayoutVars>
      </dgm:prSet>
      <dgm:spPr/>
    </dgm:pt>
  </dgm:ptLst>
  <dgm:cxnLst>
    <dgm:cxn modelId="{6A7F051C-D81E-4181-8E80-180B55CF93CF}" type="presOf" srcId="{6BCF9436-110F-4941-A1FD-6678339EB813}" destId="{E2981E2A-9C14-4041-9D19-C9BF452765D7}" srcOrd="0" destOrd="0" presId="urn:microsoft.com/office/officeart/2005/8/layout/vList2"/>
    <dgm:cxn modelId="{9750B843-FC80-4C16-B2F6-69AFCBFE612E}" srcId="{6BCF9436-110F-4941-A1FD-6678339EB813}" destId="{C222061B-1AEF-46C5-9FC2-CE3424F01AB9}" srcOrd="0" destOrd="0" parTransId="{AE18CC55-5EE6-477B-B45C-B18062E33754}" sibTransId="{5B05F69C-1872-4411-A08B-0575128EF31C}"/>
    <dgm:cxn modelId="{709AE169-E614-4239-A7F5-BCA2D7C8069F}" type="presOf" srcId="{C222061B-1AEF-46C5-9FC2-CE3424F01AB9}" destId="{8D80613E-4B1A-4BA5-B334-43DCF3A7A26E}" srcOrd="0" destOrd="0" presId="urn:microsoft.com/office/officeart/2005/8/layout/vList2"/>
    <dgm:cxn modelId="{483BAD0C-79B6-482D-AD27-89E2CD1D8186}" type="presParOf" srcId="{E2981E2A-9C14-4041-9D19-C9BF452765D7}" destId="{8D80613E-4B1A-4BA5-B334-43DCF3A7A26E}"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BCF9436-110F-4941-A1FD-6678339EB813}" type="doc">
      <dgm:prSet loTypeId="urn:microsoft.com/office/officeart/2005/8/layout/vList2" loCatId="list" qsTypeId="urn:microsoft.com/office/officeart/2005/8/quickstyle/3d4" qsCatId="3D" csTypeId="urn:microsoft.com/office/officeart/2005/8/colors/accent0_2" csCatId="mainScheme" phldr="1"/>
      <dgm:spPr/>
      <dgm:t>
        <a:bodyPr/>
        <a:lstStyle/>
        <a:p>
          <a:endParaRPr lang="fr-FR"/>
        </a:p>
      </dgm:t>
    </dgm:pt>
    <dgm:pt modelId="{C222061B-1AEF-46C5-9FC2-CE3424F01AB9}">
      <dgm:prSet phldrT="[Texte]" custT="1"/>
      <dgm:spPr/>
      <dgm:t>
        <a:bodyPr/>
        <a:lstStyle/>
        <a:p>
          <a:pPr algn="just"/>
          <a:r>
            <a:rPr lang="fr-FR" sz="3000" b="1" dirty="0">
              <a:effectLst/>
              <a:latin typeface="Arial" panose="020B0604020202020204" pitchFamily="34" charset="0"/>
              <a:ea typeface="Calibri" panose="020F0502020204030204" pitchFamily="34" charset="0"/>
              <a:cs typeface="Arial" panose="020B0604020202020204" pitchFamily="34" charset="0"/>
            </a:rPr>
            <a:t>Un promoteur immobilier ne peut acquérir lui-même des terres pour l’activité de promotion immobilière que si ces terres sont situées en zone urbaine aménagée et disposent d’un titre d’occupation permanent </a:t>
          </a:r>
          <a:r>
            <a:rPr lang="fr-FR" sz="3000" dirty="0">
              <a:effectLst/>
              <a:latin typeface="Arial" panose="020B0604020202020204" pitchFamily="34" charset="0"/>
              <a:ea typeface="Calibri" panose="020F0502020204030204" pitchFamily="34" charset="0"/>
              <a:cs typeface="Arial" panose="020B0604020202020204" pitchFamily="34" charset="0"/>
            </a:rPr>
            <a:t>(titre foncier, titre de jouissance). </a:t>
          </a:r>
          <a:r>
            <a:rPr lang="fr-FR" sz="2400" dirty="0">
              <a:effectLst/>
              <a:latin typeface="Arial" panose="020B0604020202020204" pitchFamily="34" charset="0"/>
              <a:ea typeface="Calibri" panose="020F0502020204030204" pitchFamily="34" charset="0"/>
              <a:cs typeface="Arial" panose="020B0604020202020204" pitchFamily="34" charset="0"/>
            </a:rPr>
            <a:t>Voir article 19.</a:t>
          </a:r>
          <a:endParaRPr lang="fr-FR" sz="3000" dirty="0">
            <a:latin typeface="Arial" panose="020B0604020202020204" pitchFamily="34" charset="0"/>
            <a:cs typeface="Arial" panose="020B0604020202020204" pitchFamily="34" charset="0"/>
          </a:endParaRPr>
        </a:p>
      </dgm:t>
    </dgm:pt>
    <dgm:pt modelId="{AE18CC55-5EE6-477B-B45C-B18062E33754}" type="parTrans" cxnId="{9750B843-FC80-4C16-B2F6-69AFCBFE612E}">
      <dgm:prSet/>
      <dgm:spPr/>
      <dgm:t>
        <a:bodyPr/>
        <a:lstStyle/>
        <a:p>
          <a:pPr algn="just"/>
          <a:endParaRPr lang="fr-FR" sz="3000">
            <a:solidFill>
              <a:schemeClr val="tx1"/>
            </a:solidFill>
            <a:latin typeface="Arial" panose="020B0604020202020204" pitchFamily="34" charset="0"/>
            <a:cs typeface="Arial" panose="020B0604020202020204" pitchFamily="34" charset="0"/>
          </a:endParaRPr>
        </a:p>
      </dgm:t>
    </dgm:pt>
    <dgm:pt modelId="{5B05F69C-1872-4411-A08B-0575128EF31C}" type="sibTrans" cxnId="{9750B843-FC80-4C16-B2F6-69AFCBFE612E}">
      <dgm:prSet/>
      <dgm:spPr/>
      <dgm:t>
        <a:bodyPr/>
        <a:lstStyle/>
        <a:p>
          <a:pPr algn="just"/>
          <a:endParaRPr lang="fr-FR" sz="3000">
            <a:solidFill>
              <a:schemeClr val="tx1"/>
            </a:solidFill>
            <a:latin typeface="Arial" panose="020B0604020202020204" pitchFamily="34" charset="0"/>
            <a:cs typeface="Arial" panose="020B0604020202020204" pitchFamily="34" charset="0"/>
          </a:endParaRPr>
        </a:p>
      </dgm:t>
    </dgm:pt>
    <dgm:pt modelId="{E2981E2A-9C14-4041-9D19-C9BF452765D7}" type="pres">
      <dgm:prSet presAssocID="{6BCF9436-110F-4941-A1FD-6678339EB813}" presName="linear" presStyleCnt="0">
        <dgm:presLayoutVars>
          <dgm:animLvl val="lvl"/>
          <dgm:resizeHandles val="exact"/>
        </dgm:presLayoutVars>
      </dgm:prSet>
      <dgm:spPr/>
    </dgm:pt>
    <dgm:pt modelId="{8D80613E-4B1A-4BA5-B334-43DCF3A7A26E}" type="pres">
      <dgm:prSet presAssocID="{C222061B-1AEF-46C5-9FC2-CE3424F01AB9}" presName="parentText" presStyleLbl="node1" presStyleIdx="0" presStyleCnt="1">
        <dgm:presLayoutVars>
          <dgm:chMax val="0"/>
          <dgm:bulletEnabled val="1"/>
        </dgm:presLayoutVars>
      </dgm:prSet>
      <dgm:spPr/>
    </dgm:pt>
  </dgm:ptLst>
  <dgm:cxnLst>
    <dgm:cxn modelId="{6A7F051C-D81E-4181-8E80-180B55CF93CF}" type="presOf" srcId="{6BCF9436-110F-4941-A1FD-6678339EB813}" destId="{E2981E2A-9C14-4041-9D19-C9BF452765D7}" srcOrd="0" destOrd="0" presId="urn:microsoft.com/office/officeart/2005/8/layout/vList2"/>
    <dgm:cxn modelId="{9750B843-FC80-4C16-B2F6-69AFCBFE612E}" srcId="{6BCF9436-110F-4941-A1FD-6678339EB813}" destId="{C222061B-1AEF-46C5-9FC2-CE3424F01AB9}" srcOrd="0" destOrd="0" parTransId="{AE18CC55-5EE6-477B-B45C-B18062E33754}" sibTransId="{5B05F69C-1872-4411-A08B-0575128EF31C}"/>
    <dgm:cxn modelId="{709AE169-E614-4239-A7F5-BCA2D7C8069F}" type="presOf" srcId="{C222061B-1AEF-46C5-9FC2-CE3424F01AB9}" destId="{8D80613E-4B1A-4BA5-B334-43DCF3A7A26E}" srcOrd="0" destOrd="0" presId="urn:microsoft.com/office/officeart/2005/8/layout/vList2"/>
    <dgm:cxn modelId="{483BAD0C-79B6-482D-AD27-89E2CD1D8186}" type="presParOf" srcId="{E2981E2A-9C14-4041-9D19-C9BF452765D7}" destId="{8D80613E-4B1A-4BA5-B334-43DCF3A7A26E}" srcOrd="0"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ctr">
            <a:buFont typeface="+mj-lt"/>
            <a:buAutoNum type="romanUcPeriod"/>
          </a:pPr>
          <a:r>
            <a:rPr lang="fr-FR" sz="2400" b="1" u="none" dirty="0">
              <a:solidFill>
                <a:schemeClr val="bg1"/>
              </a:solidFill>
              <a:latin typeface="Arial" panose="020B0604020202020204" pitchFamily="34" charset="0"/>
              <a:cs typeface="Arial" panose="020B0604020202020204" pitchFamily="34" charset="0"/>
            </a:rPr>
            <a:t>LES INNOVATIONS MAJEURES DU DISPOSITIF JURIDIQUE SUR LA PROMOTION IMMOBILIÈRE</a:t>
          </a:r>
          <a:endParaRPr lang="fr-FR" sz="2400" u="none" dirty="0">
            <a:solidFill>
              <a:schemeClr val="bg1"/>
            </a:solidFill>
            <a:latin typeface="Arial" panose="020B0604020202020204" pitchFamily="34" charset="0"/>
            <a:cs typeface="Arial" panose="020B0604020202020204" pitchFamily="34" charset="0"/>
          </a:endParaRPr>
        </a:p>
      </dgm:t>
    </dgm:pt>
    <dgm:pt modelId="{3AAC641A-F41B-4C80-81F2-F5D09C16C625}" type="parTrans" cxnId="{82E2900D-A06C-44EA-8877-E09E1AD7768A}">
      <dgm:prSet/>
      <dgm:spPr/>
      <dgm:t>
        <a:bodyPr/>
        <a:lstStyle/>
        <a:p>
          <a:endParaRPr lang="fr-FR" sz="2800" dirty="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dirty="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53934" custLinFactNeighborX="28753" custLinFactNeighborY="-544">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62642" custLinFactNeighborX="-400000" custLinFactNeighborY="-242"/>
      <dgm:spPr>
        <a:solidFill>
          <a:srgbClr val="FFC00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BCF9436-110F-4941-A1FD-6678339EB813}" type="doc">
      <dgm:prSet loTypeId="urn:microsoft.com/office/officeart/2005/8/layout/vList2" loCatId="list" qsTypeId="urn:microsoft.com/office/officeart/2005/8/quickstyle/3d4" qsCatId="3D" csTypeId="urn:microsoft.com/office/officeart/2005/8/colors/accent0_2" csCatId="mainScheme" phldr="1"/>
      <dgm:spPr/>
      <dgm:t>
        <a:bodyPr/>
        <a:lstStyle/>
        <a:p>
          <a:endParaRPr lang="fr-FR"/>
        </a:p>
      </dgm:t>
    </dgm:pt>
    <dgm:pt modelId="{C222061B-1AEF-46C5-9FC2-CE3424F01AB9}">
      <dgm:prSet phldrT="[Texte]" custT="1"/>
      <dgm:spPr/>
      <dgm:t>
        <a:bodyPr/>
        <a:lstStyle/>
        <a:p>
          <a:pPr algn="just"/>
          <a:r>
            <a:rPr lang="fr-FR" sz="3000" b="1" dirty="0">
              <a:effectLst/>
              <a:latin typeface="Arial Narrow" panose="020B0606020202030204" pitchFamily="34" charset="0"/>
              <a:ea typeface="Calibri" panose="020F0502020204030204" pitchFamily="34" charset="0"/>
              <a:cs typeface="Times New Roman" panose="02020603050405020304" pitchFamily="18" charset="0"/>
            </a:rPr>
            <a:t>L’obligation faite aux communes de disposer de document de planification urbaine avant la réalisation de tout projet immobilier </a:t>
          </a:r>
          <a:r>
            <a:rPr lang="fr-FR" sz="3000" dirty="0">
              <a:effectLst/>
              <a:latin typeface="Arial Narrow" panose="020B0606020202030204" pitchFamily="34" charset="0"/>
              <a:ea typeface="Calibri" panose="020F0502020204030204" pitchFamily="34" charset="0"/>
              <a:cs typeface="Times New Roman" panose="02020603050405020304" pitchFamily="18" charset="0"/>
            </a:rPr>
            <a:t>(article 6) ;  Il s’agit du SDAU et du POS.</a:t>
          </a:r>
          <a:endParaRPr lang="fr-FR" sz="3000" dirty="0">
            <a:latin typeface="Arial Narrow" panose="020B0606020202030204" pitchFamily="34" charset="0"/>
          </a:endParaRPr>
        </a:p>
      </dgm:t>
    </dgm:pt>
    <dgm:pt modelId="{AE18CC55-5EE6-477B-B45C-B18062E33754}" type="parTrans" cxnId="{9750B843-FC80-4C16-B2F6-69AFCBFE612E}">
      <dgm:prSet/>
      <dgm:spPr/>
      <dgm:t>
        <a:bodyPr/>
        <a:lstStyle/>
        <a:p>
          <a:endParaRPr lang="fr-FR" sz="3200">
            <a:solidFill>
              <a:schemeClr val="tx1"/>
            </a:solidFill>
            <a:latin typeface="Arial Narrow" panose="020B0606020202030204" pitchFamily="34" charset="0"/>
          </a:endParaRPr>
        </a:p>
      </dgm:t>
    </dgm:pt>
    <dgm:pt modelId="{5B05F69C-1872-4411-A08B-0575128EF31C}" type="sibTrans" cxnId="{9750B843-FC80-4C16-B2F6-69AFCBFE612E}">
      <dgm:prSet/>
      <dgm:spPr/>
      <dgm:t>
        <a:bodyPr/>
        <a:lstStyle/>
        <a:p>
          <a:endParaRPr lang="fr-FR" sz="3200">
            <a:solidFill>
              <a:schemeClr val="tx1"/>
            </a:solidFill>
            <a:latin typeface="Arial Narrow" panose="020B0606020202030204" pitchFamily="34" charset="0"/>
          </a:endParaRPr>
        </a:p>
      </dgm:t>
    </dgm:pt>
    <dgm:pt modelId="{CBE87B03-7B41-4EA1-A3CB-CBCAB58E6566}" type="pres">
      <dgm:prSet presAssocID="{6BCF9436-110F-4941-A1FD-6678339EB813}" presName="linear" presStyleCnt="0">
        <dgm:presLayoutVars>
          <dgm:animLvl val="lvl"/>
          <dgm:resizeHandles val="exact"/>
        </dgm:presLayoutVars>
      </dgm:prSet>
      <dgm:spPr/>
    </dgm:pt>
    <dgm:pt modelId="{481ABD72-7A61-4139-BA11-EC430A5E249F}" type="pres">
      <dgm:prSet presAssocID="{C222061B-1AEF-46C5-9FC2-CE3424F01AB9}" presName="parentText" presStyleLbl="node1" presStyleIdx="0" presStyleCnt="1" custLinFactNeighborY="705">
        <dgm:presLayoutVars>
          <dgm:chMax val="0"/>
          <dgm:bulletEnabled val="1"/>
        </dgm:presLayoutVars>
      </dgm:prSet>
      <dgm:spPr/>
    </dgm:pt>
  </dgm:ptLst>
  <dgm:cxnLst>
    <dgm:cxn modelId="{9750B843-FC80-4C16-B2F6-69AFCBFE612E}" srcId="{6BCF9436-110F-4941-A1FD-6678339EB813}" destId="{C222061B-1AEF-46C5-9FC2-CE3424F01AB9}" srcOrd="0" destOrd="0" parTransId="{AE18CC55-5EE6-477B-B45C-B18062E33754}" sibTransId="{5B05F69C-1872-4411-A08B-0575128EF31C}"/>
    <dgm:cxn modelId="{B45DE0C5-F299-4DFA-92B1-552E09ED51B7}" type="presOf" srcId="{6BCF9436-110F-4941-A1FD-6678339EB813}" destId="{CBE87B03-7B41-4EA1-A3CB-CBCAB58E6566}" srcOrd="0" destOrd="0" presId="urn:microsoft.com/office/officeart/2005/8/layout/vList2"/>
    <dgm:cxn modelId="{1C3E1CE7-DDC7-44D1-87A4-22E163BE9F16}" type="presOf" srcId="{C222061B-1AEF-46C5-9FC2-CE3424F01AB9}" destId="{481ABD72-7A61-4139-BA11-EC430A5E249F}" srcOrd="0" destOrd="0" presId="urn:microsoft.com/office/officeart/2005/8/layout/vList2"/>
    <dgm:cxn modelId="{B33AC805-C3CF-47F3-A5EE-0A177BA1E6E0}" type="presParOf" srcId="{CBE87B03-7B41-4EA1-A3CB-CBCAB58E6566}" destId="{481ABD72-7A61-4139-BA11-EC430A5E249F}"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BCF9436-110F-4941-A1FD-6678339EB813}" type="doc">
      <dgm:prSet loTypeId="urn:microsoft.com/office/officeart/2005/8/layout/vList2" loCatId="list" qsTypeId="urn:microsoft.com/office/officeart/2005/8/quickstyle/3d4" qsCatId="3D" csTypeId="urn:microsoft.com/office/officeart/2005/8/colors/accent0_2" csCatId="mainScheme" phldr="1"/>
      <dgm:spPr/>
      <dgm:t>
        <a:bodyPr/>
        <a:lstStyle/>
        <a:p>
          <a:endParaRPr lang="fr-FR"/>
        </a:p>
      </dgm:t>
    </dgm:pt>
    <dgm:pt modelId="{8783A411-302A-4968-A972-59FC12170CC0}">
      <dgm:prSet phldrT="[Texte]" custT="1"/>
      <dgm:spPr/>
      <dgm:t>
        <a:bodyPr/>
        <a:lstStyle/>
        <a:p>
          <a:pPr algn="just"/>
          <a:r>
            <a:rPr lang="fr-FR" sz="3000" b="1" dirty="0">
              <a:latin typeface="Arial Narrow" panose="020B0606020202030204" pitchFamily="34" charset="0"/>
              <a:ea typeface="Calibri" panose="020F0502020204030204" pitchFamily="34" charset="0"/>
              <a:cs typeface="Times New Roman" panose="02020603050405020304" pitchFamily="18" charset="0"/>
            </a:rPr>
            <a:t>L’obligation pour t</a:t>
          </a:r>
          <a:r>
            <a:rPr lang="fr-FR" sz="3000" b="1" dirty="0">
              <a:effectLst/>
              <a:latin typeface="Arial Narrow" panose="020B0606020202030204" pitchFamily="34" charset="0"/>
              <a:ea typeface="Calibri" panose="020F0502020204030204" pitchFamily="34" charset="0"/>
              <a:cs typeface="Times New Roman" panose="02020603050405020304" pitchFamily="18" charset="0"/>
            </a:rPr>
            <a:t>oute commune dans laquelle doit s’exercer l’activité de promotion immobilière de disposer d’un plan de sectionnement cadastral,</a:t>
          </a:r>
          <a:r>
            <a:rPr lang="fr-FR" sz="3000" dirty="0">
              <a:effectLst/>
              <a:latin typeface="Arial Narrow" panose="020B0606020202030204" pitchFamily="34" charset="0"/>
              <a:ea typeface="Calibri" panose="020F0502020204030204" pitchFamily="34" charset="0"/>
              <a:cs typeface="Times New Roman" panose="02020603050405020304" pitchFamily="18" charset="0"/>
            </a:rPr>
            <a:t> qui permet de connaitre la situation des droits fonciers situés dans les limites administratives des communes (article 7).</a:t>
          </a:r>
          <a:endParaRPr lang="fr-FR" sz="3000" dirty="0">
            <a:latin typeface="Arial Narrow" panose="020B0606020202030204" pitchFamily="34" charset="0"/>
          </a:endParaRPr>
        </a:p>
      </dgm:t>
    </dgm:pt>
    <dgm:pt modelId="{CAF9AF41-C01C-4F27-867D-A5E399B0FFA4}" type="sibTrans" cxnId="{9B110A9D-43AF-43D1-8771-8F318AF1B98E}">
      <dgm:prSet/>
      <dgm:spPr/>
      <dgm:t>
        <a:bodyPr/>
        <a:lstStyle/>
        <a:p>
          <a:endParaRPr lang="fr-FR" sz="3200">
            <a:solidFill>
              <a:schemeClr val="tx1"/>
            </a:solidFill>
            <a:latin typeface="Arial Narrow" panose="020B0606020202030204" pitchFamily="34" charset="0"/>
          </a:endParaRPr>
        </a:p>
      </dgm:t>
    </dgm:pt>
    <dgm:pt modelId="{2F016E02-B9F3-4CAD-AC5D-705EC937E290}" type="parTrans" cxnId="{9B110A9D-43AF-43D1-8771-8F318AF1B98E}">
      <dgm:prSet/>
      <dgm:spPr/>
      <dgm:t>
        <a:bodyPr/>
        <a:lstStyle/>
        <a:p>
          <a:endParaRPr lang="fr-FR" sz="3200">
            <a:solidFill>
              <a:schemeClr val="tx1"/>
            </a:solidFill>
            <a:latin typeface="Arial Narrow" panose="020B0606020202030204" pitchFamily="34" charset="0"/>
          </a:endParaRPr>
        </a:p>
      </dgm:t>
    </dgm:pt>
    <dgm:pt modelId="{975BE4C0-8051-4828-BBA1-48651818E449}" type="pres">
      <dgm:prSet presAssocID="{6BCF9436-110F-4941-A1FD-6678339EB813}" presName="linear" presStyleCnt="0">
        <dgm:presLayoutVars>
          <dgm:animLvl val="lvl"/>
          <dgm:resizeHandles val="exact"/>
        </dgm:presLayoutVars>
      </dgm:prSet>
      <dgm:spPr/>
    </dgm:pt>
    <dgm:pt modelId="{132CE77A-0E8F-4886-B30D-3267091C3309}" type="pres">
      <dgm:prSet presAssocID="{8783A411-302A-4968-A972-59FC12170CC0}" presName="parentText" presStyleLbl="node1" presStyleIdx="0" presStyleCnt="1" custLinFactNeighborY="577">
        <dgm:presLayoutVars>
          <dgm:chMax val="0"/>
          <dgm:bulletEnabled val="1"/>
        </dgm:presLayoutVars>
      </dgm:prSet>
      <dgm:spPr/>
    </dgm:pt>
  </dgm:ptLst>
  <dgm:cxnLst>
    <dgm:cxn modelId="{94C5F326-0080-4636-B0A9-464A7F5E4F66}" type="presOf" srcId="{6BCF9436-110F-4941-A1FD-6678339EB813}" destId="{975BE4C0-8051-4828-BBA1-48651818E449}" srcOrd="0" destOrd="0" presId="urn:microsoft.com/office/officeart/2005/8/layout/vList2"/>
    <dgm:cxn modelId="{12D15F35-7A49-472F-A34F-88D16C606E6B}" type="presOf" srcId="{8783A411-302A-4968-A972-59FC12170CC0}" destId="{132CE77A-0E8F-4886-B30D-3267091C3309}" srcOrd="0" destOrd="0" presId="urn:microsoft.com/office/officeart/2005/8/layout/vList2"/>
    <dgm:cxn modelId="{9B110A9D-43AF-43D1-8771-8F318AF1B98E}" srcId="{6BCF9436-110F-4941-A1FD-6678339EB813}" destId="{8783A411-302A-4968-A972-59FC12170CC0}" srcOrd="0" destOrd="0" parTransId="{2F016E02-B9F3-4CAD-AC5D-705EC937E290}" sibTransId="{CAF9AF41-C01C-4F27-867D-A5E399B0FFA4}"/>
    <dgm:cxn modelId="{942B0D10-E80A-4644-948C-2A115CF4D105}" type="presParOf" srcId="{975BE4C0-8051-4828-BBA1-48651818E449}" destId="{132CE77A-0E8F-4886-B30D-3267091C3309}" srcOrd="0"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ctr">
            <a:buFont typeface="+mj-lt"/>
            <a:buAutoNum type="romanUcPeriod"/>
          </a:pPr>
          <a:r>
            <a:rPr lang="fr-FR" sz="2400" b="1" u="none" dirty="0">
              <a:solidFill>
                <a:schemeClr val="bg1"/>
              </a:solidFill>
              <a:latin typeface="Arial" panose="020B0604020202020204" pitchFamily="34" charset="0"/>
              <a:cs typeface="Arial" panose="020B0604020202020204" pitchFamily="34" charset="0"/>
            </a:rPr>
            <a:t>LES INNOVATIONS MAJEURES DU DISPOSITIF JURIDIQUE SUR LA PROMOTION IMMOBILIÈRE</a:t>
          </a:r>
          <a:endParaRPr lang="fr-FR" sz="2400" u="none" dirty="0">
            <a:solidFill>
              <a:schemeClr val="bg1"/>
            </a:solidFill>
            <a:latin typeface="Arial" panose="020B0604020202020204" pitchFamily="34" charset="0"/>
            <a:cs typeface="Arial" panose="020B0604020202020204" pitchFamily="34" charset="0"/>
          </a:endParaRPr>
        </a:p>
      </dgm:t>
    </dgm:pt>
    <dgm:pt modelId="{3AAC641A-F41B-4C80-81F2-F5D09C16C625}" type="parTrans" cxnId="{82E2900D-A06C-44EA-8877-E09E1AD7768A}">
      <dgm:prSet/>
      <dgm:spPr/>
      <dgm:t>
        <a:bodyPr/>
        <a:lstStyle/>
        <a:p>
          <a:endParaRPr lang="fr-FR" sz="2800" dirty="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dirty="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53934" custLinFactNeighborX="28753" custLinFactNeighborY="-544">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62642" custLinFactNeighborX="-400000" custLinFactNeighborY="-242"/>
      <dgm:spPr>
        <a:solidFill>
          <a:srgbClr val="FFC00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BCF9436-110F-4941-A1FD-6678339EB813}" type="doc">
      <dgm:prSet loTypeId="urn:microsoft.com/office/officeart/2005/8/layout/vList2" loCatId="list" qsTypeId="urn:microsoft.com/office/officeart/2005/8/quickstyle/3d4" qsCatId="3D" csTypeId="urn:microsoft.com/office/officeart/2005/8/colors/accent0_2" csCatId="mainScheme" phldr="1"/>
      <dgm:spPr/>
      <dgm:t>
        <a:bodyPr/>
        <a:lstStyle/>
        <a:p>
          <a:endParaRPr lang="fr-FR"/>
        </a:p>
      </dgm:t>
    </dgm:pt>
    <dgm:pt modelId="{8783A411-302A-4968-A972-59FC12170CC0}">
      <dgm:prSet phldrT="[Texte]" custT="1"/>
      <dgm:spPr/>
      <dgm:t>
        <a:bodyPr/>
        <a:lstStyle/>
        <a:p>
          <a:pPr algn="just"/>
          <a:r>
            <a:rPr lang="fr-FR" sz="3000" b="1" dirty="0">
              <a:latin typeface="Arial Narrow" panose="020B0606020202030204" pitchFamily="34" charset="0"/>
              <a:ea typeface="Calibri" panose="020F0502020204030204" pitchFamily="34" charset="0"/>
              <a:cs typeface="Arial" panose="020B0604020202020204" pitchFamily="34" charset="0"/>
            </a:rPr>
            <a:t>L’exclusion des personnes physiques </a:t>
          </a:r>
          <a:r>
            <a:rPr lang="fr-FR" sz="3000" dirty="0">
              <a:latin typeface="Arial Narrow" panose="020B0606020202030204" pitchFamily="34" charset="0"/>
              <a:ea typeface="Calibri" panose="020F0502020204030204" pitchFamily="34" charset="0"/>
              <a:cs typeface="Arial" panose="020B0604020202020204" pitchFamily="34" charset="0"/>
            </a:rPr>
            <a:t>du statut de promoteur immobilier. Désormais, </a:t>
          </a:r>
          <a:r>
            <a:rPr lang="fr-FR" sz="3000" b="1" dirty="0">
              <a:latin typeface="Arial Narrow" panose="020B0606020202030204" pitchFamily="34" charset="0"/>
              <a:ea typeface="Calibri" panose="020F0502020204030204" pitchFamily="34" charset="0"/>
              <a:cs typeface="Arial" panose="020B0604020202020204" pitchFamily="34" charset="0"/>
            </a:rPr>
            <a:t>les personnes morales de droit privé</a:t>
          </a:r>
          <a:r>
            <a:rPr lang="fr-FR" sz="3000" dirty="0">
              <a:latin typeface="Arial Narrow" panose="020B0606020202030204" pitchFamily="34" charset="0"/>
              <a:ea typeface="Calibri" panose="020F0502020204030204" pitchFamily="34" charset="0"/>
              <a:cs typeface="Arial" panose="020B0604020202020204" pitchFamily="34" charset="0"/>
            </a:rPr>
            <a:t>, pouvant exercer l’activité de promotion immobilière revêtent les formes suivantes:</a:t>
          </a:r>
        </a:p>
        <a:p>
          <a:pPr algn="just"/>
          <a:r>
            <a:rPr lang="fr-FR" sz="3000" b="1" dirty="0">
              <a:effectLst/>
              <a:latin typeface="Arial Narrow" panose="020B0606020202030204" pitchFamily="34" charset="0"/>
              <a:ea typeface="Calibri" panose="020F0502020204030204" pitchFamily="34" charset="0"/>
              <a:cs typeface="Arial" panose="020B0604020202020204" pitchFamily="34" charset="0"/>
            </a:rPr>
            <a:t>	⁕Société anonymes; </a:t>
          </a:r>
        </a:p>
        <a:p>
          <a:pPr algn="just">
            <a:buFontTx/>
            <a:buChar char="-"/>
          </a:pPr>
          <a:r>
            <a:rPr lang="fr-FR" sz="3000" b="1" dirty="0">
              <a:effectLst/>
              <a:latin typeface="Arial Narrow" panose="020B0606020202030204" pitchFamily="34" charset="0"/>
              <a:ea typeface="Calibri" panose="020F0502020204030204" pitchFamily="34" charset="0"/>
              <a:cs typeface="Arial" panose="020B0604020202020204" pitchFamily="34" charset="0"/>
            </a:rPr>
            <a:t>	⁕</a:t>
          </a:r>
          <a:r>
            <a:rPr lang="fr-FR" sz="3000" b="1" dirty="0">
              <a:latin typeface="Arial Narrow" panose="020B0606020202030204" pitchFamily="34" charset="0"/>
              <a:ea typeface="Calibri" panose="020F0502020204030204" pitchFamily="34" charset="0"/>
              <a:cs typeface="Arial" panose="020B0604020202020204" pitchFamily="34" charset="0"/>
            </a:rPr>
            <a:t>Société à responsabilité limitée; </a:t>
          </a:r>
        </a:p>
        <a:p>
          <a:pPr algn="just">
            <a:buFontTx/>
            <a:buChar char="-"/>
          </a:pPr>
          <a:r>
            <a:rPr lang="fr-FR" sz="3000" b="1" dirty="0">
              <a:effectLst/>
              <a:latin typeface="Arial Narrow" panose="020B0606020202030204" pitchFamily="34" charset="0"/>
              <a:ea typeface="Calibri" panose="020F0502020204030204" pitchFamily="34" charset="0"/>
              <a:cs typeface="Arial" panose="020B0604020202020204" pitchFamily="34" charset="0"/>
            </a:rPr>
            <a:t>	⁕Société par actions simplifiées.</a:t>
          </a:r>
          <a:endParaRPr lang="fr-FR" sz="3000" dirty="0">
            <a:latin typeface="Arial Narrow" panose="020B0606020202030204" pitchFamily="34" charset="0"/>
            <a:cs typeface="Arial" panose="020B0604020202020204" pitchFamily="34" charset="0"/>
          </a:endParaRPr>
        </a:p>
      </dgm:t>
    </dgm:pt>
    <dgm:pt modelId="{2F016E02-B9F3-4CAD-AC5D-705EC937E290}" type="parTrans" cxnId="{9B110A9D-43AF-43D1-8771-8F318AF1B98E}">
      <dgm:prSet/>
      <dgm:spPr/>
      <dgm:t>
        <a:bodyPr/>
        <a:lstStyle/>
        <a:p>
          <a:pPr algn="just"/>
          <a:endParaRPr lang="fr-FR" sz="3000">
            <a:solidFill>
              <a:schemeClr val="tx1"/>
            </a:solidFill>
            <a:latin typeface="Arial Narrow" panose="020B0606020202030204" pitchFamily="34" charset="0"/>
            <a:cs typeface="Arial" panose="020B0604020202020204" pitchFamily="34" charset="0"/>
          </a:endParaRPr>
        </a:p>
      </dgm:t>
    </dgm:pt>
    <dgm:pt modelId="{CAF9AF41-C01C-4F27-867D-A5E399B0FFA4}" type="sibTrans" cxnId="{9B110A9D-43AF-43D1-8771-8F318AF1B98E}">
      <dgm:prSet/>
      <dgm:spPr/>
      <dgm:t>
        <a:bodyPr/>
        <a:lstStyle/>
        <a:p>
          <a:pPr algn="just"/>
          <a:endParaRPr lang="fr-FR" sz="3000">
            <a:solidFill>
              <a:schemeClr val="tx1"/>
            </a:solidFill>
            <a:latin typeface="Arial Narrow" panose="020B0606020202030204" pitchFamily="34" charset="0"/>
            <a:cs typeface="Arial" panose="020B0604020202020204" pitchFamily="34" charset="0"/>
          </a:endParaRPr>
        </a:p>
      </dgm:t>
    </dgm:pt>
    <dgm:pt modelId="{1D2E013B-68AA-4CE0-8759-38BC3709CE35}" type="pres">
      <dgm:prSet presAssocID="{6BCF9436-110F-4941-A1FD-6678339EB813}" presName="linear" presStyleCnt="0">
        <dgm:presLayoutVars>
          <dgm:animLvl val="lvl"/>
          <dgm:resizeHandles val="exact"/>
        </dgm:presLayoutVars>
      </dgm:prSet>
      <dgm:spPr/>
    </dgm:pt>
    <dgm:pt modelId="{86865A5F-EE52-4B15-B4BC-D284BD53C9C8}" type="pres">
      <dgm:prSet presAssocID="{8783A411-302A-4968-A972-59FC12170CC0}" presName="parentText" presStyleLbl="node1" presStyleIdx="0" presStyleCnt="1">
        <dgm:presLayoutVars>
          <dgm:chMax val="0"/>
          <dgm:bulletEnabled val="1"/>
        </dgm:presLayoutVars>
      </dgm:prSet>
      <dgm:spPr/>
    </dgm:pt>
  </dgm:ptLst>
  <dgm:cxnLst>
    <dgm:cxn modelId="{8CEF1A5A-2215-4825-A027-EDD9B0F36D4F}" type="presOf" srcId="{6BCF9436-110F-4941-A1FD-6678339EB813}" destId="{1D2E013B-68AA-4CE0-8759-38BC3709CE35}" srcOrd="0" destOrd="0" presId="urn:microsoft.com/office/officeart/2005/8/layout/vList2"/>
    <dgm:cxn modelId="{3F112E81-9CD1-4E29-AF8F-B083EC2980E0}" type="presOf" srcId="{8783A411-302A-4968-A972-59FC12170CC0}" destId="{86865A5F-EE52-4B15-B4BC-D284BD53C9C8}" srcOrd="0" destOrd="0" presId="urn:microsoft.com/office/officeart/2005/8/layout/vList2"/>
    <dgm:cxn modelId="{9B110A9D-43AF-43D1-8771-8F318AF1B98E}" srcId="{6BCF9436-110F-4941-A1FD-6678339EB813}" destId="{8783A411-302A-4968-A972-59FC12170CC0}" srcOrd="0" destOrd="0" parTransId="{2F016E02-B9F3-4CAD-AC5D-705EC937E290}" sibTransId="{CAF9AF41-C01C-4F27-867D-A5E399B0FFA4}"/>
    <dgm:cxn modelId="{30678EDA-0725-4744-B32F-EDB542F82F6C}" type="presParOf" srcId="{1D2E013B-68AA-4CE0-8759-38BC3709CE35}" destId="{86865A5F-EE52-4B15-B4BC-D284BD53C9C8}"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9355D9-E1BD-4353-92C0-90E927A4043E}" type="doc">
      <dgm:prSet loTypeId="urn:microsoft.com/office/officeart/2008/layout/VerticalCurvedList" loCatId="list" qsTypeId="urn:microsoft.com/office/officeart/2005/8/quickstyle/3d4" qsCatId="3D" csTypeId="urn:microsoft.com/office/officeart/2005/8/colors/accent0_2" csCatId="mainScheme" phldr="1"/>
      <dgm:spPr/>
      <dgm:t>
        <a:bodyPr/>
        <a:lstStyle/>
        <a:p>
          <a:endParaRPr lang="fr-FR"/>
        </a:p>
      </dgm:t>
    </dgm:pt>
    <dgm:pt modelId="{7BFCBF1B-903E-4D85-8780-11CC8E794A38}">
      <dgm:prSet phldrT="[Texte]" custT="1"/>
      <dgm:spPr/>
      <dgm:t>
        <a:bodyPr/>
        <a:lstStyle/>
        <a:p>
          <a:pPr marL="0" lvl="0" indent="0" algn="l" defTabSz="1066800">
            <a:lnSpc>
              <a:spcPct val="90000"/>
            </a:lnSpc>
            <a:spcBef>
              <a:spcPct val="0"/>
            </a:spcBef>
            <a:spcAft>
              <a:spcPct val="35000"/>
            </a:spcAft>
            <a:buNone/>
          </a:pPr>
          <a:r>
            <a:rPr lang="fr-FR" sz="2400" b="1" kern="1200" dirty="0">
              <a:latin typeface="Arial" panose="020B0604020202020204" pitchFamily="34" charset="0"/>
              <a:ea typeface="+mn-ea"/>
              <a:cs typeface="Arial" panose="020B0604020202020204" pitchFamily="34" charset="0"/>
            </a:rPr>
            <a:t>CONTEXTE DE LA RELECTURE DE LA LOI</a:t>
          </a:r>
        </a:p>
      </dgm:t>
    </dgm:pt>
    <dgm:pt modelId="{2AAA26AA-73D2-4D83-B958-ED8B5F127E69}" type="parTrans" cxnId="{6DFC6CB0-7C48-4459-A678-6EDDBB70C637}">
      <dgm:prSet/>
      <dgm:spPr/>
      <dgm:t>
        <a:bodyPr/>
        <a:lstStyle/>
        <a:p>
          <a:endParaRPr lang="fr-FR" sz="2400" b="1" i="0">
            <a:solidFill>
              <a:schemeClr val="bg1"/>
            </a:solidFill>
            <a:latin typeface="Arial" panose="020B0604020202020204" pitchFamily="34" charset="0"/>
            <a:cs typeface="Arial" panose="020B0604020202020204" pitchFamily="34" charset="0"/>
          </a:endParaRPr>
        </a:p>
      </dgm:t>
    </dgm:pt>
    <dgm:pt modelId="{76ACA5A3-6B8C-4E8B-9BA4-0ABE001057D6}" type="sibTrans" cxnId="{6DFC6CB0-7C48-4459-A678-6EDDBB70C637}">
      <dgm:prSet/>
      <dgm:spPr/>
      <dgm:t>
        <a:bodyPr/>
        <a:lstStyle/>
        <a:p>
          <a:endParaRPr lang="fr-FR" sz="2400" b="1" i="0">
            <a:solidFill>
              <a:schemeClr val="bg1"/>
            </a:solidFill>
            <a:latin typeface="Arial" panose="020B0604020202020204" pitchFamily="34" charset="0"/>
            <a:cs typeface="Arial" panose="020B0604020202020204" pitchFamily="34" charset="0"/>
          </a:endParaRPr>
        </a:p>
      </dgm:t>
    </dgm:pt>
    <dgm:pt modelId="{4999C73B-8EBA-4972-B3A3-1CF404FDEC72}">
      <dgm:prSet phldrT="[Texte]" custT="1"/>
      <dgm:spPr/>
      <dgm:t>
        <a:bodyPr/>
        <a:lstStyle/>
        <a:p>
          <a:pPr marL="0" lvl="0" indent="0" algn="l" defTabSz="1066800">
            <a:lnSpc>
              <a:spcPct val="90000"/>
            </a:lnSpc>
            <a:spcBef>
              <a:spcPct val="0"/>
            </a:spcBef>
            <a:spcAft>
              <a:spcPct val="35000"/>
            </a:spcAft>
            <a:buNone/>
          </a:pPr>
          <a:r>
            <a:rPr lang="fr-FR" sz="2400" b="1" kern="1200" dirty="0">
              <a:latin typeface="Arial" panose="020B0604020202020204" pitchFamily="34" charset="0"/>
              <a:ea typeface="+mn-ea"/>
              <a:cs typeface="Arial" panose="020B0604020202020204" pitchFamily="34" charset="0"/>
            </a:rPr>
            <a:t>INNOVATIONS DE LA NOUVELLE LOI PORTANT PROMOTION IMMOBILIERE AU BURKINA FASO</a:t>
          </a:r>
        </a:p>
      </dgm:t>
    </dgm:pt>
    <dgm:pt modelId="{BECAF4D5-390D-4E21-A927-12995459AA09}" type="parTrans" cxnId="{BDA27DD8-48D8-48BE-A634-36033DDB3C35}">
      <dgm:prSet/>
      <dgm:spPr/>
      <dgm:t>
        <a:bodyPr/>
        <a:lstStyle/>
        <a:p>
          <a:endParaRPr lang="fr-BF" sz="2400" b="1">
            <a:solidFill>
              <a:schemeClr val="bg1"/>
            </a:solidFill>
            <a:latin typeface="Arial" panose="020B0604020202020204" pitchFamily="34" charset="0"/>
            <a:cs typeface="Arial" panose="020B0604020202020204" pitchFamily="34" charset="0"/>
          </a:endParaRPr>
        </a:p>
      </dgm:t>
    </dgm:pt>
    <dgm:pt modelId="{17EC0D49-B0E5-43C4-9EA8-ABBD44A2E3AE}" type="sibTrans" cxnId="{BDA27DD8-48D8-48BE-A634-36033DDB3C35}">
      <dgm:prSet/>
      <dgm:spPr/>
      <dgm:t>
        <a:bodyPr/>
        <a:lstStyle/>
        <a:p>
          <a:endParaRPr lang="fr-BF" sz="2400" b="1">
            <a:solidFill>
              <a:schemeClr val="bg1"/>
            </a:solidFill>
            <a:latin typeface="Arial" panose="020B0604020202020204" pitchFamily="34" charset="0"/>
            <a:cs typeface="Arial" panose="020B0604020202020204" pitchFamily="34" charset="0"/>
          </a:endParaRPr>
        </a:p>
      </dgm:t>
    </dgm:pt>
    <dgm:pt modelId="{E3E69DFB-CFB9-4C08-97A7-01F9DEA638BD}">
      <dgm:prSet phldrT="[Texte]" custT="1"/>
      <dgm:spPr/>
      <dgm:t>
        <a:bodyPr/>
        <a:lstStyle/>
        <a:p>
          <a:pPr marL="0" lvl="0" indent="0" algn="l" defTabSz="1066800">
            <a:lnSpc>
              <a:spcPct val="90000"/>
            </a:lnSpc>
            <a:spcBef>
              <a:spcPct val="0"/>
            </a:spcBef>
            <a:spcAft>
              <a:spcPct val="35000"/>
            </a:spcAft>
            <a:buNone/>
          </a:pPr>
          <a:r>
            <a:rPr lang="fr-FR" sz="2400" b="1" kern="1200" dirty="0">
              <a:solidFill>
                <a:srgbClr val="44546A">
                  <a:hueOff val="0"/>
                  <a:satOff val="0"/>
                  <a:lumOff val="0"/>
                  <a:alphaOff val="0"/>
                </a:srgbClr>
              </a:solidFill>
              <a:latin typeface="Arial" panose="020B0604020202020204" pitchFamily="34" charset="0"/>
              <a:ea typeface="+mn-ea"/>
              <a:cs typeface="Arial" panose="020B0604020202020204" pitchFamily="34" charset="0"/>
            </a:rPr>
            <a:t>BILAN DE L’APPLICATION DU DISPOSITIF JURIDIQUE SUR LA PROMOTION IMMOBILIÈRE</a:t>
          </a:r>
        </a:p>
      </dgm:t>
    </dgm:pt>
    <dgm:pt modelId="{135361D5-90B1-495B-8415-4A8426219F38}" type="parTrans" cxnId="{9116A85E-FE52-4CD8-A809-5B709A83C9E2}">
      <dgm:prSet/>
      <dgm:spPr/>
      <dgm:t>
        <a:bodyPr/>
        <a:lstStyle/>
        <a:p>
          <a:endParaRPr lang="fr-BF" sz="2400">
            <a:latin typeface="Arial" panose="020B0604020202020204" pitchFamily="34" charset="0"/>
            <a:cs typeface="Arial" panose="020B0604020202020204" pitchFamily="34" charset="0"/>
          </a:endParaRPr>
        </a:p>
      </dgm:t>
    </dgm:pt>
    <dgm:pt modelId="{E248C141-6E41-40C1-880A-675C635E4128}" type="sibTrans" cxnId="{9116A85E-FE52-4CD8-A809-5B709A83C9E2}">
      <dgm:prSet/>
      <dgm:spPr/>
      <dgm:t>
        <a:bodyPr/>
        <a:lstStyle/>
        <a:p>
          <a:endParaRPr lang="fr-BF" sz="2400">
            <a:latin typeface="Arial" panose="020B0604020202020204" pitchFamily="34" charset="0"/>
            <a:cs typeface="Arial" panose="020B0604020202020204" pitchFamily="34" charset="0"/>
          </a:endParaRPr>
        </a:p>
      </dgm:t>
    </dgm:pt>
    <dgm:pt modelId="{AA11B459-5F98-4A20-A1BF-2BB2C3C0F254}" type="pres">
      <dgm:prSet presAssocID="{429355D9-E1BD-4353-92C0-90E927A4043E}" presName="Name0" presStyleCnt="0">
        <dgm:presLayoutVars>
          <dgm:chMax val="7"/>
          <dgm:chPref val="7"/>
          <dgm:dir/>
        </dgm:presLayoutVars>
      </dgm:prSet>
      <dgm:spPr/>
    </dgm:pt>
    <dgm:pt modelId="{47A74907-38A3-4E50-84BE-53C65C9D8CEF}" type="pres">
      <dgm:prSet presAssocID="{429355D9-E1BD-4353-92C0-90E927A4043E}" presName="Name1" presStyleCnt="0"/>
      <dgm:spPr/>
    </dgm:pt>
    <dgm:pt modelId="{F68EF91C-54F6-4A14-8000-6D8794D33C91}" type="pres">
      <dgm:prSet presAssocID="{429355D9-E1BD-4353-92C0-90E927A4043E}" presName="cycle" presStyleCnt="0"/>
      <dgm:spPr/>
    </dgm:pt>
    <dgm:pt modelId="{F6DD9063-5149-4ABC-AEA6-EF90085ABF94}" type="pres">
      <dgm:prSet presAssocID="{429355D9-E1BD-4353-92C0-90E927A4043E}" presName="srcNode" presStyleLbl="node1" presStyleIdx="0" presStyleCnt="3"/>
      <dgm:spPr/>
    </dgm:pt>
    <dgm:pt modelId="{A67A4B57-8A78-4816-A4F3-B73B7D40FC99}" type="pres">
      <dgm:prSet presAssocID="{429355D9-E1BD-4353-92C0-90E927A4043E}" presName="conn" presStyleLbl="parChTrans1D2" presStyleIdx="0" presStyleCnt="1"/>
      <dgm:spPr/>
    </dgm:pt>
    <dgm:pt modelId="{A96FECD8-F274-4FE3-952F-360CA602E0D8}" type="pres">
      <dgm:prSet presAssocID="{429355D9-E1BD-4353-92C0-90E927A4043E}" presName="extraNode" presStyleLbl="node1" presStyleIdx="0" presStyleCnt="3"/>
      <dgm:spPr/>
    </dgm:pt>
    <dgm:pt modelId="{02AD764F-BB5B-46E4-9EDB-37C03742BA24}" type="pres">
      <dgm:prSet presAssocID="{429355D9-E1BD-4353-92C0-90E927A4043E}" presName="dstNode" presStyleLbl="node1" presStyleIdx="0" presStyleCnt="3"/>
      <dgm:spPr/>
    </dgm:pt>
    <dgm:pt modelId="{90D596B8-18B5-48EA-B398-83890B852699}" type="pres">
      <dgm:prSet presAssocID="{7BFCBF1B-903E-4D85-8780-11CC8E794A38}" presName="text_1" presStyleLbl="node1" presStyleIdx="0" presStyleCnt="3">
        <dgm:presLayoutVars>
          <dgm:bulletEnabled val="1"/>
        </dgm:presLayoutVars>
      </dgm:prSet>
      <dgm:spPr/>
    </dgm:pt>
    <dgm:pt modelId="{D98A5392-95D9-46DF-8A75-970D372B2739}" type="pres">
      <dgm:prSet presAssocID="{7BFCBF1B-903E-4D85-8780-11CC8E794A38}" presName="accent_1" presStyleCnt="0"/>
      <dgm:spPr/>
    </dgm:pt>
    <dgm:pt modelId="{5C8FAAC5-1A7D-4D58-B9E9-6557C0A6342B}" type="pres">
      <dgm:prSet presAssocID="{7BFCBF1B-903E-4D85-8780-11CC8E794A38}" presName="accentRepeatNode" presStyleLbl="solidFgAcc1" presStyleIdx="0" presStyleCnt="3"/>
      <dgm:spPr>
        <a:solidFill>
          <a:schemeClr val="accent5">
            <a:lumMod val="50000"/>
          </a:schemeClr>
        </a:solidFill>
      </dgm:spPr>
    </dgm:pt>
    <dgm:pt modelId="{62B05DA4-EC18-4E81-9A09-B17A1397F984}" type="pres">
      <dgm:prSet presAssocID="{4999C73B-8EBA-4972-B3A3-1CF404FDEC72}" presName="text_2" presStyleLbl="node1" presStyleIdx="1" presStyleCnt="3">
        <dgm:presLayoutVars>
          <dgm:bulletEnabled val="1"/>
        </dgm:presLayoutVars>
      </dgm:prSet>
      <dgm:spPr/>
    </dgm:pt>
    <dgm:pt modelId="{2F0A3E3D-5EF2-44A6-898B-210EE407922E}" type="pres">
      <dgm:prSet presAssocID="{4999C73B-8EBA-4972-B3A3-1CF404FDEC72}" presName="accent_2" presStyleCnt="0"/>
      <dgm:spPr/>
    </dgm:pt>
    <dgm:pt modelId="{F55AE43B-0085-434F-AC3C-F416BBD2A373}" type="pres">
      <dgm:prSet presAssocID="{4999C73B-8EBA-4972-B3A3-1CF404FDEC72}" presName="accentRepeatNode" presStyleLbl="solidFgAcc1" presStyleIdx="1" presStyleCnt="3"/>
      <dgm:spPr>
        <a:solidFill>
          <a:schemeClr val="accent5">
            <a:lumMod val="50000"/>
          </a:schemeClr>
        </a:solidFill>
      </dgm:spPr>
    </dgm:pt>
    <dgm:pt modelId="{44DBC4FB-9861-4F9B-938B-56E9B7A594B2}" type="pres">
      <dgm:prSet presAssocID="{E3E69DFB-CFB9-4C08-97A7-01F9DEA638BD}" presName="text_3" presStyleLbl="node1" presStyleIdx="2" presStyleCnt="3">
        <dgm:presLayoutVars>
          <dgm:bulletEnabled val="1"/>
        </dgm:presLayoutVars>
      </dgm:prSet>
      <dgm:spPr/>
    </dgm:pt>
    <dgm:pt modelId="{CF1C9837-C6D1-4CA4-9FA5-63E572EF7846}" type="pres">
      <dgm:prSet presAssocID="{E3E69DFB-CFB9-4C08-97A7-01F9DEA638BD}" presName="accent_3" presStyleCnt="0"/>
      <dgm:spPr/>
    </dgm:pt>
    <dgm:pt modelId="{CD101BAB-9BF6-46B5-9DA2-6C656566F8E3}" type="pres">
      <dgm:prSet presAssocID="{E3E69DFB-CFB9-4C08-97A7-01F9DEA638BD}" presName="accentRepeatNode" presStyleLbl="solidFgAcc1" presStyleIdx="2" presStyleCnt="3"/>
      <dgm:spPr>
        <a:solidFill>
          <a:schemeClr val="accent5">
            <a:lumMod val="50000"/>
          </a:schemeClr>
        </a:solidFill>
      </dgm:spPr>
    </dgm:pt>
  </dgm:ptLst>
  <dgm:cxnLst>
    <dgm:cxn modelId="{7272F11F-E06D-42CC-AD93-0CB5773A9295}" type="presOf" srcId="{7BFCBF1B-903E-4D85-8780-11CC8E794A38}" destId="{90D596B8-18B5-48EA-B398-83890B852699}" srcOrd="0" destOrd="0" presId="urn:microsoft.com/office/officeart/2008/layout/VerticalCurvedList"/>
    <dgm:cxn modelId="{9116A85E-FE52-4CD8-A809-5B709A83C9E2}" srcId="{429355D9-E1BD-4353-92C0-90E927A4043E}" destId="{E3E69DFB-CFB9-4C08-97A7-01F9DEA638BD}" srcOrd="2" destOrd="0" parTransId="{135361D5-90B1-495B-8415-4A8426219F38}" sibTransId="{E248C141-6E41-40C1-880A-675C635E4128}"/>
    <dgm:cxn modelId="{54403A9B-1214-439B-BABC-CFF8CC66AFAB}" type="presOf" srcId="{76ACA5A3-6B8C-4E8B-9BA4-0ABE001057D6}" destId="{A67A4B57-8A78-4816-A4F3-B73B7D40FC99}" srcOrd="0" destOrd="0" presId="urn:microsoft.com/office/officeart/2008/layout/VerticalCurvedList"/>
    <dgm:cxn modelId="{6DFC6CB0-7C48-4459-A678-6EDDBB70C637}" srcId="{429355D9-E1BD-4353-92C0-90E927A4043E}" destId="{7BFCBF1B-903E-4D85-8780-11CC8E794A38}" srcOrd="0" destOrd="0" parTransId="{2AAA26AA-73D2-4D83-B958-ED8B5F127E69}" sibTransId="{76ACA5A3-6B8C-4E8B-9BA4-0ABE001057D6}"/>
    <dgm:cxn modelId="{860905C3-7C38-4C08-906B-C9E3EB9594D2}" type="presOf" srcId="{429355D9-E1BD-4353-92C0-90E927A4043E}" destId="{AA11B459-5F98-4A20-A1BF-2BB2C3C0F254}" srcOrd="0" destOrd="0" presId="urn:microsoft.com/office/officeart/2008/layout/VerticalCurvedList"/>
    <dgm:cxn modelId="{E3EFDED5-D84A-4CB6-BD25-2FB200B24A3E}" type="presOf" srcId="{4999C73B-8EBA-4972-B3A3-1CF404FDEC72}" destId="{62B05DA4-EC18-4E81-9A09-B17A1397F984}" srcOrd="0" destOrd="0" presId="urn:microsoft.com/office/officeart/2008/layout/VerticalCurvedList"/>
    <dgm:cxn modelId="{F54F63D7-23F3-49E8-91DD-7FF8C059E8CF}" type="presOf" srcId="{E3E69DFB-CFB9-4C08-97A7-01F9DEA638BD}" destId="{44DBC4FB-9861-4F9B-938B-56E9B7A594B2}" srcOrd="0" destOrd="0" presId="urn:microsoft.com/office/officeart/2008/layout/VerticalCurvedList"/>
    <dgm:cxn modelId="{BDA27DD8-48D8-48BE-A634-36033DDB3C35}" srcId="{429355D9-E1BD-4353-92C0-90E927A4043E}" destId="{4999C73B-8EBA-4972-B3A3-1CF404FDEC72}" srcOrd="1" destOrd="0" parTransId="{BECAF4D5-390D-4E21-A927-12995459AA09}" sibTransId="{17EC0D49-B0E5-43C4-9EA8-ABBD44A2E3AE}"/>
    <dgm:cxn modelId="{4B141954-15BF-449C-901F-A555B8D0B2F4}" type="presParOf" srcId="{AA11B459-5F98-4A20-A1BF-2BB2C3C0F254}" destId="{47A74907-38A3-4E50-84BE-53C65C9D8CEF}" srcOrd="0" destOrd="0" presId="urn:microsoft.com/office/officeart/2008/layout/VerticalCurvedList"/>
    <dgm:cxn modelId="{3FE4D8DD-F660-46E3-A03D-141179A0347E}" type="presParOf" srcId="{47A74907-38A3-4E50-84BE-53C65C9D8CEF}" destId="{F68EF91C-54F6-4A14-8000-6D8794D33C91}" srcOrd="0" destOrd="0" presId="urn:microsoft.com/office/officeart/2008/layout/VerticalCurvedList"/>
    <dgm:cxn modelId="{CAD6D3E2-EBE4-4F81-AA14-4C804DC452C8}" type="presParOf" srcId="{F68EF91C-54F6-4A14-8000-6D8794D33C91}" destId="{F6DD9063-5149-4ABC-AEA6-EF90085ABF94}" srcOrd="0" destOrd="0" presId="urn:microsoft.com/office/officeart/2008/layout/VerticalCurvedList"/>
    <dgm:cxn modelId="{F2588783-1BD8-4C1C-837B-816685DC8A35}" type="presParOf" srcId="{F68EF91C-54F6-4A14-8000-6D8794D33C91}" destId="{A67A4B57-8A78-4816-A4F3-B73B7D40FC99}" srcOrd="1" destOrd="0" presId="urn:microsoft.com/office/officeart/2008/layout/VerticalCurvedList"/>
    <dgm:cxn modelId="{8A828EA5-E03A-4193-B780-9E94723687FD}" type="presParOf" srcId="{F68EF91C-54F6-4A14-8000-6D8794D33C91}" destId="{A96FECD8-F274-4FE3-952F-360CA602E0D8}" srcOrd="2" destOrd="0" presId="urn:microsoft.com/office/officeart/2008/layout/VerticalCurvedList"/>
    <dgm:cxn modelId="{B333C4B0-6ADC-4B5C-A1B6-87E5E78A30A2}" type="presParOf" srcId="{F68EF91C-54F6-4A14-8000-6D8794D33C91}" destId="{02AD764F-BB5B-46E4-9EDB-37C03742BA24}" srcOrd="3" destOrd="0" presId="urn:microsoft.com/office/officeart/2008/layout/VerticalCurvedList"/>
    <dgm:cxn modelId="{334AA90E-9473-4599-A86B-B516EEE2FBFA}" type="presParOf" srcId="{47A74907-38A3-4E50-84BE-53C65C9D8CEF}" destId="{90D596B8-18B5-48EA-B398-83890B852699}" srcOrd="1" destOrd="0" presId="urn:microsoft.com/office/officeart/2008/layout/VerticalCurvedList"/>
    <dgm:cxn modelId="{17E2D31B-0BA6-48E2-86C8-F8E224584127}" type="presParOf" srcId="{47A74907-38A3-4E50-84BE-53C65C9D8CEF}" destId="{D98A5392-95D9-46DF-8A75-970D372B2739}" srcOrd="2" destOrd="0" presId="urn:microsoft.com/office/officeart/2008/layout/VerticalCurvedList"/>
    <dgm:cxn modelId="{61E57BC6-C86A-4B02-B5EA-FA331F1AB3FE}" type="presParOf" srcId="{D98A5392-95D9-46DF-8A75-970D372B2739}" destId="{5C8FAAC5-1A7D-4D58-B9E9-6557C0A6342B}" srcOrd="0" destOrd="0" presId="urn:microsoft.com/office/officeart/2008/layout/VerticalCurvedList"/>
    <dgm:cxn modelId="{97D2000B-C6F5-449F-AC3C-493842277B62}" type="presParOf" srcId="{47A74907-38A3-4E50-84BE-53C65C9D8CEF}" destId="{62B05DA4-EC18-4E81-9A09-B17A1397F984}" srcOrd="3" destOrd="0" presId="urn:microsoft.com/office/officeart/2008/layout/VerticalCurvedList"/>
    <dgm:cxn modelId="{7DF60CA3-FCA0-4A6C-8BCC-086FED2CE175}" type="presParOf" srcId="{47A74907-38A3-4E50-84BE-53C65C9D8CEF}" destId="{2F0A3E3D-5EF2-44A6-898B-210EE407922E}" srcOrd="4" destOrd="0" presId="urn:microsoft.com/office/officeart/2008/layout/VerticalCurvedList"/>
    <dgm:cxn modelId="{E6424019-E7C7-4EF1-ADC1-E0CE8BE706A7}" type="presParOf" srcId="{2F0A3E3D-5EF2-44A6-898B-210EE407922E}" destId="{F55AE43B-0085-434F-AC3C-F416BBD2A373}" srcOrd="0" destOrd="0" presId="urn:microsoft.com/office/officeart/2008/layout/VerticalCurvedList"/>
    <dgm:cxn modelId="{735F146D-1088-4AC8-AB2F-5D909632BE67}" type="presParOf" srcId="{47A74907-38A3-4E50-84BE-53C65C9D8CEF}" destId="{44DBC4FB-9861-4F9B-938B-56E9B7A594B2}" srcOrd="5" destOrd="0" presId="urn:microsoft.com/office/officeart/2008/layout/VerticalCurvedList"/>
    <dgm:cxn modelId="{1AE243A5-1047-4ABC-BDCA-15C21F56A5E9}" type="presParOf" srcId="{47A74907-38A3-4E50-84BE-53C65C9D8CEF}" destId="{CF1C9837-C6D1-4CA4-9FA5-63E572EF7846}" srcOrd="6" destOrd="0" presId="urn:microsoft.com/office/officeart/2008/layout/VerticalCurvedList"/>
    <dgm:cxn modelId="{1B766C52-6830-4C7E-AE48-D0F596AD5D38}" type="presParOf" srcId="{CF1C9837-C6D1-4CA4-9FA5-63E572EF7846}" destId="{CD101BAB-9BF6-46B5-9DA2-6C656566F8E3}"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6BCF9436-110F-4941-A1FD-6678339EB813}" type="doc">
      <dgm:prSet loTypeId="urn:microsoft.com/office/officeart/2005/8/layout/vList2" loCatId="list" qsTypeId="urn:microsoft.com/office/officeart/2005/8/quickstyle/3d4" qsCatId="3D" csTypeId="urn:microsoft.com/office/officeart/2005/8/colors/accent0_2" csCatId="mainScheme" phldr="1"/>
      <dgm:spPr/>
      <dgm:t>
        <a:bodyPr/>
        <a:lstStyle/>
        <a:p>
          <a:endParaRPr lang="fr-FR"/>
        </a:p>
      </dgm:t>
    </dgm:pt>
    <dgm:pt modelId="{C222061B-1AEF-46C5-9FC2-CE3424F01AB9}">
      <dgm:prSet phldrT="[Texte]" custT="1"/>
      <dgm:spPr/>
      <dgm:t>
        <a:bodyPr/>
        <a:lstStyle/>
        <a:p>
          <a:r>
            <a:rPr lang="fr-FR" sz="2800" b="1" dirty="0">
              <a:effectLst/>
              <a:latin typeface="Arial Narrow" panose="020B0606020202030204" pitchFamily="34" charset="0"/>
              <a:ea typeface="Calibri" panose="020F0502020204030204" pitchFamily="34" charset="0"/>
              <a:cs typeface="Times New Roman" panose="02020603050405020304" pitchFamily="18" charset="0"/>
            </a:rPr>
            <a:t>La fixation du principe de la cession provisoire des terrains par l’Etat ou les CT</a:t>
          </a:r>
          <a:r>
            <a:rPr lang="fr-FR" sz="2800" dirty="0">
              <a:effectLst/>
              <a:latin typeface="Arial Narrow" panose="020B0606020202030204" pitchFamily="34" charset="0"/>
              <a:ea typeface="Calibri" panose="020F0502020204030204" pitchFamily="34" charset="0"/>
              <a:cs typeface="Times New Roman" panose="02020603050405020304" pitchFamily="18" charset="0"/>
            </a:rPr>
            <a:t> </a:t>
          </a:r>
          <a:r>
            <a:rPr lang="fr-FR" sz="2800" b="1" dirty="0">
              <a:effectLst/>
              <a:latin typeface="Arial Narrow" panose="020B0606020202030204" pitchFamily="34" charset="0"/>
              <a:ea typeface="Calibri" panose="020F0502020204030204" pitchFamily="34" charset="0"/>
              <a:cs typeface="Times New Roman" panose="02020603050405020304" pitchFamily="18" charset="0"/>
            </a:rPr>
            <a:t>au promoteur immobilier</a:t>
          </a:r>
          <a:r>
            <a:rPr lang="fr-FR" sz="2800" dirty="0">
              <a:effectLst/>
              <a:latin typeface="Arial Narrow" panose="020B0606020202030204" pitchFamily="34" charset="0"/>
              <a:ea typeface="Calibri" panose="020F0502020204030204" pitchFamily="34" charset="0"/>
              <a:cs typeface="Times New Roman" panose="02020603050405020304" pitchFamily="18" charset="0"/>
            </a:rPr>
            <a:t> avant une </a:t>
          </a:r>
          <a:r>
            <a:rPr lang="fr-FR" sz="2800" b="1" dirty="0">
              <a:effectLst/>
              <a:latin typeface="Arial Narrow" panose="020B0606020202030204" pitchFamily="34" charset="0"/>
              <a:ea typeface="Calibri" panose="020F0502020204030204" pitchFamily="34" charset="0"/>
              <a:cs typeface="Times New Roman" panose="02020603050405020304" pitchFamily="18" charset="0"/>
            </a:rPr>
            <a:t>cession définitive </a:t>
          </a:r>
          <a:r>
            <a:rPr lang="fr-FR" sz="2800" dirty="0">
              <a:effectLst/>
              <a:latin typeface="Arial Narrow" panose="020B0606020202030204" pitchFamily="34" charset="0"/>
              <a:ea typeface="Calibri" panose="020F0502020204030204" pitchFamily="34" charset="0"/>
              <a:cs typeface="Times New Roman" panose="02020603050405020304" pitchFamily="18" charset="0"/>
            </a:rPr>
            <a:t>seulement </a:t>
          </a:r>
          <a:r>
            <a:rPr lang="fr-FR" sz="2800" dirty="0">
              <a:latin typeface="Arial Narrow" panose="020B0606020202030204" pitchFamily="34" charset="0"/>
              <a:ea typeface="Calibri" panose="020F0502020204030204" pitchFamily="34" charset="0"/>
              <a:cs typeface="Times New Roman" panose="02020603050405020304" pitchFamily="18" charset="0"/>
            </a:rPr>
            <a:t>après la</a:t>
          </a:r>
          <a:r>
            <a:rPr lang="fr-FR" sz="2800" dirty="0">
              <a:effectLst/>
              <a:latin typeface="Arial Narrow" panose="020B0606020202030204" pitchFamily="34" charset="0"/>
              <a:ea typeface="Calibri" panose="020F0502020204030204" pitchFamily="34" charset="0"/>
              <a:cs typeface="Times New Roman" panose="02020603050405020304" pitchFamily="18" charset="0"/>
            </a:rPr>
            <a:t> mise en valeur des terrains cédés (article 21) ; autrement, le TF dans le cadre de la promotion immobilière ne se délivrera plus sur des terrains nus mais des terrains bâtis.</a:t>
          </a:r>
          <a:endParaRPr lang="fr-FR" sz="2800" dirty="0">
            <a:latin typeface="Arial Narrow" panose="020B0606020202030204" pitchFamily="34" charset="0"/>
          </a:endParaRPr>
        </a:p>
      </dgm:t>
    </dgm:pt>
    <dgm:pt modelId="{AE18CC55-5EE6-477B-B45C-B18062E33754}" type="parTrans" cxnId="{9750B843-FC80-4C16-B2F6-69AFCBFE612E}">
      <dgm:prSet/>
      <dgm:spPr/>
      <dgm:t>
        <a:bodyPr/>
        <a:lstStyle/>
        <a:p>
          <a:endParaRPr lang="fr-FR" sz="2800">
            <a:solidFill>
              <a:schemeClr val="tx1"/>
            </a:solidFill>
            <a:latin typeface="Arial Narrow" panose="020B0606020202030204" pitchFamily="34" charset="0"/>
          </a:endParaRPr>
        </a:p>
      </dgm:t>
    </dgm:pt>
    <dgm:pt modelId="{5B05F69C-1872-4411-A08B-0575128EF31C}" type="sibTrans" cxnId="{9750B843-FC80-4C16-B2F6-69AFCBFE612E}">
      <dgm:prSet/>
      <dgm:spPr/>
      <dgm:t>
        <a:bodyPr/>
        <a:lstStyle/>
        <a:p>
          <a:endParaRPr lang="fr-FR" sz="2800">
            <a:solidFill>
              <a:schemeClr val="tx1"/>
            </a:solidFill>
            <a:latin typeface="Arial Narrow" panose="020B0606020202030204" pitchFamily="34" charset="0"/>
          </a:endParaRPr>
        </a:p>
      </dgm:t>
    </dgm:pt>
    <dgm:pt modelId="{A99467E8-8C5F-42C1-BDD0-0A62D7B0C4D8}" type="pres">
      <dgm:prSet presAssocID="{6BCF9436-110F-4941-A1FD-6678339EB813}" presName="linear" presStyleCnt="0">
        <dgm:presLayoutVars>
          <dgm:animLvl val="lvl"/>
          <dgm:resizeHandles val="exact"/>
        </dgm:presLayoutVars>
      </dgm:prSet>
      <dgm:spPr/>
    </dgm:pt>
    <dgm:pt modelId="{F3AA918E-DA52-430B-9166-CE0A72042721}" type="pres">
      <dgm:prSet presAssocID="{C222061B-1AEF-46C5-9FC2-CE3424F01AB9}" presName="parentText" presStyleLbl="node1" presStyleIdx="0" presStyleCnt="1">
        <dgm:presLayoutVars>
          <dgm:chMax val="0"/>
          <dgm:bulletEnabled val="1"/>
        </dgm:presLayoutVars>
      </dgm:prSet>
      <dgm:spPr/>
    </dgm:pt>
  </dgm:ptLst>
  <dgm:cxnLst>
    <dgm:cxn modelId="{9750B843-FC80-4C16-B2F6-69AFCBFE612E}" srcId="{6BCF9436-110F-4941-A1FD-6678339EB813}" destId="{C222061B-1AEF-46C5-9FC2-CE3424F01AB9}" srcOrd="0" destOrd="0" parTransId="{AE18CC55-5EE6-477B-B45C-B18062E33754}" sibTransId="{5B05F69C-1872-4411-A08B-0575128EF31C}"/>
    <dgm:cxn modelId="{F9B590A7-9B24-4B2B-84CE-C62BBEDA79A3}" type="presOf" srcId="{C222061B-1AEF-46C5-9FC2-CE3424F01AB9}" destId="{F3AA918E-DA52-430B-9166-CE0A72042721}" srcOrd="0" destOrd="0" presId="urn:microsoft.com/office/officeart/2005/8/layout/vList2"/>
    <dgm:cxn modelId="{838064CD-9ECB-40CA-8ECB-B4DCF844A0C0}" type="presOf" srcId="{6BCF9436-110F-4941-A1FD-6678339EB813}" destId="{A99467E8-8C5F-42C1-BDD0-0A62D7B0C4D8}" srcOrd="0" destOrd="0" presId="urn:microsoft.com/office/officeart/2005/8/layout/vList2"/>
    <dgm:cxn modelId="{AD07E360-AC71-4F49-9C1D-658227DDDB88}" type="presParOf" srcId="{A99467E8-8C5F-42C1-BDD0-0A62D7B0C4D8}" destId="{F3AA918E-DA52-430B-9166-CE0A72042721}" srcOrd="0"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ctr"/>
          <a:r>
            <a:rPr lang="fr-FR" sz="2400" b="1" u="none" kern="1200" dirty="0">
              <a:solidFill>
                <a:prstClr val="white"/>
              </a:solidFill>
              <a:latin typeface="Arial" panose="020B0604020202020204" pitchFamily="34" charset="0"/>
              <a:ea typeface="+mn-ea"/>
              <a:cs typeface="Arial" panose="020B0604020202020204" pitchFamily="34" charset="0"/>
            </a:rPr>
            <a:t>LES INNOVATIONS MAJEURES DU DISPOSITIF JURIDIQUE SUR LA PROMOTION IMMOBILIÈRE</a:t>
          </a: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75237" custScaleY="106613" custLinFactNeighborX="17755" custLinFactNeighborY="-544">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91598" custLinFactNeighborX="-400000" custLinFactNeighborY="-37"/>
      <dgm:spPr>
        <a:solidFill>
          <a:srgbClr val="FFC00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92DA0517-FE42-4899-A8D6-1D30BF9981B0}" type="doc">
      <dgm:prSet loTypeId="urn:microsoft.com/office/officeart/2005/8/layout/vList2" loCatId="list" qsTypeId="urn:microsoft.com/office/officeart/2005/8/quickstyle/3d4" qsCatId="3D" csTypeId="urn:microsoft.com/office/officeart/2005/8/colors/accent0_2" csCatId="mainScheme" phldr="1"/>
      <dgm:spPr/>
      <dgm:t>
        <a:bodyPr/>
        <a:lstStyle/>
        <a:p>
          <a:endParaRPr lang="fr-FR"/>
        </a:p>
      </dgm:t>
    </dgm:pt>
    <dgm:pt modelId="{290254FA-51BD-4BAE-A30C-027F9D11392B}">
      <dgm:prSet phldrT="[Texte]" custT="1"/>
      <dgm:spPr/>
      <dgm:t>
        <a:bodyPr/>
        <a:lstStyle/>
        <a:p>
          <a:pPr>
            <a:buFontTx/>
            <a:buChar char="-"/>
          </a:pPr>
          <a:r>
            <a:rPr lang="fr-FR" sz="3000" b="1" kern="1200" dirty="0">
              <a:solidFill>
                <a:srgbClr val="44546A">
                  <a:hueOff val="0"/>
                  <a:satOff val="0"/>
                  <a:lumOff val="0"/>
                  <a:alphaOff val="0"/>
                </a:srgbClr>
              </a:solidFill>
              <a:latin typeface="Arial Narrow" panose="020B0606020202030204" pitchFamily="34" charset="0"/>
              <a:ea typeface="+mn-ea"/>
              <a:cs typeface="Arial" panose="020B0604020202020204" pitchFamily="34" charset="0"/>
            </a:rPr>
            <a:t>L’obligation</a:t>
          </a:r>
          <a:r>
            <a:rPr lang="fr-FR" sz="3000" b="1" kern="1200" dirty="0">
              <a:latin typeface="Arial Narrow" panose="020B0606020202030204" pitchFamily="34" charset="0"/>
              <a:cs typeface="Arial" panose="020B0604020202020204" pitchFamily="34" charset="0"/>
            </a:rPr>
            <a:t> de réaliser dans le cadre de tout </a:t>
          </a:r>
          <a:r>
            <a:rPr lang="fr-FR" sz="3000" b="1" i="0" kern="1200" dirty="0">
              <a:effectLst/>
              <a:latin typeface="Arial Narrow" panose="020B0606020202030204" pitchFamily="34" charset="0"/>
              <a:cs typeface="Arial" panose="020B0604020202020204" pitchFamily="34" charset="0"/>
            </a:rPr>
            <a:t>projet ou programme immobilier le niveau minimal de viabilisation ci-après: </a:t>
          </a:r>
          <a:endParaRPr lang="fr-FR" sz="3000" kern="1200" dirty="0">
            <a:latin typeface="Arial Narrow" panose="020B0606020202030204" pitchFamily="34" charset="0"/>
            <a:cs typeface="Arial" panose="020B0604020202020204" pitchFamily="34" charset="0"/>
          </a:endParaRPr>
        </a:p>
      </dgm:t>
    </dgm:pt>
    <dgm:pt modelId="{AB8D63FC-99D8-4F77-8627-D3F725584457}" type="parTrans" cxnId="{8B03CCA7-1717-4037-8FDB-59B2059B1088}">
      <dgm:prSet/>
      <dgm:spPr/>
      <dgm:t>
        <a:bodyPr/>
        <a:lstStyle/>
        <a:p>
          <a:endParaRPr lang="fr-FR" sz="3000">
            <a:solidFill>
              <a:schemeClr val="tx1"/>
            </a:solidFill>
            <a:latin typeface="Arial Narrow" panose="020B0606020202030204" pitchFamily="34" charset="0"/>
            <a:cs typeface="Arial" panose="020B0604020202020204" pitchFamily="34" charset="0"/>
          </a:endParaRPr>
        </a:p>
      </dgm:t>
    </dgm:pt>
    <dgm:pt modelId="{916CFA4F-BF31-4583-98E2-0CD65B91DD8A}" type="sibTrans" cxnId="{8B03CCA7-1717-4037-8FDB-59B2059B1088}">
      <dgm:prSet/>
      <dgm:spPr/>
      <dgm:t>
        <a:bodyPr/>
        <a:lstStyle/>
        <a:p>
          <a:endParaRPr lang="fr-FR" sz="3000">
            <a:solidFill>
              <a:schemeClr val="tx1"/>
            </a:solidFill>
            <a:latin typeface="Arial Narrow" panose="020B0606020202030204" pitchFamily="34" charset="0"/>
            <a:cs typeface="Arial" panose="020B0604020202020204" pitchFamily="34" charset="0"/>
          </a:endParaRPr>
        </a:p>
      </dgm:t>
    </dgm:pt>
    <dgm:pt modelId="{E88A2EC3-B617-4DCE-8EB2-9E3D3F6BFDA7}">
      <dgm:prSet phldrT="[Texte]" custT="1"/>
      <dgm:spPr/>
      <dgm:t>
        <a:bodyPr/>
        <a:lstStyle/>
        <a:p>
          <a:r>
            <a:rPr lang="fr-FR" sz="3000" b="0" i="0" dirty="0">
              <a:effectLst/>
              <a:latin typeface="Arial Narrow" panose="020B0606020202030204" pitchFamily="34" charset="0"/>
              <a:cs typeface="Arial" panose="020B0604020202020204" pitchFamily="34" charset="0"/>
            </a:rPr>
            <a:t>le bitumage des voies principales, de même que l’ouverture et le rechargement des voies secondaires et tertiaires du site aménagé;</a:t>
          </a:r>
          <a:endParaRPr lang="fr-FR" sz="3000" dirty="0">
            <a:latin typeface="Arial Narrow" panose="020B0606020202030204" pitchFamily="34" charset="0"/>
            <a:cs typeface="Arial" panose="020B0604020202020204" pitchFamily="34" charset="0"/>
          </a:endParaRPr>
        </a:p>
      </dgm:t>
    </dgm:pt>
    <dgm:pt modelId="{65C74881-DB08-4EA9-8515-922290ED0ABA}" type="parTrans" cxnId="{B011BC7B-1F60-4C9F-B311-412A4A177B55}">
      <dgm:prSet/>
      <dgm:spPr/>
      <dgm:t>
        <a:bodyPr/>
        <a:lstStyle/>
        <a:p>
          <a:endParaRPr lang="fr-FR" sz="3000">
            <a:solidFill>
              <a:schemeClr val="tx1"/>
            </a:solidFill>
            <a:latin typeface="Arial Narrow" panose="020B0606020202030204" pitchFamily="34" charset="0"/>
            <a:cs typeface="Arial" panose="020B0604020202020204" pitchFamily="34" charset="0"/>
          </a:endParaRPr>
        </a:p>
      </dgm:t>
    </dgm:pt>
    <dgm:pt modelId="{40883EC1-24EF-496C-8D69-36ED484CAA83}" type="sibTrans" cxnId="{B011BC7B-1F60-4C9F-B311-412A4A177B55}">
      <dgm:prSet/>
      <dgm:spPr/>
      <dgm:t>
        <a:bodyPr/>
        <a:lstStyle/>
        <a:p>
          <a:endParaRPr lang="fr-FR" sz="3000">
            <a:solidFill>
              <a:schemeClr val="tx1"/>
            </a:solidFill>
            <a:latin typeface="Arial Narrow" panose="020B0606020202030204" pitchFamily="34" charset="0"/>
            <a:cs typeface="Arial" panose="020B0604020202020204" pitchFamily="34" charset="0"/>
          </a:endParaRPr>
        </a:p>
      </dgm:t>
    </dgm:pt>
    <dgm:pt modelId="{88A06DE6-0535-403D-9025-361BF79AAB2E}">
      <dgm:prSet custT="1"/>
      <dgm:spPr/>
      <dgm:t>
        <a:bodyPr/>
        <a:lstStyle/>
        <a:p>
          <a:r>
            <a:rPr lang="fr-FR" sz="3000" b="0" i="0">
              <a:effectLst/>
              <a:latin typeface="Arial Narrow" panose="020B0606020202030204" pitchFamily="34" charset="0"/>
              <a:cs typeface="Arial" panose="020B0604020202020204" pitchFamily="34" charset="0"/>
            </a:rPr>
            <a:t>le bitumage des principales voies d’accès au site aménagé, le cas échéant ;</a:t>
          </a:r>
          <a:endParaRPr lang="fr-FR" sz="3000" b="0" i="0" dirty="0">
            <a:effectLst/>
            <a:latin typeface="Arial Narrow" panose="020B0606020202030204" pitchFamily="34" charset="0"/>
            <a:cs typeface="Arial" panose="020B0604020202020204" pitchFamily="34" charset="0"/>
          </a:endParaRPr>
        </a:p>
      </dgm:t>
    </dgm:pt>
    <dgm:pt modelId="{4D85F484-71A3-42B2-94CF-8D102367EEB9}" type="parTrans" cxnId="{1EC787C8-74D4-454E-B777-B599C0B104D2}">
      <dgm:prSet/>
      <dgm:spPr/>
      <dgm:t>
        <a:bodyPr/>
        <a:lstStyle/>
        <a:p>
          <a:endParaRPr lang="fr-FR" sz="3000">
            <a:solidFill>
              <a:schemeClr val="tx1"/>
            </a:solidFill>
            <a:latin typeface="Arial Narrow" panose="020B0606020202030204" pitchFamily="34" charset="0"/>
            <a:cs typeface="Arial" panose="020B0604020202020204" pitchFamily="34" charset="0"/>
          </a:endParaRPr>
        </a:p>
      </dgm:t>
    </dgm:pt>
    <dgm:pt modelId="{8D8F852E-5533-44C0-A566-E583BCC2E9E0}" type="sibTrans" cxnId="{1EC787C8-74D4-454E-B777-B599C0B104D2}">
      <dgm:prSet/>
      <dgm:spPr/>
      <dgm:t>
        <a:bodyPr/>
        <a:lstStyle/>
        <a:p>
          <a:endParaRPr lang="fr-FR" sz="3000">
            <a:solidFill>
              <a:schemeClr val="tx1"/>
            </a:solidFill>
            <a:latin typeface="Arial Narrow" panose="020B0606020202030204" pitchFamily="34" charset="0"/>
            <a:cs typeface="Arial" panose="020B0604020202020204" pitchFamily="34" charset="0"/>
          </a:endParaRPr>
        </a:p>
      </dgm:t>
    </dgm:pt>
    <dgm:pt modelId="{C827EF4D-437E-42F7-97BC-4DDDE51EB5CA}">
      <dgm:prSet custT="1"/>
      <dgm:spPr/>
      <dgm:t>
        <a:bodyPr/>
        <a:lstStyle/>
        <a:p>
          <a:r>
            <a:rPr lang="fr-FR" sz="3000" b="0" i="0" dirty="0">
              <a:effectLst/>
              <a:latin typeface="Arial Narrow" panose="020B0606020202030204" pitchFamily="34" charset="0"/>
              <a:cs typeface="Arial" panose="020B0604020202020204" pitchFamily="34" charset="0"/>
            </a:rPr>
            <a:t>la réalisation des réseaux d'adduction en eau potable, d’assainissement, d’électricité, d’éclairage public et de téléphone;</a:t>
          </a:r>
          <a:endParaRPr lang="fr-FR" sz="3000" dirty="0">
            <a:latin typeface="Arial Narrow" panose="020B0606020202030204" pitchFamily="34" charset="0"/>
            <a:cs typeface="Arial" panose="020B0604020202020204" pitchFamily="34" charset="0"/>
          </a:endParaRPr>
        </a:p>
      </dgm:t>
    </dgm:pt>
    <dgm:pt modelId="{49919D18-871E-4848-A78F-23EABCCEF644}" type="parTrans" cxnId="{3159392C-70C6-493E-9EA7-3D39EA8D9AA4}">
      <dgm:prSet/>
      <dgm:spPr/>
      <dgm:t>
        <a:bodyPr/>
        <a:lstStyle/>
        <a:p>
          <a:endParaRPr lang="fr-FR" sz="3000">
            <a:solidFill>
              <a:schemeClr val="tx1"/>
            </a:solidFill>
            <a:latin typeface="Arial Narrow" panose="020B0606020202030204" pitchFamily="34" charset="0"/>
            <a:cs typeface="Arial" panose="020B0604020202020204" pitchFamily="34" charset="0"/>
          </a:endParaRPr>
        </a:p>
      </dgm:t>
    </dgm:pt>
    <dgm:pt modelId="{DBCF39E9-35C0-40DD-AE04-8FFAAF71FB73}" type="sibTrans" cxnId="{3159392C-70C6-493E-9EA7-3D39EA8D9AA4}">
      <dgm:prSet/>
      <dgm:spPr/>
      <dgm:t>
        <a:bodyPr/>
        <a:lstStyle/>
        <a:p>
          <a:endParaRPr lang="fr-FR" sz="3000">
            <a:solidFill>
              <a:schemeClr val="tx1"/>
            </a:solidFill>
            <a:latin typeface="Arial Narrow" panose="020B0606020202030204" pitchFamily="34" charset="0"/>
            <a:cs typeface="Arial" panose="020B0604020202020204" pitchFamily="34" charset="0"/>
          </a:endParaRPr>
        </a:p>
      </dgm:t>
    </dgm:pt>
    <dgm:pt modelId="{AE1DD830-E97C-418D-BC3B-1A1C60E63854}">
      <dgm:prSet custT="1"/>
      <dgm:spPr/>
      <dgm:t>
        <a:bodyPr/>
        <a:lstStyle/>
        <a:p>
          <a:r>
            <a:rPr lang="fr-FR" sz="3000" b="0" i="0">
              <a:effectLst/>
              <a:latin typeface="Arial Narrow" panose="020B0606020202030204" pitchFamily="34" charset="0"/>
              <a:cs typeface="Arial" panose="020B0604020202020204" pitchFamily="34" charset="0"/>
            </a:rPr>
            <a:t>les aménagements paysagers </a:t>
          </a:r>
          <a:r>
            <a:rPr lang="fr-FR" sz="3000" b="1" i="0">
              <a:effectLst/>
              <a:latin typeface="Arial Narrow" panose="020B0606020202030204" pitchFamily="34" charset="0"/>
              <a:cs typeface="Arial" panose="020B0604020202020204" pitchFamily="34" charset="0"/>
            </a:rPr>
            <a:t>(Voir article 9 de la loi).</a:t>
          </a:r>
          <a:endParaRPr lang="fr-FR" sz="3000" b="1" dirty="0">
            <a:effectLst/>
            <a:latin typeface="Arial Narrow" panose="020B0606020202030204" pitchFamily="34" charset="0"/>
            <a:ea typeface="Calibri" panose="020F0502020204030204" pitchFamily="34" charset="0"/>
            <a:cs typeface="Arial" panose="020B0604020202020204" pitchFamily="34" charset="0"/>
          </a:endParaRPr>
        </a:p>
      </dgm:t>
    </dgm:pt>
    <dgm:pt modelId="{4920EE46-7ADB-4D63-B8EB-55E28CD27891}" type="parTrans" cxnId="{E29B2E79-FD49-4391-8CD1-98D559324707}">
      <dgm:prSet/>
      <dgm:spPr/>
      <dgm:t>
        <a:bodyPr/>
        <a:lstStyle/>
        <a:p>
          <a:endParaRPr lang="fr-FR" sz="3000">
            <a:solidFill>
              <a:schemeClr val="tx1"/>
            </a:solidFill>
            <a:latin typeface="Arial Narrow" panose="020B0606020202030204" pitchFamily="34" charset="0"/>
            <a:cs typeface="Arial" panose="020B0604020202020204" pitchFamily="34" charset="0"/>
          </a:endParaRPr>
        </a:p>
      </dgm:t>
    </dgm:pt>
    <dgm:pt modelId="{FAF6550C-70A3-498F-B998-67612E312AAC}" type="sibTrans" cxnId="{E29B2E79-FD49-4391-8CD1-98D559324707}">
      <dgm:prSet/>
      <dgm:spPr/>
      <dgm:t>
        <a:bodyPr/>
        <a:lstStyle/>
        <a:p>
          <a:endParaRPr lang="fr-FR" sz="3000">
            <a:solidFill>
              <a:schemeClr val="tx1"/>
            </a:solidFill>
            <a:latin typeface="Arial Narrow" panose="020B0606020202030204" pitchFamily="34" charset="0"/>
            <a:cs typeface="Arial" panose="020B0604020202020204" pitchFamily="34" charset="0"/>
          </a:endParaRPr>
        </a:p>
      </dgm:t>
    </dgm:pt>
    <dgm:pt modelId="{D4D53723-295E-4979-9162-29646FEC92FC}" type="pres">
      <dgm:prSet presAssocID="{92DA0517-FE42-4899-A8D6-1D30BF9981B0}" presName="linear" presStyleCnt="0">
        <dgm:presLayoutVars>
          <dgm:animLvl val="lvl"/>
          <dgm:resizeHandles val="exact"/>
        </dgm:presLayoutVars>
      </dgm:prSet>
      <dgm:spPr/>
    </dgm:pt>
    <dgm:pt modelId="{1FBAF6A9-C6C9-48C4-8406-BD0802252A81}" type="pres">
      <dgm:prSet presAssocID="{290254FA-51BD-4BAE-A30C-027F9D11392B}" presName="parentText" presStyleLbl="node1" presStyleIdx="0" presStyleCnt="1">
        <dgm:presLayoutVars>
          <dgm:chMax val="0"/>
          <dgm:bulletEnabled val="1"/>
        </dgm:presLayoutVars>
      </dgm:prSet>
      <dgm:spPr/>
    </dgm:pt>
    <dgm:pt modelId="{F896BDBF-AFC2-4428-AAD0-19F0FCA3FFD2}" type="pres">
      <dgm:prSet presAssocID="{290254FA-51BD-4BAE-A30C-027F9D11392B}" presName="childText" presStyleLbl="revTx" presStyleIdx="0" presStyleCnt="1">
        <dgm:presLayoutVars>
          <dgm:bulletEnabled val="1"/>
        </dgm:presLayoutVars>
      </dgm:prSet>
      <dgm:spPr/>
    </dgm:pt>
  </dgm:ptLst>
  <dgm:cxnLst>
    <dgm:cxn modelId="{37D3AF1A-302C-4FA9-A031-FDAB2E748AB7}" type="presOf" srcId="{AE1DD830-E97C-418D-BC3B-1A1C60E63854}" destId="{F896BDBF-AFC2-4428-AAD0-19F0FCA3FFD2}" srcOrd="0" destOrd="3" presId="urn:microsoft.com/office/officeart/2005/8/layout/vList2"/>
    <dgm:cxn modelId="{3159392C-70C6-493E-9EA7-3D39EA8D9AA4}" srcId="{290254FA-51BD-4BAE-A30C-027F9D11392B}" destId="{C827EF4D-437E-42F7-97BC-4DDDE51EB5CA}" srcOrd="2" destOrd="0" parTransId="{49919D18-871E-4848-A78F-23EABCCEF644}" sibTransId="{DBCF39E9-35C0-40DD-AE04-8FFAAF71FB73}"/>
    <dgm:cxn modelId="{B74C7932-FFC8-4EDE-9CED-56281409F651}" type="presOf" srcId="{C827EF4D-437E-42F7-97BC-4DDDE51EB5CA}" destId="{F896BDBF-AFC2-4428-AAD0-19F0FCA3FFD2}" srcOrd="0" destOrd="2" presId="urn:microsoft.com/office/officeart/2005/8/layout/vList2"/>
    <dgm:cxn modelId="{E29B2E79-FD49-4391-8CD1-98D559324707}" srcId="{290254FA-51BD-4BAE-A30C-027F9D11392B}" destId="{AE1DD830-E97C-418D-BC3B-1A1C60E63854}" srcOrd="3" destOrd="0" parTransId="{4920EE46-7ADB-4D63-B8EB-55E28CD27891}" sibTransId="{FAF6550C-70A3-498F-B998-67612E312AAC}"/>
    <dgm:cxn modelId="{B011BC7B-1F60-4C9F-B311-412A4A177B55}" srcId="{290254FA-51BD-4BAE-A30C-027F9D11392B}" destId="{E88A2EC3-B617-4DCE-8EB2-9E3D3F6BFDA7}" srcOrd="0" destOrd="0" parTransId="{65C74881-DB08-4EA9-8515-922290ED0ABA}" sibTransId="{40883EC1-24EF-496C-8D69-36ED484CAA83}"/>
    <dgm:cxn modelId="{4F4C4FA7-3657-4CC7-8ABC-311F9F952976}" type="presOf" srcId="{92DA0517-FE42-4899-A8D6-1D30BF9981B0}" destId="{D4D53723-295E-4979-9162-29646FEC92FC}" srcOrd="0" destOrd="0" presId="urn:microsoft.com/office/officeart/2005/8/layout/vList2"/>
    <dgm:cxn modelId="{8B03CCA7-1717-4037-8FDB-59B2059B1088}" srcId="{92DA0517-FE42-4899-A8D6-1D30BF9981B0}" destId="{290254FA-51BD-4BAE-A30C-027F9D11392B}" srcOrd="0" destOrd="0" parTransId="{AB8D63FC-99D8-4F77-8627-D3F725584457}" sibTransId="{916CFA4F-BF31-4583-98E2-0CD65B91DD8A}"/>
    <dgm:cxn modelId="{0297CBAC-6CC6-4B9D-8F8D-EA4F5E382F04}" type="presOf" srcId="{88A06DE6-0535-403D-9025-361BF79AAB2E}" destId="{F896BDBF-AFC2-4428-AAD0-19F0FCA3FFD2}" srcOrd="0" destOrd="1" presId="urn:microsoft.com/office/officeart/2005/8/layout/vList2"/>
    <dgm:cxn modelId="{C23432C5-8BD7-4C90-BD94-6E01E6FAD675}" type="presOf" srcId="{E88A2EC3-B617-4DCE-8EB2-9E3D3F6BFDA7}" destId="{F896BDBF-AFC2-4428-AAD0-19F0FCA3FFD2}" srcOrd="0" destOrd="0" presId="urn:microsoft.com/office/officeart/2005/8/layout/vList2"/>
    <dgm:cxn modelId="{9278C8C7-C44D-4540-9F00-C098F1396016}" type="presOf" srcId="{290254FA-51BD-4BAE-A30C-027F9D11392B}" destId="{1FBAF6A9-C6C9-48C4-8406-BD0802252A81}" srcOrd="0" destOrd="0" presId="urn:microsoft.com/office/officeart/2005/8/layout/vList2"/>
    <dgm:cxn modelId="{1EC787C8-74D4-454E-B777-B599C0B104D2}" srcId="{290254FA-51BD-4BAE-A30C-027F9D11392B}" destId="{88A06DE6-0535-403D-9025-361BF79AAB2E}" srcOrd="1" destOrd="0" parTransId="{4D85F484-71A3-42B2-94CF-8D102367EEB9}" sibTransId="{8D8F852E-5533-44C0-A566-E583BCC2E9E0}"/>
    <dgm:cxn modelId="{E6508FE1-E710-445E-9609-A21B8377549D}" type="presParOf" srcId="{D4D53723-295E-4979-9162-29646FEC92FC}" destId="{1FBAF6A9-C6C9-48C4-8406-BD0802252A81}" srcOrd="0" destOrd="0" presId="urn:microsoft.com/office/officeart/2005/8/layout/vList2"/>
    <dgm:cxn modelId="{5111990F-209C-4AA9-B72A-8D9F53FFD352}" type="presParOf" srcId="{D4D53723-295E-4979-9162-29646FEC92FC}" destId="{F896BDBF-AFC2-4428-AAD0-19F0FCA3FFD2}" srcOrd="1"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6BCF9436-110F-4941-A1FD-6678339EB813}" type="doc">
      <dgm:prSet loTypeId="urn:microsoft.com/office/officeart/2005/8/layout/vList2" loCatId="list" qsTypeId="urn:microsoft.com/office/officeart/2005/8/quickstyle/3d4" qsCatId="3D" csTypeId="urn:microsoft.com/office/officeart/2005/8/colors/accent0_2" csCatId="mainScheme" phldr="1"/>
      <dgm:spPr/>
      <dgm:t>
        <a:bodyPr/>
        <a:lstStyle/>
        <a:p>
          <a:endParaRPr lang="fr-FR"/>
        </a:p>
      </dgm:t>
    </dgm:pt>
    <dgm:pt modelId="{C222061B-1AEF-46C5-9FC2-CE3424F01AB9}">
      <dgm:prSet phldrT="[Texte]" custT="1"/>
      <dgm:spPr/>
      <dgm:t>
        <a:bodyPr/>
        <a:lstStyle/>
        <a:p>
          <a:r>
            <a:rPr lang="fr-FR" sz="2800" b="1" dirty="0">
              <a:effectLst/>
              <a:latin typeface="Arial Narrow" panose="020B0606020202030204" pitchFamily="34" charset="0"/>
              <a:ea typeface="Calibri" panose="020F0502020204030204" pitchFamily="34" charset="0"/>
              <a:cs typeface="Times New Roman" panose="02020603050405020304" pitchFamily="18" charset="0"/>
            </a:rPr>
            <a:t>La redéfinition des sanctions applicables en cas d’infraction dans le cadre de la promotion immobilière</a:t>
          </a:r>
          <a:r>
            <a:rPr lang="fr-FR" sz="2800" dirty="0">
              <a:effectLst/>
              <a:latin typeface="Arial Narrow" panose="020B0606020202030204" pitchFamily="34" charset="0"/>
              <a:ea typeface="Calibri" panose="020F0502020204030204" pitchFamily="34" charset="0"/>
              <a:cs typeface="Times New Roman" panose="02020603050405020304" pitchFamily="18" charset="0"/>
            </a:rPr>
            <a:t>. </a:t>
          </a:r>
          <a:r>
            <a:rPr lang="fr-FR" sz="2800" b="0" dirty="0">
              <a:effectLst/>
              <a:latin typeface="Arial Narrow" panose="020B0606020202030204" pitchFamily="34" charset="0"/>
              <a:ea typeface="Calibri" panose="020F0502020204030204" pitchFamily="34" charset="0"/>
              <a:cs typeface="Times New Roman" panose="02020603050405020304" pitchFamily="18" charset="0"/>
            </a:rPr>
            <a:t>Les peines d’amendes ont été augmentées et des peines privatives de liberté ont été introduites. (Voir les articles 86 à 101).</a:t>
          </a:r>
          <a:endParaRPr lang="fr-FR" sz="2800" dirty="0">
            <a:latin typeface="Arial Narrow" panose="020B0606020202030204" pitchFamily="34" charset="0"/>
          </a:endParaRPr>
        </a:p>
      </dgm:t>
    </dgm:pt>
    <dgm:pt modelId="{AE18CC55-5EE6-477B-B45C-B18062E33754}" type="parTrans" cxnId="{9750B843-FC80-4C16-B2F6-69AFCBFE612E}">
      <dgm:prSet/>
      <dgm:spPr/>
      <dgm:t>
        <a:bodyPr/>
        <a:lstStyle/>
        <a:p>
          <a:endParaRPr lang="fr-FR" sz="2800">
            <a:solidFill>
              <a:schemeClr val="tx1"/>
            </a:solidFill>
            <a:latin typeface="Arial Narrow" panose="020B0606020202030204" pitchFamily="34" charset="0"/>
          </a:endParaRPr>
        </a:p>
      </dgm:t>
    </dgm:pt>
    <dgm:pt modelId="{5B05F69C-1872-4411-A08B-0575128EF31C}" type="sibTrans" cxnId="{9750B843-FC80-4C16-B2F6-69AFCBFE612E}">
      <dgm:prSet/>
      <dgm:spPr/>
      <dgm:t>
        <a:bodyPr/>
        <a:lstStyle/>
        <a:p>
          <a:endParaRPr lang="fr-FR" sz="2800">
            <a:solidFill>
              <a:schemeClr val="tx1"/>
            </a:solidFill>
            <a:latin typeface="Arial Narrow" panose="020B0606020202030204" pitchFamily="34" charset="0"/>
          </a:endParaRPr>
        </a:p>
      </dgm:t>
    </dgm:pt>
    <dgm:pt modelId="{A99467E8-8C5F-42C1-BDD0-0A62D7B0C4D8}" type="pres">
      <dgm:prSet presAssocID="{6BCF9436-110F-4941-A1FD-6678339EB813}" presName="linear" presStyleCnt="0">
        <dgm:presLayoutVars>
          <dgm:animLvl val="lvl"/>
          <dgm:resizeHandles val="exact"/>
        </dgm:presLayoutVars>
      </dgm:prSet>
      <dgm:spPr/>
    </dgm:pt>
    <dgm:pt modelId="{F3AA918E-DA52-430B-9166-CE0A72042721}" type="pres">
      <dgm:prSet presAssocID="{C222061B-1AEF-46C5-9FC2-CE3424F01AB9}" presName="parentText" presStyleLbl="node1" presStyleIdx="0" presStyleCnt="1">
        <dgm:presLayoutVars>
          <dgm:chMax val="0"/>
          <dgm:bulletEnabled val="1"/>
        </dgm:presLayoutVars>
      </dgm:prSet>
      <dgm:spPr/>
    </dgm:pt>
  </dgm:ptLst>
  <dgm:cxnLst>
    <dgm:cxn modelId="{9750B843-FC80-4C16-B2F6-69AFCBFE612E}" srcId="{6BCF9436-110F-4941-A1FD-6678339EB813}" destId="{C222061B-1AEF-46C5-9FC2-CE3424F01AB9}" srcOrd="0" destOrd="0" parTransId="{AE18CC55-5EE6-477B-B45C-B18062E33754}" sibTransId="{5B05F69C-1872-4411-A08B-0575128EF31C}"/>
    <dgm:cxn modelId="{F9B590A7-9B24-4B2B-84CE-C62BBEDA79A3}" type="presOf" srcId="{C222061B-1AEF-46C5-9FC2-CE3424F01AB9}" destId="{F3AA918E-DA52-430B-9166-CE0A72042721}" srcOrd="0" destOrd="0" presId="urn:microsoft.com/office/officeart/2005/8/layout/vList2"/>
    <dgm:cxn modelId="{838064CD-9ECB-40CA-8ECB-B4DCF844A0C0}" type="presOf" srcId="{6BCF9436-110F-4941-A1FD-6678339EB813}" destId="{A99467E8-8C5F-42C1-BDD0-0A62D7B0C4D8}" srcOrd="0" destOrd="0" presId="urn:microsoft.com/office/officeart/2005/8/layout/vList2"/>
    <dgm:cxn modelId="{AD07E360-AC71-4F49-9C1D-658227DDDB88}" type="presParOf" srcId="{A99467E8-8C5F-42C1-BDD0-0A62D7B0C4D8}" destId="{F3AA918E-DA52-430B-9166-CE0A72042721}" srcOrd="0"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ctr"/>
          <a:r>
            <a:rPr lang="fr-FR" sz="2400" b="1" u="sng" kern="1200" dirty="0">
              <a:solidFill>
                <a:schemeClr val="bg1"/>
              </a:solidFill>
              <a:latin typeface="Arial" panose="020B0604020202020204" pitchFamily="34" charset="0"/>
              <a:cs typeface="Arial" panose="020B0604020202020204" pitchFamily="34" charset="0"/>
            </a:rPr>
            <a:t>QUEL BILAN DE L’APPLICATION DU DISPOSITIF JURIDIQUE SUR LA PROMOTION IMMOBILIÈRE</a:t>
          </a:r>
          <a:endParaRPr lang="fr-FR" sz="2400" b="1" u="none" kern="1200" dirty="0">
            <a:solidFill>
              <a:schemeClr val="bg1"/>
            </a:solidFill>
            <a:latin typeface="Arial" panose="020B0604020202020204" pitchFamily="34" charset="0"/>
            <a:ea typeface="+mn-ea"/>
            <a:cs typeface="Arial" panose="020B0604020202020204" pitchFamily="34" charset="0"/>
          </a:endParaRP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75237" custScaleY="106613" custLinFactNeighborX="88640" custLinFactNeighborY="77737">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91598" custLinFactNeighborX="-400000" custLinFactNeighborY="-37"/>
      <dgm:spPr>
        <a:solidFill>
          <a:srgbClr val="7030A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ctr"/>
          <a:r>
            <a:rPr lang="fr-FR" sz="2400" b="1" u="sng" kern="1200" dirty="0">
              <a:solidFill>
                <a:schemeClr val="bg1"/>
              </a:solidFill>
              <a:latin typeface="Arial" panose="020B0604020202020204" pitchFamily="34" charset="0"/>
              <a:cs typeface="Arial" panose="020B0604020202020204" pitchFamily="34" charset="0"/>
            </a:rPr>
            <a:t>QUEL BILAN DE L’APPLICATION DU DISPOSITIF JURIDIQUE SUR LA PROMOTION IMMOBILIÈRE</a:t>
          </a:r>
          <a:endParaRPr lang="fr-FR" sz="2400" b="1" u="none" kern="1200" dirty="0">
            <a:solidFill>
              <a:schemeClr val="bg1"/>
            </a:solidFill>
            <a:latin typeface="Arial" panose="020B0604020202020204" pitchFamily="34" charset="0"/>
            <a:ea typeface="+mn-ea"/>
            <a:cs typeface="Arial" panose="020B0604020202020204" pitchFamily="34" charset="0"/>
          </a:endParaRP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75237" custScaleY="106613" custLinFactNeighborX="88640" custLinFactNeighborY="77737">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91598" custLinFactNeighborX="-400000" custLinFactNeighborY="-37"/>
      <dgm:spPr>
        <a:solidFill>
          <a:srgbClr val="7030A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ctr"/>
          <a:r>
            <a:rPr lang="fr-FR" sz="2400" b="1" u="sng" kern="1200" dirty="0">
              <a:solidFill>
                <a:schemeClr val="bg1"/>
              </a:solidFill>
              <a:latin typeface="Arial" panose="020B0604020202020204" pitchFamily="34" charset="0"/>
              <a:cs typeface="Arial" panose="020B0604020202020204" pitchFamily="34" charset="0"/>
            </a:rPr>
            <a:t>QUEL BILAN DE L’APPLICATION DU DISPOSITIF JURIDIQUE SUR LA PROMOTION IMMOBILIÈRE</a:t>
          </a:r>
          <a:endParaRPr lang="fr-FR" sz="2400" b="1" u="none" kern="1200" dirty="0">
            <a:solidFill>
              <a:schemeClr val="bg1"/>
            </a:solidFill>
            <a:latin typeface="Arial" panose="020B0604020202020204" pitchFamily="34" charset="0"/>
            <a:ea typeface="+mn-ea"/>
            <a:cs typeface="Arial" panose="020B0604020202020204" pitchFamily="34" charset="0"/>
          </a:endParaRP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75237" custScaleY="106613" custLinFactNeighborX="88640" custLinFactNeighborY="77737">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91598" custLinFactNeighborX="-400000" custLinFactNeighborY="-37"/>
      <dgm:spPr>
        <a:solidFill>
          <a:srgbClr val="7030A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ctr"/>
          <a:r>
            <a:rPr lang="fr-FR" sz="2400" b="1" u="sng" kern="1200" dirty="0">
              <a:solidFill>
                <a:schemeClr val="bg1"/>
              </a:solidFill>
              <a:latin typeface="Arial" panose="020B0604020202020204" pitchFamily="34" charset="0"/>
              <a:cs typeface="Arial" panose="020B0604020202020204" pitchFamily="34" charset="0"/>
            </a:rPr>
            <a:t>QUEL BILAN DE L’APPLICATION DU DISPOSITIF JURIDIQUE SUR LA PROMOTION IMMOBILIÈRE</a:t>
          </a:r>
          <a:endParaRPr lang="fr-FR" sz="2400" b="1" u="none" kern="1200" dirty="0">
            <a:solidFill>
              <a:schemeClr val="bg1"/>
            </a:solidFill>
            <a:latin typeface="Arial" panose="020B0604020202020204" pitchFamily="34" charset="0"/>
            <a:ea typeface="+mn-ea"/>
            <a:cs typeface="Arial" panose="020B0604020202020204" pitchFamily="34" charset="0"/>
          </a:endParaRP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75237" custScaleY="106613" custLinFactNeighborX="88640" custLinFactNeighborY="77737">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91598" custLinFactNeighborX="-400000" custLinFactNeighborY="-37"/>
      <dgm:spPr>
        <a:solidFill>
          <a:srgbClr val="7030A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ctr"/>
          <a:r>
            <a:rPr lang="fr-FR" sz="2400" b="1" u="sng" kern="1200" dirty="0">
              <a:solidFill>
                <a:schemeClr val="bg1"/>
              </a:solidFill>
              <a:latin typeface="Arial" panose="020B0604020202020204" pitchFamily="34" charset="0"/>
              <a:cs typeface="Arial" panose="020B0604020202020204" pitchFamily="34" charset="0"/>
            </a:rPr>
            <a:t>QUEL BILAN DE L’APPLICATION DU DISPOSITIF JURIDIQUE SUR LA PROMOTION IMMOBILIÈRE</a:t>
          </a:r>
          <a:endParaRPr lang="fr-FR" sz="2400" b="1" u="none" kern="1200" dirty="0">
            <a:solidFill>
              <a:schemeClr val="bg1"/>
            </a:solidFill>
            <a:latin typeface="Arial" panose="020B0604020202020204" pitchFamily="34" charset="0"/>
            <a:ea typeface="+mn-ea"/>
            <a:cs typeface="Arial" panose="020B0604020202020204" pitchFamily="34" charset="0"/>
          </a:endParaRP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75237" custScaleY="106613" custLinFactNeighborX="88640" custLinFactNeighborY="77737">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91598" custLinFactNeighborX="-400000" custLinFactNeighborY="-37"/>
      <dgm:spPr>
        <a:solidFill>
          <a:srgbClr val="7030A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ctr"/>
          <a:endParaRPr lang="fr-FR" sz="2400" b="1" u="none" kern="1200" dirty="0">
            <a:solidFill>
              <a:schemeClr val="bg1"/>
            </a:solidFill>
            <a:latin typeface="Arial" panose="020B0604020202020204" pitchFamily="34" charset="0"/>
            <a:ea typeface="+mn-ea"/>
            <a:cs typeface="Arial" panose="020B0604020202020204" pitchFamily="34" charset="0"/>
          </a:endParaRP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75237" custScaleY="106613" custLinFactNeighborX="88640" custLinFactNeighborY="77737">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91598" custLinFactNeighborX="-400000" custLinFactNeighborY="-37"/>
      <dgm:spPr>
        <a:solidFill>
          <a:srgbClr val="7030A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l">
            <a:buNone/>
          </a:pPr>
          <a:r>
            <a:rPr lang="fr-FR" sz="2400" b="1" dirty="0">
              <a:solidFill>
                <a:schemeClr val="bg1"/>
              </a:solidFill>
              <a:latin typeface="Arial" panose="020B0604020202020204" pitchFamily="34" charset="0"/>
              <a:ea typeface="+mn-ea"/>
              <a:cs typeface="Arial" panose="020B0604020202020204" pitchFamily="34" charset="0"/>
            </a:rPr>
            <a:t>CONTEXTE DE LA RELECTURE DE LA LOI</a:t>
          </a:r>
          <a:endParaRPr lang="fr-FR" sz="2400" dirty="0">
            <a:solidFill>
              <a:schemeClr val="bg1"/>
            </a:solidFill>
            <a:latin typeface="Arial" panose="020B0604020202020204" pitchFamily="34" charset="0"/>
            <a:cs typeface="Arial" panose="020B0604020202020204" pitchFamily="34" charset="0"/>
          </a:endParaRP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53934" custLinFactNeighborX="28753" custLinFactNeighborY="-544">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62642" custLinFactNeighborX="-400000" custLinFactNeighborY="-242"/>
      <dgm:spPr>
        <a:solidFill>
          <a:srgbClr val="FFC00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l"/>
          <a:endParaRPr lang="fr-FR" sz="2400" dirty="0">
            <a:solidFill>
              <a:schemeClr val="bg1"/>
            </a:solidFill>
            <a:latin typeface="Arial" panose="020B0604020202020204" pitchFamily="34" charset="0"/>
            <a:cs typeface="Arial" panose="020B0604020202020204" pitchFamily="34" charset="0"/>
          </a:endParaRP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53934" custLinFactNeighborX="28753" custLinFactNeighborY="-544">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62642" custLinFactNeighborX="-400000" custLinFactNeighborY="-242"/>
      <dgm:spPr>
        <a:solidFill>
          <a:srgbClr val="FFC00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l"/>
          <a:r>
            <a:rPr lang="fr-FR" altLang="fr-BF" sz="3200" b="1" dirty="0">
              <a:solidFill>
                <a:schemeClr val="bg1"/>
              </a:solidFill>
              <a:latin typeface="Arial" panose="020B0604020202020204" pitchFamily="34" charset="0"/>
              <a:cs typeface="Arial" panose="020B0604020202020204" pitchFamily="34" charset="0"/>
            </a:rPr>
            <a:t>CONSTAT</a:t>
          </a:r>
          <a:endParaRPr lang="fr-FR" sz="2400" dirty="0">
            <a:solidFill>
              <a:schemeClr val="bg1"/>
            </a:solidFill>
            <a:latin typeface="Arial" panose="020B0604020202020204" pitchFamily="34" charset="0"/>
            <a:cs typeface="Arial" panose="020B0604020202020204" pitchFamily="34" charset="0"/>
          </a:endParaRP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53934" custLinFactNeighborX="28753" custLinFactNeighborY="-544">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62642" custLinFactNeighborX="-400000" custLinFactNeighborY="-242"/>
      <dgm:spPr>
        <a:solidFill>
          <a:srgbClr val="FFC00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l"/>
          <a:r>
            <a:rPr lang="fr-FR" sz="3200" b="1" kern="1200" dirty="0">
              <a:solidFill>
                <a:prstClr val="white"/>
              </a:solidFill>
              <a:latin typeface="Arial" panose="020B0604020202020204" pitchFamily="34" charset="0"/>
              <a:ea typeface="+mn-ea"/>
              <a:cs typeface="Arial" panose="020B0604020202020204" pitchFamily="34" charset="0"/>
            </a:rPr>
            <a:t>CONTEXTE DE LA RELECTURE DE LA LOI</a:t>
          </a: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53934" custLinFactNeighborX="28753" custLinFactNeighborY="-544">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62642" custLinFactNeighborX="-400000" custLinFactNeighborY="-242"/>
      <dgm:spPr>
        <a:solidFill>
          <a:srgbClr val="CC0099"/>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1C94C27-44B4-4D61-A08A-EDCB44FAFB08}" type="doc">
      <dgm:prSet loTypeId="urn:microsoft.com/office/officeart/2008/layout/LinedList" loCatId="list" qsTypeId="urn:microsoft.com/office/officeart/2005/8/quickstyle/3d4" qsCatId="3D" csTypeId="urn:microsoft.com/office/officeart/2005/8/colors/accent0_2" csCatId="mainScheme" phldr="1"/>
      <dgm:spPr/>
      <dgm:t>
        <a:bodyPr/>
        <a:lstStyle/>
        <a:p>
          <a:endParaRPr lang="fr-FR"/>
        </a:p>
      </dgm:t>
    </dgm:pt>
    <dgm:pt modelId="{A4073785-8BE1-449E-A228-E81E208D0EC9}">
      <dgm:prSet phldrT="[Texte]" custT="1"/>
      <dgm:spPr/>
      <dgm:t>
        <a:bodyPr/>
        <a:lstStyle/>
        <a:p>
          <a:pPr algn="just"/>
          <a:r>
            <a:rPr lang="fr-FR" sz="2800" dirty="0">
              <a:latin typeface="Arial" panose="020B0604020202020204" pitchFamily="34" charset="0"/>
              <a:ea typeface="Calibri" panose="020F0502020204030204" pitchFamily="34" charset="0"/>
              <a:cs typeface="Arial" panose="020B0604020202020204" pitchFamily="34" charset="0"/>
            </a:rPr>
            <a:t>Mise en place par </a:t>
          </a:r>
          <a:r>
            <a:rPr lang="fr-FR" sz="2800" dirty="0">
              <a:effectLst/>
              <a:latin typeface="Arial" panose="020B0604020202020204" pitchFamily="34" charset="0"/>
              <a:ea typeface="Calibri" panose="020F0502020204030204" pitchFamily="34" charset="0"/>
              <a:cs typeface="Arial" panose="020B0604020202020204" pitchFamily="34" charset="0"/>
            </a:rPr>
            <a:t>l’Assemblée nationale a créé une commission d’enquête parlementaire en 2020 sur le système et pratiques de promotion immobilière au Burkina Faso en vue de faire des recommandations visant à assainir la promotion immobilière au Burkina Faso. </a:t>
          </a:r>
          <a:endParaRPr lang="fr-FR" sz="2800" dirty="0">
            <a:latin typeface="Arial" panose="020B0604020202020204" pitchFamily="34" charset="0"/>
            <a:cs typeface="Arial" panose="020B0604020202020204" pitchFamily="34" charset="0"/>
          </a:endParaRPr>
        </a:p>
      </dgm:t>
    </dgm:pt>
    <dgm:pt modelId="{686B5F47-4DA1-4C56-9697-7E72203469ED}" type="parTrans" cxnId="{CD1364C1-8A72-4D74-B004-889B9CD5BF4B}">
      <dgm:prSet/>
      <dgm:spPr/>
      <dgm:t>
        <a:bodyPr/>
        <a:lstStyle/>
        <a:p>
          <a:pPr algn="just"/>
          <a:endParaRPr lang="fr-FR" sz="2800">
            <a:latin typeface="Arial" panose="020B0604020202020204" pitchFamily="34" charset="0"/>
            <a:cs typeface="Arial" panose="020B0604020202020204" pitchFamily="34" charset="0"/>
          </a:endParaRPr>
        </a:p>
      </dgm:t>
    </dgm:pt>
    <dgm:pt modelId="{41A5E0E4-90E2-47C8-82F7-C154AF0F70C5}" type="sibTrans" cxnId="{CD1364C1-8A72-4D74-B004-889B9CD5BF4B}">
      <dgm:prSet/>
      <dgm:spPr/>
      <dgm:t>
        <a:bodyPr/>
        <a:lstStyle/>
        <a:p>
          <a:pPr algn="just"/>
          <a:endParaRPr lang="fr-FR" sz="2800">
            <a:latin typeface="Arial" panose="020B0604020202020204" pitchFamily="34" charset="0"/>
            <a:cs typeface="Arial" panose="020B0604020202020204" pitchFamily="34" charset="0"/>
          </a:endParaRPr>
        </a:p>
      </dgm:t>
    </dgm:pt>
    <dgm:pt modelId="{6F1119D2-D3AB-4127-BB3F-82F317A66274}">
      <dgm:prSet phldrT="[Texte]" custT="1"/>
      <dgm:spPr/>
      <dgm:t>
        <a:bodyPr/>
        <a:lstStyle/>
        <a:p>
          <a:pPr algn="just"/>
          <a:r>
            <a:rPr lang="fr-FR" sz="2800" dirty="0">
              <a:latin typeface="Arial" panose="020B0604020202020204" pitchFamily="34" charset="0"/>
              <a:ea typeface="Calibri" panose="020F0502020204030204" pitchFamily="34" charset="0"/>
              <a:cs typeface="Arial" panose="020B0604020202020204" pitchFamily="34" charset="0"/>
            </a:rPr>
            <a:t>Quelques r</a:t>
          </a:r>
          <a:r>
            <a:rPr lang="fr-FR" sz="2800" dirty="0">
              <a:effectLst/>
              <a:latin typeface="Arial" panose="020B0604020202020204" pitchFamily="34" charset="0"/>
              <a:ea typeface="Calibri" panose="020F0502020204030204" pitchFamily="34" charset="0"/>
              <a:cs typeface="Arial" panose="020B0604020202020204" pitchFamily="34" charset="0"/>
            </a:rPr>
            <a:t>ésultats des investigations de ladite Commission d’enquête parlementaire: </a:t>
          </a:r>
          <a:r>
            <a:rPr lang="fr-FR" sz="2800" b="1" dirty="0">
              <a:effectLst/>
              <a:latin typeface="Arial" panose="020B0604020202020204" pitchFamily="34" charset="0"/>
              <a:ea typeface="Calibri" panose="020F0502020204030204" pitchFamily="34" charset="0"/>
              <a:cs typeface="Arial" panose="020B0604020202020204" pitchFamily="34" charset="0"/>
            </a:rPr>
            <a:t>30 565 ha</a:t>
          </a:r>
          <a:r>
            <a:rPr lang="fr-FR" sz="2800" dirty="0">
              <a:effectLst/>
              <a:latin typeface="Arial" panose="020B0604020202020204" pitchFamily="34" charset="0"/>
              <a:ea typeface="Calibri" panose="020F0502020204030204" pitchFamily="34" charset="0"/>
              <a:cs typeface="Arial" panose="020B0604020202020204" pitchFamily="34" charset="0"/>
            </a:rPr>
            <a:t> mobilisés dans le Grand Ouaga, ce qui représentent plus de </a:t>
          </a:r>
          <a:r>
            <a:rPr lang="fr-FR" sz="2800" b="1" dirty="0">
              <a:effectLst/>
              <a:latin typeface="Arial" panose="020B0604020202020204" pitchFamily="34" charset="0"/>
              <a:ea typeface="Calibri" panose="020F0502020204030204" pitchFamily="34" charset="0"/>
              <a:cs typeface="Arial" panose="020B0604020202020204" pitchFamily="34" charset="0"/>
            </a:rPr>
            <a:t>300 fois les 1200 logements</a:t>
          </a:r>
          <a:r>
            <a:rPr lang="fr-FR" sz="2800" dirty="0">
              <a:effectLst/>
              <a:latin typeface="Arial" panose="020B0604020202020204" pitchFamily="34" charset="0"/>
              <a:ea typeface="Calibri" panose="020F0502020204030204" pitchFamily="34" charset="0"/>
              <a:cs typeface="Arial" panose="020B0604020202020204" pitchFamily="34" charset="0"/>
            </a:rPr>
            <a:t>, ce qui correspond à plus de </a:t>
          </a:r>
          <a:r>
            <a:rPr lang="fr-FR" sz="2800" b="1" dirty="0">
              <a:effectLst/>
              <a:latin typeface="Arial" panose="020B0604020202020204" pitchFamily="34" charset="0"/>
              <a:ea typeface="Calibri" panose="020F0502020204030204" pitchFamily="34" charset="0"/>
              <a:cs typeface="Arial" panose="020B0604020202020204" pitchFamily="34" charset="0"/>
            </a:rPr>
            <a:t>600 000 parcelles</a:t>
          </a:r>
          <a:r>
            <a:rPr lang="fr-FR" sz="2800" dirty="0">
              <a:effectLst/>
              <a:latin typeface="Arial" panose="020B0604020202020204" pitchFamily="34" charset="0"/>
              <a:ea typeface="Calibri" panose="020F0502020204030204" pitchFamily="34" charset="0"/>
              <a:cs typeface="Arial" panose="020B0604020202020204" pitchFamily="34" charset="0"/>
            </a:rPr>
            <a:t> de </a:t>
          </a:r>
          <a:r>
            <a:rPr lang="fr-FR" sz="2800" b="1" dirty="0">
              <a:effectLst/>
              <a:latin typeface="Arial" panose="020B0604020202020204" pitchFamily="34" charset="0"/>
              <a:ea typeface="Calibri" panose="020F0502020204030204" pitchFamily="34" charset="0"/>
              <a:cs typeface="Arial" panose="020B0604020202020204" pitchFamily="34" charset="0"/>
            </a:rPr>
            <a:t>300m².</a:t>
          </a:r>
          <a:endParaRPr lang="fr-FR" sz="2800" dirty="0">
            <a:latin typeface="Arial" panose="020B0604020202020204" pitchFamily="34" charset="0"/>
            <a:cs typeface="Arial" panose="020B0604020202020204" pitchFamily="34" charset="0"/>
          </a:endParaRPr>
        </a:p>
      </dgm:t>
    </dgm:pt>
    <dgm:pt modelId="{2C4ABCA2-00C8-4198-972F-4BAEF6C28BC9}" type="parTrans" cxnId="{159FE837-EDF1-402D-B409-1ADC110FBF63}">
      <dgm:prSet/>
      <dgm:spPr/>
      <dgm:t>
        <a:bodyPr/>
        <a:lstStyle/>
        <a:p>
          <a:pPr algn="just"/>
          <a:endParaRPr lang="fr-FR" sz="2800">
            <a:latin typeface="Arial" panose="020B0604020202020204" pitchFamily="34" charset="0"/>
            <a:cs typeface="Arial" panose="020B0604020202020204" pitchFamily="34" charset="0"/>
          </a:endParaRPr>
        </a:p>
      </dgm:t>
    </dgm:pt>
    <dgm:pt modelId="{3FDCDBAC-7042-4003-8CDF-E701FB9E17E4}" type="sibTrans" cxnId="{159FE837-EDF1-402D-B409-1ADC110FBF63}">
      <dgm:prSet/>
      <dgm:spPr/>
      <dgm:t>
        <a:bodyPr/>
        <a:lstStyle/>
        <a:p>
          <a:pPr algn="just"/>
          <a:endParaRPr lang="fr-FR" sz="2800">
            <a:latin typeface="Arial" panose="020B0604020202020204" pitchFamily="34" charset="0"/>
            <a:cs typeface="Arial" panose="020B0604020202020204" pitchFamily="34" charset="0"/>
          </a:endParaRPr>
        </a:p>
      </dgm:t>
    </dgm:pt>
    <dgm:pt modelId="{2A86E757-0A01-4831-9FC5-EDBF8A9A0C57}">
      <dgm:prSet phldrT="[Texte]" custT="1"/>
      <dgm:spPr/>
      <dgm:t>
        <a:bodyPr/>
        <a:lstStyle/>
        <a:p>
          <a:pPr algn="just"/>
          <a:r>
            <a:rPr lang="fr-FR" sz="2800" b="1" kern="1200" dirty="0">
              <a:latin typeface="Arial" panose="020B0604020202020204" pitchFamily="34" charset="0"/>
              <a:ea typeface="Calibri" panose="020F0502020204030204" pitchFamily="34" charset="0"/>
              <a:cs typeface="Arial" panose="020B0604020202020204" pitchFamily="34" charset="0"/>
            </a:rPr>
            <a:t> </a:t>
          </a:r>
        </a:p>
      </dgm:t>
    </dgm:pt>
    <dgm:pt modelId="{2D20D3D0-7E88-4F99-9C7D-4F1D64124E58}" type="sibTrans" cxnId="{790C9573-5A80-42C4-8D9F-7F0FA3AA3025}">
      <dgm:prSet/>
      <dgm:spPr/>
      <dgm:t>
        <a:bodyPr/>
        <a:lstStyle/>
        <a:p>
          <a:pPr algn="just"/>
          <a:endParaRPr lang="fr-FR" sz="2800">
            <a:latin typeface="Arial" panose="020B0604020202020204" pitchFamily="34" charset="0"/>
            <a:cs typeface="Arial" panose="020B0604020202020204" pitchFamily="34" charset="0"/>
          </a:endParaRPr>
        </a:p>
      </dgm:t>
    </dgm:pt>
    <dgm:pt modelId="{4133D2A3-3049-45E9-892C-5B928221A628}" type="parTrans" cxnId="{790C9573-5A80-42C4-8D9F-7F0FA3AA3025}">
      <dgm:prSet/>
      <dgm:spPr/>
      <dgm:t>
        <a:bodyPr/>
        <a:lstStyle/>
        <a:p>
          <a:pPr algn="just"/>
          <a:endParaRPr lang="fr-FR" sz="2800">
            <a:latin typeface="Arial" panose="020B0604020202020204" pitchFamily="34" charset="0"/>
            <a:cs typeface="Arial" panose="020B0604020202020204" pitchFamily="34" charset="0"/>
          </a:endParaRPr>
        </a:p>
      </dgm:t>
    </dgm:pt>
    <dgm:pt modelId="{CC9EF509-38D7-4B27-A2D9-5CA788F934B5}" type="pres">
      <dgm:prSet presAssocID="{31C94C27-44B4-4D61-A08A-EDCB44FAFB08}" presName="vert0" presStyleCnt="0">
        <dgm:presLayoutVars>
          <dgm:dir/>
          <dgm:animOne val="branch"/>
          <dgm:animLvl val="lvl"/>
        </dgm:presLayoutVars>
      </dgm:prSet>
      <dgm:spPr/>
    </dgm:pt>
    <dgm:pt modelId="{A50DCAC4-5C9D-4640-BA78-3AF4B9912B5C}" type="pres">
      <dgm:prSet presAssocID="{2A86E757-0A01-4831-9FC5-EDBF8A9A0C57}" presName="thickLine" presStyleLbl="alignNode1" presStyleIdx="0" presStyleCnt="1"/>
      <dgm:spPr/>
    </dgm:pt>
    <dgm:pt modelId="{A87839D7-BEC0-4B76-8631-0E58CF2B2AB5}" type="pres">
      <dgm:prSet presAssocID="{2A86E757-0A01-4831-9FC5-EDBF8A9A0C57}" presName="horz1" presStyleCnt="0"/>
      <dgm:spPr/>
    </dgm:pt>
    <dgm:pt modelId="{BD459965-AF34-418B-A90F-19A85B9BE1E8}" type="pres">
      <dgm:prSet presAssocID="{2A86E757-0A01-4831-9FC5-EDBF8A9A0C57}" presName="tx1" presStyleLbl="revTx" presStyleIdx="0" presStyleCnt="3"/>
      <dgm:spPr/>
    </dgm:pt>
    <dgm:pt modelId="{2D14923C-8322-4A3B-85A6-150E089B2483}" type="pres">
      <dgm:prSet presAssocID="{2A86E757-0A01-4831-9FC5-EDBF8A9A0C57}" presName="vert1" presStyleCnt="0"/>
      <dgm:spPr/>
    </dgm:pt>
    <dgm:pt modelId="{FF78ECA3-ED2C-4E06-88D2-EF8FD399FE04}" type="pres">
      <dgm:prSet presAssocID="{A4073785-8BE1-449E-A228-E81E208D0EC9}" presName="vertSpace2a" presStyleCnt="0"/>
      <dgm:spPr/>
    </dgm:pt>
    <dgm:pt modelId="{40C53C70-4B45-45C6-844D-2F0B0E205118}" type="pres">
      <dgm:prSet presAssocID="{A4073785-8BE1-449E-A228-E81E208D0EC9}" presName="horz2" presStyleCnt="0"/>
      <dgm:spPr/>
    </dgm:pt>
    <dgm:pt modelId="{DA811BCF-F921-4B36-8533-B7C8E537DD5D}" type="pres">
      <dgm:prSet presAssocID="{A4073785-8BE1-449E-A228-E81E208D0EC9}" presName="horzSpace2" presStyleCnt="0"/>
      <dgm:spPr/>
    </dgm:pt>
    <dgm:pt modelId="{EC022C61-872C-4DDF-BA70-2718A4AAE554}" type="pres">
      <dgm:prSet presAssocID="{A4073785-8BE1-449E-A228-E81E208D0EC9}" presName="tx2" presStyleLbl="revTx" presStyleIdx="1" presStyleCnt="3" custScaleX="179430"/>
      <dgm:spPr/>
    </dgm:pt>
    <dgm:pt modelId="{8A41298C-C882-4277-9E80-3D9F72D9A1E7}" type="pres">
      <dgm:prSet presAssocID="{A4073785-8BE1-449E-A228-E81E208D0EC9}" presName="vert2" presStyleCnt="0"/>
      <dgm:spPr/>
    </dgm:pt>
    <dgm:pt modelId="{18132F82-E382-469B-9315-7BF4CBBA883A}" type="pres">
      <dgm:prSet presAssocID="{A4073785-8BE1-449E-A228-E81E208D0EC9}" presName="thinLine2b" presStyleLbl="callout" presStyleIdx="0" presStyleCnt="2"/>
      <dgm:spPr/>
    </dgm:pt>
    <dgm:pt modelId="{FAA758EE-55B8-400A-8DFF-8F9EDD6D6B94}" type="pres">
      <dgm:prSet presAssocID="{A4073785-8BE1-449E-A228-E81E208D0EC9}" presName="vertSpace2b" presStyleCnt="0"/>
      <dgm:spPr/>
    </dgm:pt>
    <dgm:pt modelId="{F53154AD-1127-4AD0-BC9F-1D967DBB3E60}" type="pres">
      <dgm:prSet presAssocID="{6F1119D2-D3AB-4127-BB3F-82F317A66274}" presName="horz2" presStyleCnt="0"/>
      <dgm:spPr/>
    </dgm:pt>
    <dgm:pt modelId="{D5751B31-15E1-4807-8E36-58B372E8BF54}" type="pres">
      <dgm:prSet presAssocID="{6F1119D2-D3AB-4127-BB3F-82F317A66274}" presName="horzSpace2" presStyleCnt="0"/>
      <dgm:spPr/>
    </dgm:pt>
    <dgm:pt modelId="{3B30D2FC-C85C-4A83-9487-B6B5F6949C15}" type="pres">
      <dgm:prSet presAssocID="{6F1119D2-D3AB-4127-BB3F-82F317A66274}" presName="tx2" presStyleLbl="revTx" presStyleIdx="2" presStyleCnt="3" custScaleX="179430"/>
      <dgm:spPr/>
    </dgm:pt>
    <dgm:pt modelId="{F4B4D35A-283C-4EAD-8D32-F1532C7F161E}" type="pres">
      <dgm:prSet presAssocID="{6F1119D2-D3AB-4127-BB3F-82F317A66274}" presName="vert2" presStyleCnt="0"/>
      <dgm:spPr/>
    </dgm:pt>
    <dgm:pt modelId="{72517A07-B318-475D-8589-B771039E025D}" type="pres">
      <dgm:prSet presAssocID="{6F1119D2-D3AB-4127-BB3F-82F317A66274}" presName="thinLine2b" presStyleLbl="callout" presStyleIdx="1" presStyleCnt="2"/>
      <dgm:spPr/>
    </dgm:pt>
    <dgm:pt modelId="{0E19BAB6-813C-49A3-AD9C-29242D03FBDA}" type="pres">
      <dgm:prSet presAssocID="{6F1119D2-D3AB-4127-BB3F-82F317A66274}" presName="vertSpace2b" presStyleCnt="0"/>
      <dgm:spPr/>
    </dgm:pt>
  </dgm:ptLst>
  <dgm:cxnLst>
    <dgm:cxn modelId="{159FE837-EDF1-402D-B409-1ADC110FBF63}" srcId="{2A86E757-0A01-4831-9FC5-EDBF8A9A0C57}" destId="{6F1119D2-D3AB-4127-BB3F-82F317A66274}" srcOrd="1" destOrd="0" parTransId="{2C4ABCA2-00C8-4198-972F-4BAEF6C28BC9}" sibTransId="{3FDCDBAC-7042-4003-8CDF-E701FB9E17E4}"/>
    <dgm:cxn modelId="{19E57562-891E-48E3-945F-8011C21BDD09}" type="presOf" srcId="{A4073785-8BE1-449E-A228-E81E208D0EC9}" destId="{EC022C61-872C-4DDF-BA70-2718A4AAE554}" srcOrd="0" destOrd="0" presId="urn:microsoft.com/office/officeart/2008/layout/LinedList"/>
    <dgm:cxn modelId="{790C9573-5A80-42C4-8D9F-7F0FA3AA3025}" srcId="{31C94C27-44B4-4D61-A08A-EDCB44FAFB08}" destId="{2A86E757-0A01-4831-9FC5-EDBF8A9A0C57}" srcOrd="0" destOrd="0" parTransId="{4133D2A3-3049-45E9-892C-5B928221A628}" sibTransId="{2D20D3D0-7E88-4F99-9C7D-4F1D64124E58}"/>
    <dgm:cxn modelId="{423D36B5-0933-4591-B6D8-F6E802C3DBCF}" type="presOf" srcId="{2A86E757-0A01-4831-9FC5-EDBF8A9A0C57}" destId="{BD459965-AF34-418B-A90F-19A85B9BE1E8}" srcOrd="0" destOrd="0" presId="urn:microsoft.com/office/officeart/2008/layout/LinedList"/>
    <dgm:cxn modelId="{CD1364C1-8A72-4D74-B004-889B9CD5BF4B}" srcId="{2A86E757-0A01-4831-9FC5-EDBF8A9A0C57}" destId="{A4073785-8BE1-449E-A228-E81E208D0EC9}" srcOrd="0" destOrd="0" parTransId="{686B5F47-4DA1-4C56-9697-7E72203469ED}" sibTransId="{41A5E0E4-90E2-47C8-82F7-C154AF0F70C5}"/>
    <dgm:cxn modelId="{1C78C6DC-0BFA-40C4-8603-3AB58822D984}" type="presOf" srcId="{31C94C27-44B4-4D61-A08A-EDCB44FAFB08}" destId="{CC9EF509-38D7-4B27-A2D9-5CA788F934B5}" srcOrd="0" destOrd="0" presId="urn:microsoft.com/office/officeart/2008/layout/LinedList"/>
    <dgm:cxn modelId="{E2A612E5-C728-485C-8C1D-F09484AA19BB}" type="presOf" srcId="{6F1119D2-D3AB-4127-BB3F-82F317A66274}" destId="{3B30D2FC-C85C-4A83-9487-B6B5F6949C15}" srcOrd="0" destOrd="0" presId="urn:microsoft.com/office/officeart/2008/layout/LinedList"/>
    <dgm:cxn modelId="{AC1C56CB-99D8-485F-8360-8E1A40CDEDEC}" type="presParOf" srcId="{CC9EF509-38D7-4B27-A2D9-5CA788F934B5}" destId="{A50DCAC4-5C9D-4640-BA78-3AF4B9912B5C}" srcOrd="0" destOrd="0" presId="urn:microsoft.com/office/officeart/2008/layout/LinedList"/>
    <dgm:cxn modelId="{9EA84BD5-A1D6-4D17-91F5-CDEC056612F3}" type="presParOf" srcId="{CC9EF509-38D7-4B27-A2D9-5CA788F934B5}" destId="{A87839D7-BEC0-4B76-8631-0E58CF2B2AB5}" srcOrd="1" destOrd="0" presId="urn:microsoft.com/office/officeart/2008/layout/LinedList"/>
    <dgm:cxn modelId="{14728B21-741E-468F-B931-B278A762583E}" type="presParOf" srcId="{A87839D7-BEC0-4B76-8631-0E58CF2B2AB5}" destId="{BD459965-AF34-418B-A90F-19A85B9BE1E8}" srcOrd="0" destOrd="0" presId="urn:microsoft.com/office/officeart/2008/layout/LinedList"/>
    <dgm:cxn modelId="{B00450D7-1BB7-46E1-AD56-427E972084B8}" type="presParOf" srcId="{A87839D7-BEC0-4B76-8631-0E58CF2B2AB5}" destId="{2D14923C-8322-4A3B-85A6-150E089B2483}" srcOrd="1" destOrd="0" presId="urn:microsoft.com/office/officeart/2008/layout/LinedList"/>
    <dgm:cxn modelId="{503F5719-DFC3-4432-B18F-92056C618716}" type="presParOf" srcId="{2D14923C-8322-4A3B-85A6-150E089B2483}" destId="{FF78ECA3-ED2C-4E06-88D2-EF8FD399FE04}" srcOrd="0" destOrd="0" presId="urn:microsoft.com/office/officeart/2008/layout/LinedList"/>
    <dgm:cxn modelId="{8A425A21-DCBD-491A-B999-2334E73EBDE6}" type="presParOf" srcId="{2D14923C-8322-4A3B-85A6-150E089B2483}" destId="{40C53C70-4B45-45C6-844D-2F0B0E205118}" srcOrd="1" destOrd="0" presId="urn:microsoft.com/office/officeart/2008/layout/LinedList"/>
    <dgm:cxn modelId="{810E063A-D8C3-44CC-9736-8BD692303F67}" type="presParOf" srcId="{40C53C70-4B45-45C6-844D-2F0B0E205118}" destId="{DA811BCF-F921-4B36-8533-B7C8E537DD5D}" srcOrd="0" destOrd="0" presId="urn:microsoft.com/office/officeart/2008/layout/LinedList"/>
    <dgm:cxn modelId="{6A1A5499-C45C-4FF2-9079-114BB95684DF}" type="presParOf" srcId="{40C53C70-4B45-45C6-844D-2F0B0E205118}" destId="{EC022C61-872C-4DDF-BA70-2718A4AAE554}" srcOrd="1" destOrd="0" presId="urn:microsoft.com/office/officeart/2008/layout/LinedList"/>
    <dgm:cxn modelId="{0DE22654-8350-4994-BCC8-A525F046550F}" type="presParOf" srcId="{40C53C70-4B45-45C6-844D-2F0B0E205118}" destId="{8A41298C-C882-4277-9E80-3D9F72D9A1E7}" srcOrd="2" destOrd="0" presId="urn:microsoft.com/office/officeart/2008/layout/LinedList"/>
    <dgm:cxn modelId="{BB2C6A05-B252-4E59-A21E-66EC8C1C0ED3}" type="presParOf" srcId="{2D14923C-8322-4A3B-85A6-150E089B2483}" destId="{18132F82-E382-469B-9315-7BF4CBBA883A}" srcOrd="2" destOrd="0" presId="urn:microsoft.com/office/officeart/2008/layout/LinedList"/>
    <dgm:cxn modelId="{C33F09AE-54D3-41DE-8FDC-A2E13039B7D6}" type="presParOf" srcId="{2D14923C-8322-4A3B-85A6-150E089B2483}" destId="{FAA758EE-55B8-400A-8DFF-8F9EDD6D6B94}" srcOrd="3" destOrd="0" presId="urn:microsoft.com/office/officeart/2008/layout/LinedList"/>
    <dgm:cxn modelId="{6BB83C89-6B64-45B2-897E-E35BE0D0277F}" type="presParOf" srcId="{2D14923C-8322-4A3B-85A6-150E089B2483}" destId="{F53154AD-1127-4AD0-BC9F-1D967DBB3E60}" srcOrd="4" destOrd="0" presId="urn:microsoft.com/office/officeart/2008/layout/LinedList"/>
    <dgm:cxn modelId="{F676629A-248C-4A42-B3A9-7E09D4DF7B7C}" type="presParOf" srcId="{F53154AD-1127-4AD0-BC9F-1D967DBB3E60}" destId="{D5751B31-15E1-4807-8E36-58B372E8BF54}" srcOrd="0" destOrd="0" presId="urn:microsoft.com/office/officeart/2008/layout/LinedList"/>
    <dgm:cxn modelId="{41446A89-74BE-4DFD-9606-8BDF82BEC6F5}" type="presParOf" srcId="{F53154AD-1127-4AD0-BC9F-1D967DBB3E60}" destId="{3B30D2FC-C85C-4A83-9487-B6B5F6949C15}" srcOrd="1" destOrd="0" presId="urn:microsoft.com/office/officeart/2008/layout/LinedList"/>
    <dgm:cxn modelId="{7E768565-F614-409E-A7C8-BA824508A80D}" type="presParOf" srcId="{F53154AD-1127-4AD0-BC9F-1D967DBB3E60}" destId="{F4B4D35A-283C-4EAD-8D32-F1532C7F161E}" srcOrd="2" destOrd="0" presId="urn:microsoft.com/office/officeart/2008/layout/LinedList"/>
    <dgm:cxn modelId="{96E2B2F9-AF79-40FE-88E8-6E9CAF10EB4A}" type="presParOf" srcId="{2D14923C-8322-4A3B-85A6-150E089B2483}" destId="{72517A07-B318-475D-8589-B771039E025D}" srcOrd="5" destOrd="0" presId="urn:microsoft.com/office/officeart/2008/layout/LinedList"/>
    <dgm:cxn modelId="{B1B81DC5-2922-4CB4-95E5-3B9ACB473386}" type="presParOf" srcId="{2D14923C-8322-4A3B-85A6-150E089B2483}" destId="{0E19BAB6-813C-49A3-AD9C-29242D03FBDA}" srcOrd="6" destOrd="0" presId="urn:microsoft.com/office/officeart/2008/layout/Lin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l"/>
          <a:endParaRPr lang="fr-FR" sz="2400" dirty="0">
            <a:solidFill>
              <a:schemeClr val="bg1"/>
            </a:solidFill>
            <a:latin typeface="Arial" panose="020B0604020202020204" pitchFamily="34" charset="0"/>
            <a:cs typeface="Arial" panose="020B0604020202020204" pitchFamily="34" charset="0"/>
          </a:endParaRPr>
        </a:p>
      </dgm:t>
    </dgm:pt>
    <dgm:pt modelId="{3AAC641A-F41B-4C80-81F2-F5D09C16C625}" type="par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53934" custLinFactNeighborX="28753" custLinFactNeighborY="-544">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62642" custLinFactNeighborX="-400000" custLinFactNeighborY="-242"/>
      <dgm:spPr>
        <a:solidFill>
          <a:srgbClr val="FFC00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BB2E8FF-5477-43B5-9B15-19626C9BD828}"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fr-FR"/>
        </a:p>
      </dgm:t>
    </dgm:pt>
    <dgm:pt modelId="{55109B9D-A910-4083-A9A0-D8DEEB706F78}">
      <dgm:prSet phldrT="[Texte]" custT="1">
        <dgm:style>
          <a:lnRef idx="1">
            <a:schemeClr val="accent6"/>
          </a:lnRef>
          <a:fillRef idx="2">
            <a:schemeClr val="accent6"/>
          </a:fillRef>
          <a:effectRef idx="1">
            <a:schemeClr val="accent6"/>
          </a:effectRef>
          <a:fontRef idx="minor">
            <a:schemeClr val="dk1"/>
          </a:fontRef>
        </dgm:style>
      </dgm:prSet>
      <dgm:spPr>
        <a:solidFill>
          <a:srgbClr val="002060"/>
        </a:solidFill>
      </dgm:spPr>
      <dgm:t>
        <a:bodyPr/>
        <a:lstStyle/>
        <a:p>
          <a:pPr algn="ctr">
            <a:buFont typeface="+mj-lt"/>
            <a:buAutoNum type="romanUcPeriod"/>
          </a:pPr>
          <a:r>
            <a:rPr lang="fr-FR" sz="2400" b="1" u="none" dirty="0">
              <a:solidFill>
                <a:schemeClr val="bg1"/>
              </a:solidFill>
              <a:latin typeface="Arial" panose="020B0604020202020204" pitchFamily="34" charset="0"/>
              <a:cs typeface="Arial" panose="020B0604020202020204" pitchFamily="34" charset="0"/>
            </a:rPr>
            <a:t>LES INNOVATIONS MAJEURES DU DISPOSITIF JURIDIQUE SUR LA PROMOTION IMMOBILIÈRE</a:t>
          </a:r>
          <a:endParaRPr lang="fr-FR" sz="2400" u="none" dirty="0">
            <a:solidFill>
              <a:schemeClr val="bg1"/>
            </a:solidFill>
            <a:latin typeface="Arial" panose="020B0604020202020204" pitchFamily="34" charset="0"/>
            <a:cs typeface="Arial" panose="020B0604020202020204" pitchFamily="34" charset="0"/>
          </a:endParaRPr>
        </a:p>
      </dgm:t>
    </dgm:pt>
    <dgm:pt modelId="{3AAC641A-F41B-4C80-81F2-F5D09C16C625}" type="parTrans" cxnId="{82E2900D-A06C-44EA-8877-E09E1AD7768A}">
      <dgm:prSet/>
      <dgm:spPr/>
      <dgm:t>
        <a:bodyPr/>
        <a:lstStyle/>
        <a:p>
          <a:endParaRPr lang="fr-FR" sz="2800" dirty="0">
            <a:solidFill>
              <a:schemeClr val="bg1"/>
            </a:solidFill>
            <a:latin typeface="Arial" panose="020B0604020202020204" pitchFamily="34" charset="0"/>
            <a:cs typeface="Arial" panose="020B0604020202020204" pitchFamily="34" charset="0"/>
          </a:endParaRPr>
        </a:p>
      </dgm:t>
    </dgm:pt>
    <dgm:pt modelId="{5E273228-CA97-46A2-9F85-6509B25A0965}" type="sibTrans" cxnId="{82E2900D-A06C-44EA-8877-E09E1AD7768A}">
      <dgm:prSet/>
      <dgm:spPr/>
      <dgm:t>
        <a:bodyPr/>
        <a:lstStyle/>
        <a:p>
          <a:endParaRPr lang="fr-FR" sz="2800" dirty="0">
            <a:solidFill>
              <a:schemeClr val="bg1"/>
            </a:solidFill>
            <a:latin typeface="Arial" panose="020B0604020202020204" pitchFamily="34" charset="0"/>
            <a:cs typeface="Arial" panose="020B0604020202020204" pitchFamily="34" charset="0"/>
          </a:endParaRPr>
        </a:p>
      </dgm:t>
    </dgm:pt>
    <dgm:pt modelId="{E172B15B-55DF-4BE0-93FA-CF7686665B30}" type="pres">
      <dgm:prSet presAssocID="{2BB2E8FF-5477-43B5-9B15-19626C9BD828}" presName="Name0" presStyleCnt="0">
        <dgm:presLayoutVars>
          <dgm:dir/>
          <dgm:resizeHandles val="exact"/>
        </dgm:presLayoutVars>
      </dgm:prSet>
      <dgm:spPr/>
    </dgm:pt>
    <dgm:pt modelId="{C28847CC-30F3-42A9-A997-77ECCCD6FBA6}" type="pres">
      <dgm:prSet presAssocID="{55109B9D-A910-4083-A9A0-D8DEEB706F78}" presName="composite" presStyleCnt="0"/>
      <dgm:spPr/>
    </dgm:pt>
    <dgm:pt modelId="{5EC9EDDE-EF1C-4BC6-A2AA-C38EF770F546}" type="pres">
      <dgm:prSet presAssocID="{55109B9D-A910-4083-A9A0-D8DEEB706F78}" presName="rect1" presStyleLbl="trAlignAcc1" presStyleIdx="0" presStyleCnt="1" custScaleX="453934" custLinFactNeighborX="28753" custLinFactNeighborY="-544">
        <dgm:presLayoutVars>
          <dgm:bulletEnabled val="1"/>
        </dgm:presLayoutVars>
      </dgm:prSet>
      <dgm:spPr/>
    </dgm:pt>
    <dgm:pt modelId="{E7FBF3D1-60B7-4C43-983F-52FC81D383E6}" type="pres">
      <dgm:prSet presAssocID="{55109B9D-A910-4083-A9A0-D8DEEB706F78}" presName="rect2" presStyleLbl="fgImgPlace1" presStyleIdx="0" presStyleCnt="1" custScaleX="131160" custLinFactX="-362642" custLinFactNeighborX="-400000" custLinFactNeighborY="-242"/>
      <dgm:spPr>
        <a:solidFill>
          <a:srgbClr val="FFC000"/>
        </a:solidFill>
      </dgm:spPr>
    </dgm:pt>
  </dgm:ptLst>
  <dgm:cxnLst>
    <dgm:cxn modelId="{82E2900D-A06C-44EA-8877-E09E1AD7768A}" srcId="{2BB2E8FF-5477-43B5-9B15-19626C9BD828}" destId="{55109B9D-A910-4083-A9A0-D8DEEB706F78}" srcOrd="0" destOrd="0" parTransId="{3AAC641A-F41B-4C80-81F2-F5D09C16C625}" sibTransId="{5E273228-CA97-46A2-9F85-6509B25A0965}"/>
    <dgm:cxn modelId="{A98284C6-74E2-41DC-9AF9-4893AA162E81}" type="presOf" srcId="{55109B9D-A910-4083-A9A0-D8DEEB706F78}" destId="{5EC9EDDE-EF1C-4BC6-A2AA-C38EF770F546}" srcOrd="0" destOrd="0" presId="urn:microsoft.com/office/officeart/2008/layout/PictureStrips"/>
    <dgm:cxn modelId="{339A45F2-A2AC-4089-AB87-1814E2515BEA}" type="presOf" srcId="{2BB2E8FF-5477-43B5-9B15-19626C9BD828}" destId="{E172B15B-55DF-4BE0-93FA-CF7686665B30}" srcOrd="0" destOrd="0" presId="urn:microsoft.com/office/officeart/2008/layout/PictureStrips"/>
    <dgm:cxn modelId="{5F599311-F56B-4BDC-A5E6-3D778C348660}" type="presParOf" srcId="{E172B15B-55DF-4BE0-93FA-CF7686665B30}" destId="{C28847CC-30F3-42A9-A997-77ECCCD6FBA6}" srcOrd="0" destOrd="0" presId="urn:microsoft.com/office/officeart/2008/layout/PictureStrips"/>
    <dgm:cxn modelId="{77C38E69-DF2B-47F4-A65C-10EFBD99FEE7}" type="presParOf" srcId="{C28847CC-30F3-42A9-A997-77ECCCD6FBA6}" destId="{5EC9EDDE-EF1C-4BC6-A2AA-C38EF770F546}" srcOrd="0" destOrd="0" presId="urn:microsoft.com/office/officeart/2008/layout/PictureStrips"/>
    <dgm:cxn modelId="{EED1B84A-FD97-49E5-8CC7-8D866041E966}" type="presParOf" srcId="{C28847CC-30F3-42A9-A997-77ECCCD6FBA6}" destId="{E7FBF3D1-60B7-4C43-983F-52FC81D383E6}"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8E9A05-996E-4B00-8F0E-9168E93A93E5}">
      <dsp:nvSpPr>
        <dsp:cNvPr id="0" name=""/>
        <dsp:cNvSpPr/>
      </dsp:nvSpPr>
      <dsp:spPr>
        <a:xfrm>
          <a:off x="11331977" y="377881"/>
          <a:ext cx="168856" cy="3125171"/>
        </a:xfrm>
        <a:prstGeom prst="rect">
          <a:avLst/>
        </a:prstGeom>
        <a:blipFill rotWithShape="0">
          <a:blip xmlns:r="http://schemas.openxmlformats.org/officeDocument/2006/relationships" r:embed="rId1"/>
          <a:tile tx="0" ty="0" sx="100000" sy="100000" flip="none" algn="tl"/>
        </a:blipFill>
        <a:ln>
          <a:noFill/>
        </a:ln>
        <a:effectLst/>
      </dsp:spPr>
      <dsp:style>
        <a:lnRef idx="0">
          <a:scrgbClr r="0" g="0" b="0"/>
        </a:lnRef>
        <a:fillRef idx="1">
          <a:scrgbClr r="0" g="0" b="0"/>
        </a:fillRef>
        <a:effectRef idx="0">
          <a:scrgbClr r="0" g="0" b="0"/>
        </a:effectRef>
        <a:fontRef idx="minor"/>
      </dsp:style>
    </dsp:sp>
    <dsp:sp modelId="{7D49A92A-29F2-4A72-A319-07C77B767C2C}">
      <dsp:nvSpPr>
        <dsp:cNvPr id="0" name=""/>
        <dsp:cNvSpPr/>
      </dsp:nvSpPr>
      <dsp:spPr>
        <a:xfrm>
          <a:off x="174251" y="359592"/>
          <a:ext cx="4267135" cy="2780840"/>
        </a:xfrm>
        <a:prstGeom prst="frame">
          <a:avLst>
            <a:gd name="adj1" fmla="val 5450"/>
          </a:avLst>
        </a:prstGeom>
        <a:blipFill rotWithShape="0">
          <a:blip xmlns:r="http://schemas.openxmlformats.org/officeDocument/2006/relationships" r:embed="rId1"/>
          <a:tile tx="0" ty="0" sx="100000" sy="100000" flip="none" algn="tl"/>
        </a:blipFill>
        <a:ln>
          <a:noFill/>
        </a:ln>
        <a:effectLst/>
      </dsp:spPr>
      <dsp:style>
        <a:lnRef idx="0">
          <a:scrgbClr r="0" g="0" b="0"/>
        </a:lnRef>
        <a:fillRef idx="1">
          <a:scrgbClr r="0" g="0" b="0"/>
        </a:fillRef>
        <a:effectRef idx="0">
          <a:scrgbClr r="0" g="0" b="0"/>
        </a:effectRef>
        <a:fontRef idx="minor"/>
      </dsp:style>
    </dsp:sp>
    <dsp:sp modelId="{07401CCE-8427-4CDB-AF17-7CD64410FF55}">
      <dsp:nvSpPr>
        <dsp:cNvPr id="0" name=""/>
        <dsp:cNvSpPr/>
      </dsp:nvSpPr>
      <dsp:spPr>
        <a:xfrm>
          <a:off x="0" y="0"/>
          <a:ext cx="3927609" cy="2756067"/>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CCBD1823-791B-4FAB-A14E-9EF831790E8A}">
      <dsp:nvSpPr>
        <dsp:cNvPr id="0" name=""/>
        <dsp:cNvSpPr/>
      </dsp:nvSpPr>
      <dsp:spPr>
        <a:xfrm>
          <a:off x="1565032" y="2908881"/>
          <a:ext cx="4051133" cy="370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840" tIns="91440" rIns="243840" bIns="91440" numCol="1" spcCol="1270" anchor="ctr" anchorCtr="0">
          <a:noAutofit/>
        </a:bodyPr>
        <a:lstStyle/>
        <a:p>
          <a:pPr marL="0" lvl="0" indent="0" algn="l" defTabSz="1066800">
            <a:lnSpc>
              <a:spcPct val="90000"/>
            </a:lnSpc>
            <a:spcBef>
              <a:spcPct val="0"/>
            </a:spcBef>
            <a:spcAft>
              <a:spcPct val="35000"/>
            </a:spcAft>
            <a:buNone/>
          </a:pPr>
          <a:endParaRPr lang="fr-FR" sz="2400" kern="1200" dirty="0">
            <a:solidFill>
              <a:srgbClr val="000000"/>
            </a:solidFill>
          </a:endParaRPr>
        </a:p>
      </dsp:txBody>
      <dsp:txXfrm>
        <a:off x="1565032" y="2908881"/>
        <a:ext cx="4051133" cy="370960"/>
      </dsp:txXfrm>
    </dsp:sp>
    <dsp:sp modelId="{61220470-A978-44DD-ABC1-46E5A9CC4B84}">
      <dsp:nvSpPr>
        <dsp:cNvPr id="0" name=""/>
        <dsp:cNvSpPr/>
      </dsp:nvSpPr>
      <dsp:spPr>
        <a:xfrm>
          <a:off x="4691841" y="103641"/>
          <a:ext cx="6322032" cy="23445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100000"/>
            </a:lnSpc>
            <a:spcBef>
              <a:spcPct val="0"/>
            </a:spcBef>
            <a:spcAft>
              <a:spcPct val="35000"/>
            </a:spcAft>
            <a:buNone/>
          </a:pPr>
          <a:r>
            <a:rPr lang="fr-FR" sz="3600" b="1" u="sng" kern="1200" dirty="0">
              <a:latin typeface="Arial" panose="020B0604020202020204" pitchFamily="34" charset="0"/>
              <a:cs typeface="Arial" panose="020B0604020202020204" pitchFamily="34" charset="0"/>
            </a:rPr>
            <a:t>LES RÉFORMES MAJEURES EN MATIÈRE DE PROMOTION IMMOBILIÈRE : QUELLES AVANCÉES ?</a:t>
          </a:r>
          <a:endParaRPr lang="fr-FR" sz="3600" b="1" kern="1200" dirty="0">
            <a:solidFill>
              <a:schemeClr val="accent1"/>
            </a:solidFill>
            <a:latin typeface="Arial" panose="020B0604020202020204" pitchFamily="34" charset="0"/>
            <a:cs typeface="Arial" panose="020B0604020202020204" pitchFamily="34" charset="0"/>
          </a:endParaRPr>
        </a:p>
      </dsp:txBody>
      <dsp:txXfrm>
        <a:off x="4691841" y="103641"/>
        <a:ext cx="6322032" cy="234450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6E9F02-E6C0-44BA-8EF1-7C67529C7C21}">
      <dsp:nvSpPr>
        <dsp:cNvPr id="0" name=""/>
        <dsp:cNvSpPr/>
      </dsp:nvSpPr>
      <dsp:spPr>
        <a:xfrm>
          <a:off x="0" y="0"/>
          <a:ext cx="11765280" cy="2985840"/>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just" defTabSz="1200150">
            <a:lnSpc>
              <a:spcPct val="90000"/>
            </a:lnSpc>
            <a:spcBef>
              <a:spcPct val="0"/>
            </a:spcBef>
            <a:spcAft>
              <a:spcPct val="35000"/>
            </a:spcAft>
            <a:buNone/>
          </a:pPr>
          <a:r>
            <a:rPr lang="fr-FR" sz="2700" b="1" kern="1200" dirty="0">
              <a:effectLst/>
              <a:latin typeface="Arial" panose="020B0604020202020204" pitchFamily="34" charset="0"/>
              <a:ea typeface="Calibri" panose="020F0502020204030204" pitchFamily="34" charset="0"/>
              <a:cs typeface="Arial" panose="020B0604020202020204" pitchFamily="34" charset="0"/>
            </a:rPr>
            <a:t>La redéfinition de l’activité de promotion immobilière: </a:t>
          </a:r>
          <a:r>
            <a:rPr lang="fr-FR" sz="2700" kern="1200" dirty="0">
              <a:effectLst/>
              <a:latin typeface="Arial" panose="020B0604020202020204" pitchFamily="34" charset="0"/>
              <a:ea typeface="Calibri" panose="020F0502020204030204" pitchFamily="34" charset="0"/>
              <a:cs typeface="Arial" panose="020B0604020202020204" pitchFamily="34" charset="0"/>
            </a:rPr>
            <a:t>les promoteurs immobiliers privés sont désormais exclus des opérations de lotissement ou de restructuration. Désormais, le promoteur immobilier privé, qui ne peut être qu’une personne morale, ne peut qu’édifier, améliorer, réhabiliter ou étendre des constructions sur des </a:t>
          </a:r>
          <a:r>
            <a:rPr lang="fr-FR" sz="2700" i="1" kern="1200" dirty="0">
              <a:effectLst/>
              <a:latin typeface="Arial" panose="020B0604020202020204" pitchFamily="34" charset="0"/>
              <a:ea typeface="Calibri" panose="020F0502020204030204" pitchFamily="34" charset="0"/>
              <a:cs typeface="Arial" panose="020B0604020202020204" pitchFamily="34" charset="0"/>
            </a:rPr>
            <a:t>terrains urbains aménagés</a:t>
          </a:r>
          <a:r>
            <a:rPr lang="fr-FR" sz="2700" kern="1200" dirty="0">
              <a:effectLst/>
              <a:latin typeface="Arial" panose="020B0604020202020204" pitchFamily="34" charset="0"/>
              <a:ea typeface="Calibri" panose="020F0502020204030204" pitchFamily="34" charset="0"/>
              <a:cs typeface="Arial" panose="020B0604020202020204" pitchFamily="34" charset="0"/>
            </a:rPr>
            <a:t>, ce en vue de la commercialisation (vente, location-vente et location simple) ; Voir </a:t>
          </a:r>
          <a:r>
            <a:rPr lang="fr-FR" sz="2700" b="1" kern="1200" dirty="0">
              <a:effectLst/>
              <a:latin typeface="Arial" panose="020B0604020202020204" pitchFamily="34" charset="0"/>
              <a:ea typeface="Calibri" panose="020F0502020204030204" pitchFamily="34" charset="0"/>
              <a:cs typeface="Arial" panose="020B0604020202020204" pitchFamily="34" charset="0"/>
            </a:rPr>
            <a:t>article 2</a:t>
          </a:r>
          <a:r>
            <a:rPr lang="fr-FR" sz="2700" kern="1200" dirty="0">
              <a:effectLst/>
              <a:latin typeface="Arial" panose="020B0604020202020204" pitchFamily="34" charset="0"/>
              <a:ea typeface="Calibri" panose="020F0502020204030204" pitchFamily="34" charset="0"/>
              <a:cs typeface="Arial" panose="020B0604020202020204" pitchFamily="34" charset="0"/>
            </a:rPr>
            <a:t> </a:t>
          </a:r>
          <a:endParaRPr lang="fr-FR" sz="2700" kern="1200" dirty="0">
            <a:latin typeface="Arial" panose="020B0604020202020204" pitchFamily="34" charset="0"/>
            <a:cs typeface="Arial" panose="020B0604020202020204" pitchFamily="34" charset="0"/>
          </a:endParaRPr>
        </a:p>
      </dsp:txBody>
      <dsp:txXfrm>
        <a:off x="145757" y="145757"/>
        <a:ext cx="11473766" cy="269432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982334-E46F-4C40-AB7D-D6D1477C189B}">
      <dsp:nvSpPr>
        <dsp:cNvPr id="0" name=""/>
        <dsp:cNvSpPr/>
      </dsp:nvSpPr>
      <dsp:spPr>
        <a:xfrm>
          <a:off x="0" y="281399"/>
          <a:ext cx="11744960" cy="2737800"/>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just" defTabSz="1244600">
            <a:lnSpc>
              <a:spcPct val="90000"/>
            </a:lnSpc>
            <a:spcBef>
              <a:spcPct val="0"/>
            </a:spcBef>
            <a:spcAft>
              <a:spcPct val="35000"/>
            </a:spcAft>
            <a:buNone/>
          </a:pPr>
          <a:r>
            <a:rPr lang="fr-FR" sz="2800" b="1" kern="1200" dirty="0">
              <a:latin typeface="Arial" panose="020B0604020202020204" pitchFamily="34" charset="0"/>
              <a:ea typeface="Calibri" panose="020F0502020204030204" pitchFamily="34" charset="0"/>
              <a:cs typeface="Arial" panose="020B0604020202020204" pitchFamily="34" charset="0"/>
            </a:rPr>
            <a:t>La précision des d</a:t>
          </a:r>
          <a:r>
            <a:rPr lang="fr-FR" sz="2800" b="1" kern="1200" dirty="0">
              <a:effectLst/>
              <a:latin typeface="Arial" panose="020B0604020202020204" pitchFamily="34" charset="0"/>
              <a:ea typeface="Calibri" panose="020F0502020204030204" pitchFamily="34" charset="0"/>
              <a:cs typeface="Arial" panose="020B0604020202020204" pitchFamily="34" charset="0"/>
            </a:rPr>
            <a:t>ispositions relatives à la coopérative de logement social: </a:t>
          </a:r>
          <a:r>
            <a:rPr lang="fr-FR" sz="2800" kern="1200" dirty="0">
              <a:effectLst/>
              <a:latin typeface="Arial" panose="020B0604020202020204" pitchFamily="34" charset="0"/>
              <a:ea typeface="Calibri" panose="020F0502020204030204" pitchFamily="34" charset="0"/>
              <a:cs typeface="Arial" panose="020B0604020202020204" pitchFamily="34" charset="0"/>
            </a:rPr>
            <a:t> la nature juridique de la coopérative de logement social a été clairement affirmée ; C’est une association d’un genre particulier en ce qu’elle doit se munir, non seulement du récépissé d’existence, mais aussi d’un agrément technique de coopérative de logement social pour pouvoir exercer </a:t>
          </a:r>
          <a:r>
            <a:rPr lang="fr-FR" sz="2800" b="1" kern="1200" dirty="0">
              <a:effectLst/>
              <a:latin typeface="Arial" panose="020B0604020202020204" pitchFamily="34" charset="0"/>
              <a:ea typeface="Calibri" panose="020F0502020204030204" pitchFamily="34" charset="0"/>
              <a:cs typeface="Arial" panose="020B0604020202020204" pitchFamily="34" charset="0"/>
            </a:rPr>
            <a:t>(art. 60-70).</a:t>
          </a:r>
          <a:endParaRPr lang="fr-FR" sz="2800" kern="1200" dirty="0">
            <a:latin typeface="Arial" panose="020B0604020202020204" pitchFamily="34" charset="0"/>
            <a:cs typeface="Arial" panose="020B0604020202020204" pitchFamily="34" charset="0"/>
          </a:endParaRPr>
        </a:p>
      </dsp:txBody>
      <dsp:txXfrm>
        <a:off x="133648" y="415047"/>
        <a:ext cx="11477664" cy="247050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1094953" y="114170"/>
          <a:ext cx="11670424" cy="803422"/>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44185" tIns="91440" rIns="91440" bIns="91440" numCol="1" spcCol="1270" anchor="ctr" anchorCtr="0">
          <a:noAutofit/>
        </a:bodyPr>
        <a:lstStyle/>
        <a:p>
          <a:pPr marL="0" lvl="0" indent="0" algn="ctr" defTabSz="1066800">
            <a:lnSpc>
              <a:spcPct val="90000"/>
            </a:lnSpc>
            <a:spcBef>
              <a:spcPct val="0"/>
            </a:spcBef>
            <a:spcAft>
              <a:spcPct val="35000"/>
            </a:spcAft>
            <a:buFont typeface="+mj-lt"/>
            <a:buNone/>
          </a:pPr>
          <a:r>
            <a:rPr lang="fr-FR" sz="2400" b="1" u="none" kern="1200" dirty="0">
              <a:solidFill>
                <a:schemeClr val="bg1"/>
              </a:solidFill>
              <a:latin typeface="Arial" panose="020B0604020202020204" pitchFamily="34" charset="0"/>
              <a:cs typeface="Arial" panose="020B0604020202020204" pitchFamily="34" charset="0"/>
            </a:rPr>
            <a:t>LES INNOVATIONS MAJEURES DU DISPOSITIF JURIDIQUE SUR LA PROMOTION IMMOBILIÈRE</a:t>
          </a:r>
          <a:endParaRPr lang="fr-FR" sz="2400" u="none" kern="1200" dirty="0">
            <a:solidFill>
              <a:schemeClr val="bg1"/>
            </a:solidFill>
            <a:latin typeface="Arial" panose="020B0604020202020204" pitchFamily="34" charset="0"/>
            <a:cs typeface="Arial" panose="020B0604020202020204" pitchFamily="34" charset="0"/>
          </a:endParaRPr>
        </a:p>
      </dsp:txBody>
      <dsp:txXfrm>
        <a:off x="1094953" y="114170"/>
        <a:ext cx="11670424" cy="803422"/>
      </dsp:txXfrm>
    </dsp:sp>
    <dsp:sp modelId="{E7FBF3D1-60B7-4C43-983F-52FC81D383E6}">
      <dsp:nvSpPr>
        <dsp:cNvPr id="0" name=""/>
        <dsp:cNvSpPr/>
      </dsp:nvSpPr>
      <dsp:spPr>
        <a:xfrm>
          <a:off x="613403" y="449"/>
          <a:ext cx="737638" cy="843593"/>
        </a:xfrm>
        <a:prstGeom prst="rect">
          <a:avLst/>
        </a:prstGeom>
        <a:solidFill>
          <a:srgbClr val="FFC0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80613E-4B1A-4BA5-B334-43DCF3A7A26E}">
      <dsp:nvSpPr>
        <dsp:cNvPr id="0" name=""/>
        <dsp:cNvSpPr/>
      </dsp:nvSpPr>
      <dsp:spPr>
        <a:xfrm>
          <a:off x="0" y="1437"/>
          <a:ext cx="12013095" cy="2889899"/>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just" defTabSz="1333500">
            <a:lnSpc>
              <a:spcPct val="90000"/>
            </a:lnSpc>
            <a:spcBef>
              <a:spcPct val="0"/>
            </a:spcBef>
            <a:spcAft>
              <a:spcPct val="35000"/>
            </a:spcAft>
            <a:buNone/>
          </a:pPr>
          <a:r>
            <a:rPr lang="fr-FR" sz="3000" b="1" kern="1200" dirty="0">
              <a:effectLst/>
              <a:latin typeface="Arial" panose="020B0604020202020204" pitchFamily="34" charset="0"/>
              <a:ea typeface="Calibri" panose="020F0502020204030204" pitchFamily="34" charset="0"/>
              <a:cs typeface="Arial" panose="020B0604020202020204" pitchFamily="34" charset="0"/>
            </a:rPr>
            <a:t>L’exclusion des terres rurales de l’activité de promotion immobilière. Désormais, il n’est plus possible pour un promoteur immobilier d’aller mobiliser des terres en milieu rural ; </a:t>
          </a:r>
          <a:r>
            <a:rPr lang="fr-FR" sz="3000" kern="1200" dirty="0">
              <a:effectLst/>
              <a:latin typeface="Arial" panose="020B0604020202020204" pitchFamily="34" charset="0"/>
              <a:ea typeface="Calibri" panose="020F0502020204030204" pitchFamily="34" charset="0"/>
              <a:cs typeface="Arial" panose="020B0604020202020204" pitchFamily="34" charset="0"/>
            </a:rPr>
            <a:t>ces terres ne peuvent être mobilisées qu’en milieu urbain (article 3) et surtout elles ne peuvent être mobilisées que par </a:t>
          </a:r>
          <a:r>
            <a:rPr lang="fr-FR" sz="3000" b="1" kern="1200" dirty="0">
              <a:effectLst/>
              <a:latin typeface="Arial" panose="020B0604020202020204" pitchFamily="34" charset="0"/>
              <a:ea typeface="Calibri" panose="020F0502020204030204" pitchFamily="34" charset="0"/>
              <a:cs typeface="Arial" panose="020B0604020202020204" pitchFamily="34" charset="0"/>
            </a:rPr>
            <a:t>l’Etat et les collectivités territoriales et leurs démembrements </a:t>
          </a:r>
          <a:r>
            <a:rPr lang="fr-FR" sz="2000" kern="1200" dirty="0">
              <a:effectLst/>
              <a:latin typeface="Arial" panose="020B0604020202020204" pitchFamily="34" charset="0"/>
              <a:ea typeface="Calibri" panose="020F0502020204030204" pitchFamily="34" charset="0"/>
              <a:cs typeface="Arial" panose="020B0604020202020204" pitchFamily="34" charset="0"/>
            </a:rPr>
            <a:t>(article 18). </a:t>
          </a:r>
          <a:endParaRPr lang="fr-FR" sz="30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141073" y="142510"/>
        <a:ext cx="11730949" cy="260775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80613E-4B1A-4BA5-B334-43DCF3A7A26E}">
      <dsp:nvSpPr>
        <dsp:cNvPr id="0" name=""/>
        <dsp:cNvSpPr/>
      </dsp:nvSpPr>
      <dsp:spPr>
        <a:xfrm>
          <a:off x="0" y="89899"/>
          <a:ext cx="12013095" cy="2357550"/>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just" defTabSz="1333500">
            <a:lnSpc>
              <a:spcPct val="90000"/>
            </a:lnSpc>
            <a:spcBef>
              <a:spcPct val="0"/>
            </a:spcBef>
            <a:spcAft>
              <a:spcPct val="35000"/>
            </a:spcAft>
            <a:buNone/>
          </a:pPr>
          <a:r>
            <a:rPr lang="fr-FR" sz="3000" b="1" kern="1200" dirty="0">
              <a:effectLst/>
              <a:latin typeface="Arial" panose="020B0604020202020204" pitchFamily="34" charset="0"/>
              <a:ea typeface="Calibri" panose="020F0502020204030204" pitchFamily="34" charset="0"/>
              <a:cs typeface="Arial" panose="020B0604020202020204" pitchFamily="34" charset="0"/>
            </a:rPr>
            <a:t>Un promoteur immobilier ne peut acquérir lui-même des terres pour l’activité de promotion immobilière que si ces terres sont situées en zone urbaine aménagée et disposent d’un titre d’occupation permanent </a:t>
          </a:r>
          <a:r>
            <a:rPr lang="fr-FR" sz="3000" kern="1200" dirty="0">
              <a:effectLst/>
              <a:latin typeface="Arial" panose="020B0604020202020204" pitchFamily="34" charset="0"/>
              <a:ea typeface="Calibri" panose="020F0502020204030204" pitchFamily="34" charset="0"/>
              <a:cs typeface="Arial" panose="020B0604020202020204" pitchFamily="34" charset="0"/>
            </a:rPr>
            <a:t>(titre foncier, titre de jouissance). </a:t>
          </a:r>
          <a:r>
            <a:rPr lang="fr-FR" sz="2400" kern="1200" dirty="0">
              <a:effectLst/>
              <a:latin typeface="Arial" panose="020B0604020202020204" pitchFamily="34" charset="0"/>
              <a:ea typeface="Calibri" panose="020F0502020204030204" pitchFamily="34" charset="0"/>
              <a:cs typeface="Arial" panose="020B0604020202020204" pitchFamily="34" charset="0"/>
            </a:rPr>
            <a:t>Voir article 19.</a:t>
          </a:r>
          <a:endParaRPr lang="fr-FR" sz="3000" kern="1200" dirty="0">
            <a:latin typeface="Arial" panose="020B0604020202020204" pitchFamily="34" charset="0"/>
            <a:cs typeface="Arial" panose="020B0604020202020204" pitchFamily="34" charset="0"/>
          </a:endParaRPr>
        </a:p>
      </dsp:txBody>
      <dsp:txXfrm>
        <a:off x="115086" y="204985"/>
        <a:ext cx="11782923" cy="212737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1094953" y="114170"/>
          <a:ext cx="11670424" cy="803422"/>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44185" tIns="91440" rIns="91440" bIns="91440" numCol="1" spcCol="1270" anchor="ctr" anchorCtr="0">
          <a:noAutofit/>
        </a:bodyPr>
        <a:lstStyle/>
        <a:p>
          <a:pPr marL="0" lvl="0" indent="0" algn="ctr" defTabSz="1066800">
            <a:lnSpc>
              <a:spcPct val="90000"/>
            </a:lnSpc>
            <a:spcBef>
              <a:spcPct val="0"/>
            </a:spcBef>
            <a:spcAft>
              <a:spcPct val="35000"/>
            </a:spcAft>
            <a:buFont typeface="+mj-lt"/>
            <a:buNone/>
          </a:pPr>
          <a:r>
            <a:rPr lang="fr-FR" sz="2400" b="1" u="none" kern="1200" dirty="0">
              <a:solidFill>
                <a:schemeClr val="bg1"/>
              </a:solidFill>
              <a:latin typeface="Arial" panose="020B0604020202020204" pitchFamily="34" charset="0"/>
              <a:cs typeface="Arial" panose="020B0604020202020204" pitchFamily="34" charset="0"/>
            </a:rPr>
            <a:t>LES INNOVATIONS MAJEURES DU DISPOSITIF JURIDIQUE SUR LA PROMOTION IMMOBILIÈRE</a:t>
          </a:r>
          <a:endParaRPr lang="fr-FR" sz="2400" u="none" kern="1200" dirty="0">
            <a:solidFill>
              <a:schemeClr val="bg1"/>
            </a:solidFill>
            <a:latin typeface="Arial" panose="020B0604020202020204" pitchFamily="34" charset="0"/>
            <a:cs typeface="Arial" panose="020B0604020202020204" pitchFamily="34" charset="0"/>
          </a:endParaRPr>
        </a:p>
      </dsp:txBody>
      <dsp:txXfrm>
        <a:off x="1094953" y="114170"/>
        <a:ext cx="11670424" cy="803422"/>
      </dsp:txXfrm>
    </dsp:sp>
    <dsp:sp modelId="{E7FBF3D1-60B7-4C43-983F-52FC81D383E6}">
      <dsp:nvSpPr>
        <dsp:cNvPr id="0" name=""/>
        <dsp:cNvSpPr/>
      </dsp:nvSpPr>
      <dsp:spPr>
        <a:xfrm>
          <a:off x="613403" y="449"/>
          <a:ext cx="737638" cy="843593"/>
        </a:xfrm>
        <a:prstGeom prst="rect">
          <a:avLst/>
        </a:prstGeom>
        <a:solidFill>
          <a:srgbClr val="FFC0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1ABD72-7A61-4139-BA11-EC430A5E249F}">
      <dsp:nvSpPr>
        <dsp:cNvPr id="0" name=""/>
        <dsp:cNvSpPr/>
      </dsp:nvSpPr>
      <dsp:spPr>
        <a:xfrm>
          <a:off x="0" y="1428"/>
          <a:ext cx="12013095" cy="1542891"/>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just" defTabSz="1333500">
            <a:lnSpc>
              <a:spcPct val="90000"/>
            </a:lnSpc>
            <a:spcBef>
              <a:spcPct val="0"/>
            </a:spcBef>
            <a:spcAft>
              <a:spcPct val="35000"/>
            </a:spcAft>
            <a:buNone/>
          </a:pPr>
          <a:r>
            <a:rPr lang="fr-FR" sz="3000" b="1" kern="1200" dirty="0">
              <a:effectLst/>
              <a:latin typeface="Arial Narrow" panose="020B0606020202030204" pitchFamily="34" charset="0"/>
              <a:ea typeface="Calibri" panose="020F0502020204030204" pitchFamily="34" charset="0"/>
              <a:cs typeface="Times New Roman" panose="02020603050405020304" pitchFamily="18" charset="0"/>
            </a:rPr>
            <a:t>L’obligation faite aux communes de disposer de document de planification urbaine avant la réalisation de tout projet immobilier </a:t>
          </a:r>
          <a:r>
            <a:rPr lang="fr-FR" sz="3000" kern="1200" dirty="0">
              <a:effectLst/>
              <a:latin typeface="Arial Narrow" panose="020B0606020202030204" pitchFamily="34" charset="0"/>
              <a:ea typeface="Calibri" panose="020F0502020204030204" pitchFamily="34" charset="0"/>
              <a:cs typeface="Times New Roman" panose="02020603050405020304" pitchFamily="18" charset="0"/>
            </a:rPr>
            <a:t>(article 6) ;  Il s’agit du SDAU et du POS.</a:t>
          </a:r>
          <a:endParaRPr lang="fr-FR" sz="3000" kern="1200" dirty="0">
            <a:latin typeface="Arial Narrow" panose="020B0606020202030204" pitchFamily="34" charset="0"/>
          </a:endParaRPr>
        </a:p>
      </dsp:txBody>
      <dsp:txXfrm>
        <a:off x="75318" y="76746"/>
        <a:ext cx="11862459" cy="139225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2CE77A-0E8F-4886-B30D-3267091C3309}">
      <dsp:nvSpPr>
        <dsp:cNvPr id="0" name=""/>
        <dsp:cNvSpPr/>
      </dsp:nvSpPr>
      <dsp:spPr>
        <a:xfrm>
          <a:off x="0" y="1271"/>
          <a:ext cx="12013095" cy="1870171"/>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just" defTabSz="1333500">
            <a:lnSpc>
              <a:spcPct val="90000"/>
            </a:lnSpc>
            <a:spcBef>
              <a:spcPct val="0"/>
            </a:spcBef>
            <a:spcAft>
              <a:spcPct val="35000"/>
            </a:spcAft>
            <a:buNone/>
          </a:pPr>
          <a:r>
            <a:rPr lang="fr-FR" sz="3000" b="1" kern="1200" dirty="0">
              <a:latin typeface="Arial Narrow" panose="020B0606020202030204" pitchFamily="34" charset="0"/>
              <a:ea typeface="Calibri" panose="020F0502020204030204" pitchFamily="34" charset="0"/>
              <a:cs typeface="Times New Roman" panose="02020603050405020304" pitchFamily="18" charset="0"/>
            </a:rPr>
            <a:t>L’obligation pour t</a:t>
          </a:r>
          <a:r>
            <a:rPr lang="fr-FR" sz="3000" b="1" kern="1200" dirty="0">
              <a:effectLst/>
              <a:latin typeface="Arial Narrow" panose="020B0606020202030204" pitchFamily="34" charset="0"/>
              <a:ea typeface="Calibri" panose="020F0502020204030204" pitchFamily="34" charset="0"/>
              <a:cs typeface="Times New Roman" panose="02020603050405020304" pitchFamily="18" charset="0"/>
            </a:rPr>
            <a:t>oute commune dans laquelle doit s’exercer l’activité de promotion immobilière de disposer d’un plan de sectionnement cadastral,</a:t>
          </a:r>
          <a:r>
            <a:rPr lang="fr-FR" sz="3000" kern="1200" dirty="0">
              <a:effectLst/>
              <a:latin typeface="Arial Narrow" panose="020B0606020202030204" pitchFamily="34" charset="0"/>
              <a:ea typeface="Calibri" panose="020F0502020204030204" pitchFamily="34" charset="0"/>
              <a:cs typeface="Times New Roman" panose="02020603050405020304" pitchFamily="18" charset="0"/>
            </a:rPr>
            <a:t> qui permet de connaitre la situation des droits fonciers situés dans les limites administratives des communes (article 7).</a:t>
          </a:r>
          <a:endParaRPr lang="fr-FR" sz="3000" kern="1200" dirty="0">
            <a:latin typeface="Arial Narrow" panose="020B0606020202030204" pitchFamily="34" charset="0"/>
          </a:endParaRPr>
        </a:p>
      </dsp:txBody>
      <dsp:txXfrm>
        <a:off x="91294" y="92565"/>
        <a:ext cx="11830507" cy="1687583"/>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1094953" y="114170"/>
          <a:ext cx="11670424" cy="803422"/>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44185" tIns="91440" rIns="91440" bIns="91440" numCol="1" spcCol="1270" anchor="ctr" anchorCtr="0">
          <a:noAutofit/>
        </a:bodyPr>
        <a:lstStyle/>
        <a:p>
          <a:pPr marL="0" lvl="0" indent="0" algn="ctr" defTabSz="1066800">
            <a:lnSpc>
              <a:spcPct val="90000"/>
            </a:lnSpc>
            <a:spcBef>
              <a:spcPct val="0"/>
            </a:spcBef>
            <a:spcAft>
              <a:spcPct val="35000"/>
            </a:spcAft>
            <a:buFont typeface="+mj-lt"/>
            <a:buNone/>
          </a:pPr>
          <a:r>
            <a:rPr lang="fr-FR" sz="2400" b="1" u="none" kern="1200" dirty="0">
              <a:solidFill>
                <a:schemeClr val="bg1"/>
              </a:solidFill>
              <a:latin typeface="Arial" panose="020B0604020202020204" pitchFamily="34" charset="0"/>
              <a:cs typeface="Arial" panose="020B0604020202020204" pitchFamily="34" charset="0"/>
            </a:rPr>
            <a:t>LES INNOVATIONS MAJEURES DU DISPOSITIF JURIDIQUE SUR LA PROMOTION IMMOBILIÈRE</a:t>
          </a:r>
          <a:endParaRPr lang="fr-FR" sz="2400" u="none" kern="1200" dirty="0">
            <a:solidFill>
              <a:schemeClr val="bg1"/>
            </a:solidFill>
            <a:latin typeface="Arial" panose="020B0604020202020204" pitchFamily="34" charset="0"/>
            <a:cs typeface="Arial" panose="020B0604020202020204" pitchFamily="34" charset="0"/>
          </a:endParaRPr>
        </a:p>
      </dsp:txBody>
      <dsp:txXfrm>
        <a:off x="1094953" y="114170"/>
        <a:ext cx="11670424" cy="803422"/>
      </dsp:txXfrm>
    </dsp:sp>
    <dsp:sp modelId="{E7FBF3D1-60B7-4C43-983F-52FC81D383E6}">
      <dsp:nvSpPr>
        <dsp:cNvPr id="0" name=""/>
        <dsp:cNvSpPr/>
      </dsp:nvSpPr>
      <dsp:spPr>
        <a:xfrm>
          <a:off x="613403" y="449"/>
          <a:ext cx="737638" cy="843593"/>
        </a:xfrm>
        <a:prstGeom prst="rect">
          <a:avLst/>
        </a:prstGeom>
        <a:solidFill>
          <a:srgbClr val="FFC0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865A5F-EE52-4B15-B4BC-D284BD53C9C8}">
      <dsp:nvSpPr>
        <dsp:cNvPr id="0" name=""/>
        <dsp:cNvSpPr/>
      </dsp:nvSpPr>
      <dsp:spPr>
        <a:xfrm>
          <a:off x="0" y="1422"/>
          <a:ext cx="12013095" cy="3410915"/>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just" defTabSz="1333500">
            <a:lnSpc>
              <a:spcPct val="90000"/>
            </a:lnSpc>
            <a:spcBef>
              <a:spcPct val="0"/>
            </a:spcBef>
            <a:spcAft>
              <a:spcPct val="35000"/>
            </a:spcAft>
            <a:buNone/>
          </a:pPr>
          <a:r>
            <a:rPr lang="fr-FR" sz="3000" b="1" kern="1200" dirty="0">
              <a:latin typeface="Arial Narrow" panose="020B0606020202030204" pitchFamily="34" charset="0"/>
              <a:ea typeface="Calibri" panose="020F0502020204030204" pitchFamily="34" charset="0"/>
              <a:cs typeface="Arial" panose="020B0604020202020204" pitchFamily="34" charset="0"/>
            </a:rPr>
            <a:t>L’exclusion des personnes physiques </a:t>
          </a:r>
          <a:r>
            <a:rPr lang="fr-FR" sz="3000" kern="1200" dirty="0">
              <a:latin typeface="Arial Narrow" panose="020B0606020202030204" pitchFamily="34" charset="0"/>
              <a:ea typeface="Calibri" panose="020F0502020204030204" pitchFamily="34" charset="0"/>
              <a:cs typeface="Arial" panose="020B0604020202020204" pitchFamily="34" charset="0"/>
            </a:rPr>
            <a:t>du statut de promoteur immobilier. Désormais, </a:t>
          </a:r>
          <a:r>
            <a:rPr lang="fr-FR" sz="3000" b="1" kern="1200" dirty="0">
              <a:latin typeface="Arial Narrow" panose="020B0606020202030204" pitchFamily="34" charset="0"/>
              <a:ea typeface="Calibri" panose="020F0502020204030204" pitchFamily="34" charset="0"/>
              <a:cs typeface="Arial" panose="020B0604020202020204" pitchFamily="34" charset="0"/>
            </a:rPr>
            <a:t>les personnes morales de droit privé</a:t>
          </a:r>
          <a:r>
            <a:rPr lang="fr-FR" sz="3000" kern="1200" dirty="0">
              <a:latin typeface="Arial Narrow" panose="020B0606020202030204" pitchFamily="34" charset="0"/>
              <a:ea typeface="Calibri" panose="020F0502020204030204" pitchFamily="34" charset="0"/>
              <a:cs typeface="Arial" panose="020B0604020202020204" pitchFamily="34" charset="0"/>
            </a:rPr>
            <a:t>, pouvant exercer l’activité de promotion immobilière revêtent les formes suivantes:</a:t>
          </a:r>
        </a:p>
        <a:p>
          <a:pPr marL="0" lvl="0" indent="0" algn="just" defTabSz="1333500">
            <a:lnSpc>
              <a:spcPct val="90000"/>
            </a:lnSpc>
            <a:spcBef>
              <a:spcPct val="0"/>
            </a:spcBef>
            <a:spcAft>
              <a:spcPct val="35000"/>
            </a:spcAft>
            <a:buNone/>
          </a:pPr>
          <a:r>
            <a:rPr lang="fr-FR" sz="3000" b="1" kern="1200" dirty="0">
              <a:effectLst/>
              <a:latin typeface="Arial Narrow" panose="020B0606020202030204" pitchFamily="34" charset="0"/>
              <a:ea typeface="Calibri" panose="020F0502020204030204" pitchFamily="34" charset="0"/>
              <a:cs typeface="Arial" panose="020B0604020202020204" pitchFamily="34" charset="0"/>
            </a:rPr>
            <a:t>	⁕Société anonymes; </a:t>
          </a:r>
        </a:p>
        <a:p>
          <a:pPr marL="0" lvl="0" indent="0" algn="just" defTabSz="1333500">
            <a:lnSpc>
              <a:spcPct val="90000"/>
            </a:lnSpc>
            <a:spcBef>
              <a:spcPct val="0"/>
            </a:spcBef>
            <a:spcAft>
              <a:spcPct val="35000"/>
            </a:spcAft>
            <a:buFontTx/>
            <a:buNone/>
          </a:pPr>
          <a:r>
            <a:rPr lang="fr-FR" sz="3000" b="1" kern="1200" dirty="0">
              <a:effectLst/>
              <a:latin typeface="Arial Narrow" panose="020B0606020202030204" pitchFamily="34" charset="0"/>
              <a:ea typeface="Calibri" panose="020F0502020204030204" pitchFamily="34" charset="0"/>
              <a:cs typeface="Arial" panose="020B0604020202020204" pitchFamily="34" charset="0"/>
            </a:rPr>
            <a:t>	⁕</a:t>
          </a:r>
          <a:r>
            <a:rPr lang="fr-FR" sz="3000" b="1" kern="1200" dirty="0">
              <a:latin typeface="Arial Narrow" panose="020B0606020202030204" pitchFamily="34" charset="0"/>
              <a:ea typeface="Calibri" panose="020F0502020204030204" pitchFamily="34" charset="0"/>
              <a:cs typeface="Arial" panose="020B0604020202020204" pitchFamily="34" charset="0"/>
            </a:rPr>
            <a:t>Société à responsabilité limitée; </a:t>
          </a:r>
        </a:p>
        <a:p>
          <a:pPr marL="0" lvl="0" indent="0" algn="just" defTabSz="1333500">
            <a:lnSpc>
              <a:spcPct val="90000"/>
            </a:lnSpc>
            <a:spcBef>
              <a:spcPct val="0"/>
            </a:spcBef>
            <a:spcAft>
              <a:spcPct val="35000"/>
            </a:spcAft>
            <a:buFontTx/>
            <a:buNone/>
          </a:pPr>
          <a:r>
            <a:rPr lang="fr-FR" sz="3000" b="1" kern="1200" dirty="0">
              <a:effectLst/>
              <a:latin typeface="Arial Narrow" panose="020B0606020202030204" pitchFamily="34" charset="0"/>
              <a:ea typeface="Calibri" panose="020F0502020204030204" pitchFamily="34" charset="0"/>
              <a:cs typeface="Arial" panose="020B0604020202020204" pitchFamily="34" charset="0"/>
            </a:rPr>
            <a:t>	⁕Société par actions simplifiées.</a:t>
          </a:r>
          <a:endParaRPr lang="fr-FR" sz="3000" kern="1200" dirty="0">
            <a:latin typeface="Arial Narrow" panose="020B0606020202030204" pitchFamily="34" charset="0"/>
            <a:cs typeface="Arial" panose="020B0604020202020204" pitchFamily="34" charset="0"/>
          </a:endParaRPr>
        </a:p>
      </dsp:txBody>
      <dsp:txXfrm>
        <a:off x="166507" y="167929"/>
        <a:ext cx="11680081" cy="30779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A4B57-8A78-4816-A4F3-B73B7D40FC99}">
      <dsp:nvSpPr>
        <dsp:cNvPr id="0" name=""/>
        <dsp:cNvSpPr/>
      </dsp:nvSpPr>
      <dsp:spPr>
        <a:xfrm>
          <a:off x="-7525290" y="-1150640"/>
          <a:ext cx="8959658" cy="8959658"/>
        </a:xfrm>
        <a:prstGeom prst="blockArc">
          <a:avLst>
            <a:gd name="adj1" fmla="val 18900000"/>
            <a:gd name="adj2" fmla="val 2700000"/>
            <a:gd name="adj3" fmla="val 241"/>
          </a:avLst>
        </a:prstGeom>
        <a:noFill/>
        <a:ln w="12700" cap="flat" cmpd="sng" algn="ctr">
          <a:solidFill>
            <a:schemeClr val="dk2">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90D596B8-18B5-48EA-B398-83890B852699}">
      <dsp:nvSpPr>
        <dsp:cNvPr id="0" name=""/>
        <dsp:cNvSpPr/>
      </dsp:nvSpPr>
      <dsp:spPr>
        <a:xfrm>
          <a:off x="924182" y="665837"/>
          <a:ext cx="8110572" cy="1331675"/>
        </a:xfrm>
        <a:prstGeom prst="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57017" tIns="60960" rIns="60960" bIns="60960" numCol="1" spcCol="1270" anchor="ctr" anchorCtr="0">
          <a:noAutofit/>
        </a:bodyPr>
        <a:lstStyle/>
        <a:p>
          <a:pPr marL="0" lvl="0" indent="0" algn="l" defTabSz="1066800">
            <a:lnSpc>
              <a:spcPct val="90000"/>
            </a:lnSpc>
            <a:spcBef>
              <a:spcPct val="0"/>
            </a:spcBef>
            <a:spcAft>
              <a:spcPct val="35000"/>
            </a:spcAft>
            <a:buNone/>
          </a:pPr>
          <a:r>
            <a:rPr lang="fr-FR" sz="2400" b="1" kern="1200" dirty="0">
              <a:latin typeface="Arial" panose="020B0604020202020204" pitchFamily="34" charset="0"/>
              <a:ea typeface="+mn-ea"/>
              <a:cs typeface="Arial" panose="020B0604020202020204" pitchFamily="34" charset="0"/>
            </a:rPr>
            <a:t>CONTEXTE DE LA RELECTURE DE LA LOI</a:t>
          </a:r>
        </a:p>
      </dsp:txBody>
      <dsp:txXfrm>
        <a:off x="924182" y="665837"/>
        <a:ext cx="8110572" cy="1331675"/>
      </dsp:txXfrm>
    </dsp:sp>
    <dsp:sp modelId="{5C8FAAC5-1A7D-4D58-B9E9-6557C0A6342B}">
      <dsp:nvSpPr>
        <dsp:cNvPr id="0" name=""/>
        <dsp:cNvSpPr/>
      </dsp:nvSpPr>
      <dsp:spPr>
        <a:xfrm>
          <a:off x="91885" y="499378"/>
          <a:ext cx="1664594" cy="1664594"/>
        </a:xfrm>
        <a:prstGeom prst="ellipse">
          <a:avLst/>
        </a:prstGeom>
        <a:solidFill>
          <a:schemeClr val="accent5">
            <a:lumMod val="50000"/>
          </a:schemeClr>
        </a:solidFill>
        <a:ln w="6350" cap="flat" cmpd="sng" algn="ctr">
          <a:solidFill>
            <a:schemeClr val="dk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62B05DA4-EC18-4E81-9A09-B17A1397F984}">
      <dsp:nvSpPr>
        <dsp:cNvPr id="0" name=""/>
        <dsp:cNvSpPr/>
      </dsp:nvSpPr>
      <dsp:spPr>
        <a:xfrm>
          <a:off x="1408246" y="2663350"/>
          <a:ext cx="7626508" cy="1331675"/>
        </a:xfrm>
        <a:prstGeom prst="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57017" tIns="60960" rIns="60960" bIns="60960" numCol="1" spcCol="1270" anchor="ctr" anchorCtr="0">
          <a:noAutofit/>
        </a:bodyPr>
        <a:lstStyle/>
        <a:p>
          <a:pPr marL="0" lvl="0" indent="0" algn="l" defTabSz="1066800">
            <a:lnSpc>
              <a:spcPct val="90000"/>
            </a:lnSpc>
            <a:spcBef>
              <a:spcPct val="0"/>
            </a:spcBef>
            <a:spcAft>
              <a:spcPct val="35000"/>
            </a:spcAft>
            <a:buNone/>
          </a:pPr>
          <a:r>
            <a:rPr lang="fr-FR" sz="2400" b="1" kern="1200" dirty="0">
              <a:latin typeface="Arial" panose="020B0604020202020204" pitchFamily="34" charset="0"/>
              <a:ea typeface="+mn-ea"/>
              <a:cs typeface="Arial" panose="020B0604020202020204" pitchFamily="34" charset="0"/>
            </a:rPr>
            <a:t>INNOVATIONS DE LA NOUVELLE LOI PORTANT PROMOTION IMMOBILIERE AU BURKINA FASO</a:t>
          </a:r>
        </a:p>
      </dsp:txBody>
      <dsp:txXfrm>
        <a:off x="1408246" y="2663350"/>
        <a:ext cx="7626508" cy="1331675"/>
      </dsp:txXfrm>
    </dsp:sp>
    <dsp:sp modelId="{F55AE43B-0085-434F-AC3C-F416BBD2A373}">
      <dsp:nvSpPr>
        <dsp:cNvPr id="0" name=""/>
        <dsp:cNvSpPr/>
      </dsp:nvSpPr>
      <dsp:spPr>
        <a:xfrm>
          <a:off x="575949" y="2496891"/>
          <a:ext cx="1664594" cy="1664594"/>
        </a:xfrm>
        <a:prstGeom prst="ellipse">
          <a:avLst/>
        </a:prstGeom>
        <a:solidFill>
          <a:schemeClr val="accent5">
            <a:lumMod val="50000"/>
          </a:schemeClr>
        </a:solidFill>
        <a:ln w="6350" cap="flat" cmpd="sng" algn="ctr">
          <a:solidFill>
            <a:schemeClr val="dk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44DBC4FB-9861-4F9B-938B-56E9B7A594B2}">
      <dsp:nvSpPr>
        <dsp:cNvPr id="0" name=""/>
        <dsp:cNvSpPr/>
      </dsp:nvSpPr>
      <dsp:spPr>
        <a:xfrm>
          <a:off x="924182" y="4660863"/>
          <a:ext cx="8110572" cy="1331675"/>
        </a:xfrm>
        <a:prstGeom prst="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57017" tIns="60960" rIns="60960" bIns="60960" numCol="1" spcCol="1270" anchor="ctr" anchorCtr="0">
          <a:noAutofit/>
        </a:bodyPr>
        <a:lstStyle/>
        <a:p>
          <a:pPr marL="0" lvl="0" indent="0" algn="l" defTabSz="1066800">
            <a:lnSpc>
              <a:spcPct val="90000"/>
            </a:lnSpc>
            <a:spcBef>
              <a:spcPct val="0"/>
            </a:spcBef>
            <a:spcAft>
              <a:spcPct val="35000"/>
            </a:spcAft>
            <a:buNone/>
          </a:pPr>
          <a:r>
            <a:rPr lang="fr-FR" sz="2400" b="1" kern="1200" dirty="0">
              <a:solidFill>
                <a:srgbClr val="44546A">
                  <a:hueOff val="0"/>
                  <a:satOff val="0"/>
                  <a:lumOff val="0"/>
                  <a:alphaOff val="0"/>
                </a:srgbClr>
              </a:solidFill>
              <a:latin typeface="Arial" panose="020B0604020202020204" pitchFamily="34" charset="0"/>
              <a:ea typeface="+mn-ea"/>
              <a:cs typeface="Arial" panose="020B0604020202020204" pitchFamily="34" charset="0"/>
            </a:rPr>
            <a:t>BILAN DE L’APPLICATION DU DISPOSITIF JURIDIQUE SUR LA PROMOTION IMMOBILIÈRE</a:t>
          </a:r>
        </a:p>
      </dsp:txBody>
      <dsp:txXfrm>
        <a:off x="924182" y="4660863"/>
        <a:ext cx="8110572" cy="1331675"/>
      </dsp:txXfrm>
    </dsp:sp>
    <dsp:sp modelId="{CD101BAB-9BF6-46B5-9DA2-6C656566F8E3}">
      <dsp:nvSpPr>
        <dsp:cNvPr id="0" name=""/>
        <dsp:cNvSpPr/>
      </dsp:nvSpPr>
      <dsp:spPr>
        <a:xfrm>
          <a:off x="91885" y="4494404"/>
          <a:ext cx="1664594" cy="1664594"/>
        </a:xfrm>
        <a:prstGeom prst="ellipse">
          <a:avLst/>
        </a:prstGeom>
        <a:solidFill>
          <a:schemeClr val="accent5">
            <a:lumMod val="50000"/>
          </a:schemeClr>
        </a:solidFill>
        <a:ln w="6350" cap="flat" cmpd="sng" algn="ctr">
          <a:solidFill>
            <a:schemeClr val="dk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AA918E-DA52-430B-9166-CE0A72042721}">
      <dsp:nvSpPr>
        <dsp:cNvPr id="0" name=""/>
        <dsp:cNvSpPr/>
      </dsp:nvSpPr>
      <dsp:spPr>
        <a:xfrm>
          <a:off x="0" y="18653"/>
          <a:ext cx="12013095" cy="1901250"/>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r-FR" sz="2800" b="1" kern="1200" dirty="0">
              <a:effectLst/>
              <a:latin typeface="Arial Narrow" panose="020B0606020202030204" pitchFamily="34" charset="0"/>
              <a:ea typeface="Calibri" panose="020F0502020204030204" pitchFamily="34" charset="0"/>
              <a:cs typeface="Times New Roman" panose="02020603050405020304" pitchFamily="18" charset="0"/>
            </a:rPr>
            <a:t>La fixation du principe de la cession provisoire des terrains par l’Etat ou les CT</a:t>
          </a:r>
          <a:r>
            <a:rPr lang="fr-FR" sz="2800" kern="1200" dirty="0">
              <a:effectLst/>
              <a:latin typeface="Arial Narrow" panose="020B0606020202030204" pitchFamily="34" charset="0"/>
              <a:ea typeface="Calibri" panose="020F0502020204030204" pitchFamily="34" charset="0"/>
              <a:cs typeface="Times New Roman" panose="02020603050405020304" pitchFamily="18" charset="0"/>
            </a:rPr>
            <a:t> </a:t>
          </a:r>
          <a:r>
            <a:rPr lang="fr-FR" sz="2800" b="1" kern="1200" dirty="0">
              <a:effectLst/>
              <a:latin typeface="Arial Narrow" panose="020B0606020202030204" pitchFamily="34" charset="0"/>
              <a:ea typeface="Calibri" panose="020F0502020204030204" pitchFamily="34" charset="0"/>
              <a:cs typeface="Times New Roman" panose="02020603050405020304" pitchFamily="18" charset="0"/>
            </a:rPr>
            <a:t>au promoteur immobilier</a:t>
          </a:r>
          <a:r>
            <a:rPr lang="fr-FR" sz="2800" kern="1200" dirty="0">
              <a:effectLst/>
              <a:latin typeface="Arial Narrow" panose="020B0606020202030204" pitchFamily="34" charset="0"/>
              <a:ea typeface="Calibri" panose="020F0502020204030204" pitchFamily="34" charset="0"/>
              <a:cs typeface="Times New Roman" panose="02020603050405020304" pitchFamily="18" charset="0"/>
            </a:rPr>
            <a:t> avant une </a:t>
          </a:r>
          <a:r>
            <a:rPr lang="fr-FR" sz="2800" b="1" kern="1200" dirty="0">
              <a:effectLst/>
              <a:latin typeface="Arial Narrow" panose="020B0606020202030204" pitchFamily="34" charset="0"/>
              <a:ea typeface="Calibri" panose="020F0502020204030204" pitchFamily="34" charset="0"/>
              <a:cs typeface="Times New Roman" panose="02020603050405020304" pitchFamily="18" charset="0"/>
            </a:rPr>
            <a:t>cession définitive </a:t>
          </a:r>
          <a:r>
            <a:rPr lang="fr-FR" sz="2800" kern="1200" dirty="0">
              <a:effectLst/>
              <a:latin typeface="Arial Narrow" panose="020B0606020202030204" pitchFamily="34" charset="0"/>
              <a:ea typeface="Calibri" panose="020F0502020204030204" pitchFamily="34" charset="0"/>
              <a:cs typeface="Times New Roman" panose="02020603050405020304" pitchFamily="18" charset="0"/>
            </a:rPr>
            <a:t>seulement </a:t>
          </a:r>
          <a:r>
            <a:rPr lang="fr-FR" sz="2800" kern="1200" dirty="0">
              <a:latin typeface="Arial Narrow" panose="020B0606020202030204" pitchFamily="34" charset="0"/>
              <a:ea typeface="Calibri" panose="020F0502020204030204" pitchFamily="34" charset="0"/>
              <a:cs typeface="Times New Roman" panose="02020603050405020304" pitchFamily="18" charset="0"/>
            </a:rPr>
            <a:t>après la</a:t>
          </a:r>
          <a:r>
            <a:rPr lang="fr-FR" sz="2800" kern="1200" dirty="0">
              <a:effectLst/>
              <a:latin typeface="Arial Narrow" panose="020B0606020202030204" pitchFamily="34" charset="0"/>
              <a:ea typeface="Calibri" panose="020F0502020204030204" pitchFamily="34" charset="0"/>
              <a:cs typeface="Times New Roman" panose="02020603050405020304" pitchFamily="18" charset="0"/>
            </a:rPr>
            <a:t> mise en valeur des terrains cédés (article 21) ; autrement, le TF dans le cadre de la promotion immobilière ne se délivrera plus sur des terrains nus mais des terrains bâtis.</a:t>
          </a:r>
          <a:endParaRPr lang="fr-FR" sz="2800" kern="1200" dirty="0">
            <a:latin typeface="Arial Narrow" panose="020B0606020202030204" pitchFamily="34" charset="0"/>
          </a:endParaRPr>
        </a:p>
      </dsp:txBody>
      <dsp:txXfrm>
        <a:off x="92811" y="111464"/>
        <a:ext cx="11827473" cy="171562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833905" y="83423"/>
          <a:ext cx="11931472" cy="836457"/>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31418"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u="none" kern="1200" dirty="0">
              <a:solidFill>
                <a:prstClr val="white"/>
              </a:solidFill>
              <a:latin typeface="Arial" panose="020B0604020202020204" pitchFamily="34" charset="0"/>
              <a:ea typeface="+mn-ea"/>
              <a:cs typeface="Arial" panose="020B0604020202020204" pitchFamily="34" charset="0"/>
            </a:rPr>
            <a:t>LES INNOVATIONS MAJEURES DU DISPOSITIF JURIDIQUE SUR LA PROMOTION IMMOBILIÈRE</a:t>
          </a:r>
        </a:p>
      </dsp:txBody>
      <dsp:txXfrm>
        <a:off x="833905" y="83423"/>
        <a:ext cx="11931472" cy="836457"/>
      </dsp:txXfrm>
    </dsp:sp>
    <dsp:sp modelId="{E7FBF3D1-60B7-4C43-983F-52FC81D383E6}">
      <dsp:nvSpPr>
        <dsp:cNvPr id="0" name=""/>
        <dsp:cNvSpPr/>
      </dsp:nvSpPr>
      <dsp:spPr>
        <a:xfrm>
          <a:off x="589726" y="1"/>
          <a:ext cx="720332" cy="823802"/>
        </a:xfrm>
        <a:prstGeom prst="rect">
          <a:avLst/>
        </a:prstGeom>
        <a:solidFill>
          <a:srgbClr val="FFC0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BAF6A9-C6C9-48C4-8406-BD0802252A81}">
      <dsp:nvSpPr>
        <dsp:cNvPr id="0" name=""/>
        <dsp:cNvSpPr/>
      </dsp:nvSpPr>
      <dsp:spPr>
        <a:xfrm>
          <a:off x="0" y="13982"/>
          <a:ext cx="12013094" cy="1216800"/>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FontTx/>
            <a:buNone/>
          </a:pPr>
          <a:r>
            <a:rPr lang="fr-FR" sz="3000" b="1" kern="1200" dirty="0">
              <a:solidFill>
                <a:srgbClr val="44546A">
                  <a:hueOff val="0"/>
                  <a:satOff val="0"/>
                  <a:lumOff val="0"/>
                  <a:alphaOff val="0"/>
                </a:srgbClr>
              </a:solidFill>
              <a:latin typeface="Arial Narrow" panose="020B0606020202030204" pitchFamily="34" charset="0"/>
              <a:ea typeface="+mn-ea"/>
              <a:cs typeface="Arial" panose="020B0604020202020204" pitchFamily="34" charset="0"/>
            </a:rPr>
            <a:t>L’obligation</a:t>
          </a:r>
          <a:r>
            <a:rPr lang="fr-FR" sz="3000" b="1" kern="1200" dirty="0">
              <a:latin typeface="Arial Narrow" panose="020B0606020202030204" pitchFamily="34" charset="0"/>
              <a:cs typeface="Arial" panose="020B0604020202020204" pitchFamily="34" charset="0"/>
            </a:rPr>
            <a:t> de réaliser dans le cadre de tout </a:t>
          </a:r>
          <a:r>
            <a:rPr lang="fr-FR" sz="3000" b="1" i="0" kern="1200" dirty="0">
              <a:effectLst/>
              <a:latin typeface="Arial Narrow" panose="020B0606020202030204" pitchFamily="34" charset="0"/>
              <a:cs typeface="Arial" panose="020B0604020202020204" pitchFamily="34" charset="0"/>
            </a:rPr>
            <a:t>projet ou programme immobilier le niveau minimal de viabilisation ci-après: </a:t>
          </a:r>
          <a:endParaRPr lang="fr-FR" sz="3000" kern="1200" dirty="0">
            <a:latin typeface="Arial Narrow" panose="020B0606020202030204" pitchFamily="34" charset="0"/>
            <a:cs typeface="Arial" panose="020B0604020202020204" pitchFamily="34" charset="0"/>
          </a:endParaRPr>
        </a:p>
      </dsp:txBody>
      <dsp:txXfrm>
        <a:off x="59399" y="73381"/>
        <a:ext cx="11894296" cy="1098002"/>
      </dsp:txXfrm>
    </dsp:sp>
    <dsp:sp modelId="{F896BDBF-AFC2-4428-AAD0-19F0FCA3FFD2}">
      <dsp:nvSpPr>
        <dsp:cNvPr id="0" name=""/>
        <dsp:cNvSpPr/>
      </dsp:nvSpPr>
      <dsp:spPr>
        <a:xfrm>
          <a:off x="0" y="1230782"/>
          <a:ext cx="12013094" cy="27582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416" tIns="38100" rIns="213360" bIns="38100" numCol="1" spcCol="1270" anchor="t" anchorCtr="0">
          <a:noAutofit/>
        </a:bodyPr>
        <a:lstStyle/>
        <a:p>
          <a:pPr marL="285750" lvl="1" indent="-285750" algn="l" defTabSz="1333500">
            <a:lnSpc>
              <a:spcPct val="90000"/>
            </a:lnSpc>
            <a:spcBef>
              <a:spcPct val="0"/>
            </a:spcBef>
            <a:spcAft>
              <a:spcPct val="20000"/>
            </a:spcAft>
            <a:buChar char="•"/>
          </a:pPr>
          <a:r>
            <a:rPr lang="fr-FR" sz="3000" b="0" i="0" kern="1200" dirty="0">
              <a:effectLst/>
              <a:latin typeface="Arial Narrow" panose="020B0606020202030204" pitchFamily="34" charset="0"/>
              <a:cs typeface="Arial" panose="020B0604020202020204" pitchFamily="34" charset="0"/>
            </a:rPr>
            <a:t>le bitumage des voies principales, de même que l’ouverture et le rechargement des voies secondaires et tertiaires du site aménagé;</a:t>
          </a:r>
          <a:endParaRPr lang="fr-FR" sz="3000" kern="1200" dirty="0">
            <a:latin typeface="Arial Narrow" panose="020B0606020202030204" pitchFamily="34" charset="0"/>
            <a:cs typeface="Arial" panose="020B0604020202020204" pitchFamily="34" charset="0"/>
          </a:endParaRPr>
        </a:p>
        <a:p>
          <a:pPr marL="285750" lvl="1" indent="-285750" algn="l" defTabSz="1333500">
            <a:lnSpc>
              <a:spcPct val="90000"/>
            </a:lnSpc>
            <a:spcBef>
              <a:spcPct val="0"/>
            </a:spcBef>
            <a:spcAft>
              <a:spcPct val="20000"/>
            </a:spcAft>
            <a:buChar char="•"/>
          </a:pPr>
          <a:r>
            <a:rPr lang="fr-FR" sz="3000" b="0" i="0" kern="1200">
              <a:effectLst/>
              <a:latin typeface="Arial Narrow" panose="020B0606020202030204" pitchFamily="34" charset="0"/>
              <a:cs typeface="Arial" panose="020B0604020202020204" pitchFamily="34" charset="0"/>
            </a:rPr>
            <a:t>le bitumage des principales voies d’accès au site aménagé, le cas échéant ;</a:t>
          </a:r>
          <a:endParaRPr lang="fr-FR" sz="3000" b="0" i="0" kern="1200" dirty="0">
            <a:effectLst/>
            <a:latin typeface="Arial Narrow" panose="020B0606020202030204" pitchFamily="34" charset="0"/>
            <a:cs typeface="Arial" panose="020B0604020202020204" pitchFamily="34" charset="0"/>
          </a:endParaRPr>
        </a:p>
        <a:p>
          <a:pPr marL="285750" lvl="1" indent="-285750" algn="l" defTabSz="1333500">
            <a:lnSpc>
              <a:spcPct val="90000"/>
            </a:lnSpc>
            <a:spcBef>
              <a:spcPct val="0"/>
            </a:spcBef>
            <a:spcAft>
              <a:spcPct val="20000"/>
            </a:spcAft>
            <a:buChar char="•"/>
          </a:pPr>
          <a:r>
            <a:rPr lang="fr-FR" sz="3000" b="0" i="0" kern="1200" dirty="0">
              <a:effectLst/>
              <a:latin typeface="Arial Narrow" panose="020B0606020202030204" pitchFamily="34" charset="0"/>
              <a:cs typeface="Arial" panose="020B0604020202020204" pitchFamily="34" charset="0"/>
            </a:rPr>
            <a:t>la réalisation des réseaux d'adduction en eau potable, d’assainissement, d’électricité, d’éclairage public et de téléphone;</a:t>
          </a:r>
          <a:endParaRPr lang="fr-FR" sz="3000" kern="1200" dirty="0">
            <a:latin typeface="Arial Narrow" panose="020B0606020202030204" pitchFamily="34" charset="0"/>
            <a:cs typeface="Arial" panose="020B0604020202020204" pitchFamily="34" charset="0"/>
          </a:endParaRPr>
        </a:p>
        <a:p>
          <a:pPr marL="285750" lvl="1" indent="-285750" algn="l" defTabSz="1333500">
            <a:lnSpc>
              <a:spcPct val="90000"/>
            </a:lnSpc>
            <a:spcBef>
              <a:spcPct val="0"/>
            </a:spcBef>
            <a:spcAft>
              <a:spcPct val="20000"/>
            </a:spcAft>
            <a:buChar char="•"/>
          </a:pPr>
          <a:r>
            <a:rPr lang="fr-FR" sz="3000" b="0" i="0" kern="1200">
              <a:effectLst/>
              <a:latin typeface="Arial Narrow" panose="020B0606020202030204" pitchFamily="34" charset="0"/>
              <a:cs typeface="Arial" panose="020B0604020202020204" pitchFamily="34" charset="0"/>
            </a:rPr>
            <a:t>les aménagements paysagers </a:t>
          </a:r>
          <a:r>
            <a:rPr lang="fr-FR" sz="3000" b="1" i="0" kern="1200">
              <a:effectLst/>
              <a:latin typeface="Arial Narrow" panose="020B0606020202030204" pitchFamily="34" charset="0"/>
              <a:cs typeface="Arial" panose="020B0604020202020204" pitchFamily="34" charset="0"/>
            </a:rPr>
            <a:t>(Voir article 9 de la loi).</a:t>
          </a:r>
          <a:endParaRPr lang="fr-FR" sz="3000" b="1" kern="1200" dirty="0">
            <a:effectLst/>
            <a:latin typeface="Arial Narrow" panose="020B0606020202030204" pitchFamily="34" charset="0"/>
            <a:ea typeface="Calibri" panose="020F0502020204030204" pitchFamily="34" charset="0"/>
            <a:cs typeface="Arial" panose="020B0604020202020204" pitchFamily="34" charset="0"/>
          </a:endParaRPr>
        </a:p>
      </dsp:txBody>
      <dsp:txXfrm>
        <a:off x="0" y="1230782"/>
        <a:ext cx="12013094" cy="2758274"/>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AA918E-DA52-430B-9166-CE0A72042721}">
      <dsp:nvSpPr>
        <dsp:cNvPr id="0" name=""/>
        <dsp:cNvSpPr/>
      </dsp:nvSpPr>
      <dsp:spPr>
        <a:xfrm>
          <a:off x="0" y="7415"/>
          <a:ext cx="12013095" cy="1482974"/>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r-FR" sz="2800" b="1" kern="1200" dirty="0">
              <a:effectLst/>
              <a:latin typeface="Arial Narrow" panose="020B0606020202030204" pitchFamily="34" charset="0"/>
              <a:ea typeface="Calibri" panose="020F0502020204030204" pitchFamily="34" charset="0"/>
              <a:cs typeface="Times New Roman" panose="02020603050405020304" pitchFamily="18" charset="0"/>
            </a:rPr>
            <a:t>La redéfinition des sanctions applicables en cas d’infraction dans le cadre de la promotion immobilière</a:t>
          </a:r>
          <a:r>
            <a:rPr lang="fr-FR" sz="2800" kern="1200" dirty="0">
              <a:effectLst/>
              <a:latin typeface="Arial Narrow" panose="020B0606020202030204" pitchFamily="34" charset="0"/>
              <a:ea typeface="Calibri" panose="020F0502020204030204" pitchFamily="34" charset="0"/>
              <a:cs typeface="Times New Roman" panose="02020603050405020304" pitchFamily="18" charset="0"/>
            </a:rPr>
            <a:t>. </a:t>
          </a:r>
          <a:r>
            <a:rPr lang="fr-FR" sz="2800" b="0" kern="1200" dirty="0">
              <a:effectLst/>
              <a:latin typeface="Arial Narrow" panose="020B0606020202030204" pitchFamily="34" charset="0"/>
              <a:ea typeface="Calibri" panose="020F0502020204030204" pitchFamily="34" charset="0"/>
              <a:cs typeface="Times New Roman" panose="02020603050405020304" pitchFamily="18" charset="0"/>
            </a:rPr>
            <a:t>Les peines d’amendes ont été augmentées et des peines privatives de liberté ont été introduites. (Voir les articles 86 à 101).</a:t>
          </a:r>
          <a:endParaRPr lang="fr-FR" sz="2800" kern="1200" dirty="0">
            <a:latin typeface="Arial Narrow" panose="020B0606020202030204" pitchFamily="34" charset="0"/>
          </a:endParaRPr>
        </a:p>
      </dsp:txBody>
      <dsp:txXfrm>
        <a:off x="72393" y="79808"/>
        <a:ext cx="11868309" cy="1338188"/>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833905" y="87997"/>
          <a:ext cx="11931472" cy="836457"/>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31418"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u="sng" kern="1200" dirty="0">
              <a:solidFill>
                <a:schemeClr val="bg1"/>
              </a:solidFill>
              <a:latin typeface="Arial" panose="020B0604020202020204" pitchFamily="34" charset="0"/>
              <a:cs typeface="Arial" panose="020B0604020202020204" pitchFamily="34" charset="0"/>
            </a:rPr>
            <a:t>QUEL BILAN DE L’APPLICATION DU DISPOSITIF JURIDIQUE SUR LA PROMOTION IMMOBILIÈRE</a:t>
          </a:r>
          <a:endParaRPr lang="fr-FR" sz="2400" b="1" u="none" kern="1200" dirty="0">
            <a:solidFill>
              <a:schemeClr val="bg1"/>
            </a:solidFill>
            <a:latin typeface="Arial" panose="020B0604020202020204" pitchFamily="34" charset="0"/>
            <a:ea typeface="+mn-ea"/>
            <a:cs typeface="Arial" panose="020B0604020202020204" pitchFamily="34" charset="0"/>
          </a:endParaRPr>
        </a:p>
      </dsp:txBody>
      <dsp:txXfrm>
        <a:off x="833905" y="87997"/>
        <a:ext cx="11931472" cy="836457"/>
      </dsp:txXfrm>
    </dsp:sp>
    <dsp:sp modelId="{E7FBF3D1-60B7-4C43-983F-52FC81D383E6}">
      <dsp:nvSpPr>
        <dsp:cNvPr id="0" name=""/>
        <dsp:cNvSpPr/>
      </dsp:nvSpPr>
      <dsp:spPr>
        <a:xfrm>
          <a:off x="589726" y="1"/>
          <a:ext cx="720332" cy="823802"/>
        </a:xfrm>
        <a:prstGeom prst="rect">
          <a:avLst/>
        </a:prstGeom>
        <a:solidFill>
          <a:srgbClr val="7030A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833905" y="87997"/>
          <a:ext cx="11931472" cy="836457"/>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31418"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u="sng" kern="1200" dirty="0">
              <a:solidFill>
                <a:schemeClr val="bg1"/>
              </a:solidFill>
              <a:latin typeface="Arial" panose="020B0604020202020204" pitchFamily="34" charset="0"/>
              <a:cs typeface="Arial" panose="020B0604020202020204" pitchFamily="34" charset="0"/>
            </a:rPr>
            <a:t>QUEL BILAN DE L’APPLICATION DU DISPOSITIF JURIDIQUE SUR LA PROMOTION IMMOBILIÈRE</a:t>
          </a:r>
          <a:endParaRPr lang="fr-FR" sz="2400" b="1" u="none" kern="1200" dirty="0">
            <a:solidFill>
              <a:schemeClr val="bg1"/>
            </a:solidFill>
            <a:latin typeface="Arial" panose="020B0604020202020204" pitchFamily="34" charset="0"/>
            <a:ea typeface="+mn-ea"/>
            <a:cs typeface="Arial" panose="020B0604020202020204" pitchFamily="34" charset="0"/>
          </a:endParaRPr>
        </a:p>
      </dsp:txBody>
      <dsp:txXfrm>
        <a:off x="833905" y="87997"/>
        <a:ext cx="11931472" cy="836457"/>
      </dsp:txXfrm>
    </dsp:sp>
    <dsp:sp modelId="{E7FBF3D1-60B7-4C43-983F-52FC81D383E6}">
      <dsp:nvSpPr>
        <dsp:cNvPr id="0" name=""/>
        <dsp:cNvSpPr/>
      </dsp:nvSpPr>
      <dsp:spPr>
        <a:xfrm>
          <a:off x="589726" y="1"/>
          <a:ext cx="720332" cy="823802"/>
        </a:xfrm>
        <a:prstGeom prst="rect">
          <a:avLst/>
        </a:prstGeom>
        <a:solidFill>
          <a:srgbClr val="7030A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833905" y="87997"/>
          <a:ext cx="11931472" cy="836457"/>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31418"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u="sng" kern="1200" dirty="0">
              <a:solidFill>
                <a:schemeClr val="bg1"/>
              </a:solidFill>
              <a:latin typeface="Arial" panose="020B0604020202020204" pitchFamily="34" charset="0"/>
              <a:cs typeface="Arial" panose="020B0604020202020204" pitchFamily="34" charset="0"/>
            </a:rPr>
            <a:t>QUEL BILAN DE L’APPLICATION DU DISPOSITIF JURIDIQUE SUR LA PROMOTION IMMOBILIÈRE</a:t>
          </a:r>
          <a:endParaRPr lang="fr-FR" sz="2400" b="1" u="none" kern="1200" dirty="0">
            <a:solidFill>
              <a:schemeClr val="bg1"/>
            </a:solidFill>
            <a:latin typeface="Arial" panose="020B0604020202020204" pitchFamily="34" charset="0"/>
            <a:ea typeface="+mn-ea"/>
            <a:cs typeface="Arial" panose="020B0604020202020204" pitchFamily="34" charset="0"/>
          </a:endParaRPr>
        </a:p>
      </dsp:txBody>
      <dsp:txXfrm>
        <a:off x="833905" y="87997"/>
        <a:ext cx="11931472" cy="836457"/>
      </dsp:txXfrm>
    </dsp:sp>
    <dsp:sp modelId="{E7FBF3D1-60B7-4C43-983F-52FC81D383E6}">
      <dsp:nvSpPr>
        <dsp:cNvPr id="0" name=""/>
        <dsp:cNvSpPr/>
      </dsp:nvSpPr>
      <dsp:spPr>
        <a:xfrm>
          <a:off x="589726" y="1"/>
          <a:ext cx="720332" cy="823802"/>
        </a:xfrm>
        <a:prstGeom prst="rect">
          <a:avLst/>
        </a:prstGeom>
        <a:solidFill>
          <a:srgbClr val="7030A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833905" y="87997"/>
          <a:ext cx="11931472" cy="836457"/>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31418"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u="sng" kern="1200" dirty="0">
              <a:solidFill>
                <a:schemeClr val="bg1"/>
              </a:solidFill>
              <a:latin typeface="Arial" panose="020B0604020202020204" pitchFamily="34" charset="0"/>
              <a:cs typeface="Arial" panose="020B0604020202020204" pitchFamily="34" charset="0"/>
            </a:rPr>
            <a:t>QUEL BILAN DE L’APPLICATION DU DISPOSITIF JURIDIQUE SUR LA PROMOTION IMMOBILIÈRE</a:t>
          </a:r>
          <a:endParaRPr lang="fr-FR" sz="2400" b="1" u="none" kern="1200" dirty="0">
            <a:solidFill>
              <a:schemeClr val="bg1"/>
            </a:solidFill>
            <a:latin typeface="Arial" panose="020B0604020202020204" pitchFamily="34" charset="0"/>
            <a:ea typeface="+mn-ea"/>
            <a:cs typeface="Arial" panose="020B0604020202020204" pitchFamily="34" charset="0"/>
          </a:endParaRPr>
        </a:p>
      </dsp:txBody>
      <dsp:txXfrm>
        <a:off x="833905" y="87997"/>
        <a:ext cx="11931472" cy="836457"/>
      </dsp:txXfrm>
    </dsp:sp>
    <dsp:sp modelId="{E7FBF3D1-60B7-4C43-983F-52FC81D383E6}">
      <dsp:nvSpPr>
        <dsp:cNvPr id="0" name=""/>
        <dsp:cNvSpPr/>
      </dsp:nvSpPr>
      <dsp:spPr>
        <a:xfrm>
          <a:off x="589726" y="1"/>
          <a:ext cx="720332" cy="823802"/>
        </a:xfrm>
        <a:prstGeom prst="rect">
          <a:avLst/>
        </a:prstGeom>
        <a:solidFill>
          <a:srgbClr val="7030A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833905" y="87997"/>
          <a:ext cx="11931472" cy="836457"/>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31418"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u="sng" kern="1200" dirty="0">
              <a:solidFill>
                <a:schemeClr val="bg1"/>
              </a:solidFill>
              <a:latin typeface="Arial" panose="020B0604020202020204" pitchFamily="34" charset="0"/>
              <a:cs typeface="Arial" panose="020B0604020202020204" pitchFamily="34" charset="0"/>
            </a:rPr>
            <a:t>QUEL BILAN DE L’APPLICATION DU DISPOSITIF JURIDIQUE SUR LA PROMOTION IMMOBILIÈRE</a:t>
          </a:r>
          <a:endParaRPr lang="fr-FR" sz="2400" b="1" u="none" kern="1200" dirty="0">
            <a:solidFill>
              <a:schemeClr val="bg1"/>
            </a:solidFill>
            <a:latin typeface="Arial" panose="020B0604020202020204" pitchFamily="34" charset="0"/>
            <a:ea typeface="+mn-ea"/>
            <a:cs typeface="Arial" panose="020B0604020202020204" pitchFamily="34" charset="0"/>
          </a:endParaRPr>
        </a:p>
      </dsp:txBody>
      <dsp:txXfrm>
        <a:off x="833905" y="87997"/>
        <a:ext cx="11931472" cy="836457"/>
      </dsp:txXfrm>
    </dsp:sp>
    <dsp:sp modelId="{E7FBF3D1-60B7-4C43-983F-52FC81D383E6}">
      <dsp:nvSpPr>
        <dsp:cNvPr id="0" name=""/>
        <dsp:cNvSpPr/>
      </dsp:nvSpPr>
      <dsp:spPr>
        <a:xfrm>
          <a:off x="589726" y="1"/>
          <a:ext cx="720332" cy="823802"/>
        </a:xfrm>
        <a:prstGeom prst="rect">
          <a:avLst/>
        </a:prstGeom>
        <a:solidFill>
          <a:srgbClr val="7030A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833905" y="87997"/>
          <a:ext cx="11931472" cy="836457"/>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31418" tIns="91440" rIns="91440" bIns="91440" numCol="1" spcCol="1270" anchor="ctr" anchorCtr="0">
          <a:noAutofit/>
        </a:bodyPr>
        <a:lstStyle/>
        <a:p>
          <a:pPr marL="0" lvl="0" indent="0" algn="ctr" defTabSz="1066800">
            <a:lnSpc>
              <a:spcPct val="90000"/>
            </a:lnSpc>
            <a:spcBef>
              <a:spcPct val="0"/>
            </a:spcBef>
            <a:spcAft>
              <a:spcPct val="35000"/>
            </a:spcAft>
            <a:buNone/>
          </a:pPr>
          <a:endParaRPr lang="fr-FR" sz="2400" b="1" u="none" kern="1200" dirty="0">
            <a:solidFill>
              <a:schemeClr val="bg1"/>
            </a:solidFill>
            <a:latin typeface="Arial" panose="020B0604020202020204" pitchFamily="34" charset="0"/>
            <a:ea typeface="+mn-ea"/>
            <a:cs typeface="Arial" panose="020B0604020202020204" pitchFamily="34" charset="0"/>
          </a:endParaRPr>
        </a:p>
      </dsp:txBody>
      <dsp:txXfrm>
        <a:off x="833905" y="87997"/>
        <a:ext cx="11931472" cy="836457"/>
      </dsp:txXfrm>
    </dsp:sp>
    <dsp:sp modelId="{E7FBF3D1-60B7-4C43-983F-52FC81D383E6}">
      <dsp:nvSpPr>
        <dsp:cNvPr id="0" name=""/>
        <dsp:cNvSpPr/>
      </dsp:nvSpPr>
      <dsp:spPr>
        <a:xfrm>
          <a:off x="589726" y="1"/>
          <a:ext cx="720332" cy="823802"/>
        </a:xfrm>
        <a:prstGeom prst="rect">
          <a:avLst/>
        </a:prstGeom>
        <a:solidFill>
          <a:srgbClr val="7030A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1094953" y="114170"/>
          <a:ext cx="11670424" cy="803422"/>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44185" tIns="91440" rIns="91440" bIns="91440" numCol="1" spcCol="1270" anchor="ctr" anchorCtr="0">
          <a:noAutofit/>
        </a:bodyPr>
        <a:lstStyle/>
        <a:p>
          <a:pPr marL="0" lvl="0" indent="0" algn="l" defTabSz="1066800">
            <a:lnSpc>
              <a:spcPct val="90000"/>
            </a:lnSpc>
            <a:spcBef>
              <a:spcPct val="0"/>
            </a:spcBef>
            <a:spcAft>
              <a:spcPct val="35000"/>
            </a:spcAft>
            <a:buNone/>
          </a:pPr>
          <a:r>
            <a:rPr lang="fr-FR" sz="2400" b="1" kern="1200" dirty="0">
              <a:solidFill>
                <a:schemeClr val="bg1"/>
              </a:solidFill>
              <a:latin typeface="Arial" panose="020B0604020202020204" pitchFamily="34" charset="0"/>
              <a:ea typeface="+mn-ea"/>
              <a:cs typeface="Arial" panose="020B0604020202020204" pitchFamily="34" charset="0"/>
            </a:rPr>
            <a:t>CONTEXTE DE LA RELECTURE DE LA LOI</a:t>
          </a:r>
          <a:endParaRPr lang="fr-FR" sz="2400" kern="1200" dirty="0">
            <a:solidFill>
              <a:schemeClr val="bg1"/>
            </a:solidFill>
            <a:latin typeface="Arial" panose="020B0604020202020204" pitchFamily="34" charset="0"/>
            <a:cs typeface="Arial" panose="020B0604020202020204" pitchFamily="34" charset="0"/>
          </a:endParaRPr>
        </a:p>
      </dsp:txBody>
      <dsp:txXfrm>
        <a:off x="1094953" y="114170"/>
        <a:ext cx="11670424" cy="803422"/>
      </dsp:txXfrm>
    </dsp:sp>
    <dsp:sp modelId="{E7FBF3D1-60B7-4C43-983F-52FC81D383E6}">
      <dsp:nvSpPr>
        <dsp:cNvPr id="0" name=""/>
        <dsp:cNvSpPr/>
      </dsp:nvSpPr>
      <dsp:spPr>
        <a:xfrm>
          <a:off x="613403" y="449"/>
          <a:ext cx="737638" cy="843593"/>
        </a:xfrm>
        <a:prstGeom prst="rect">
          <a:avLst/>
        </a:prstGeom>
        <a:solidFill>
          <a:srgbClr val="FFC0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1083545" y="113830"/>
          <a:ext cx="11681832" cy="804207"/>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44717" tIns="91440" rIns="91440" bIns="91440" numCol="1" spcCol="1270" anchor="ctr" anchorCtr="0">
          <a:noAutofit/>
        </a:bodyPr>
        <a:lstStyle/>
        <a:p>
          <a:pPr marL="0" lvl="0" indent="0" algn="l" defTabSz="1066800">
            <a:lnSpc>
              <a:spcPct val="90000"/>
            </a:lnSpc>
            <a:spcBef>
              <a:spcPct val="0"/>
            </a:spcBef>
            <a:spcAft>
              <a:spcPct val="35000"/>
            </a:spcAft>
            <a:buNone/>
          </a:pPr>
          <a:endParaRPr lang="fr-FR" sz="2400" kern="1200" dirty="0">
            <a:solidFill>
              <a:schemeClr val="bg1"/>
            </a:solidFill>
            <a:latin typeface="Arial" panose="020B0604020202020204" pitchFamily="34" charset="0"/>
            <a:cs typeface="Arial" panose="020B0604020202020204" pitchFamily="34" charset="0"/>
          </a:endParaRPr>
        </a:p>
      </dsp:txBody>
      <dsp:txXfrm>
        <a:off x="1083545" y="113830"/>
        <a:ext cx="11681832" cy="804207"/>
      </dsp:txXfrm>
    </dsp:sp>
    <dsp:sp modelId="{E7FBF3D1-60B7-4C43-983F-52FC81D383E6}">
      <dsp:nvSpPr>
        <dsp:cNvPr id="0" name=""/>
        <dsp:cNvSpPr/>
      </dsp:nvSpPr>
      <dsp:spPr>
        <a:xfrm>
          <a:off x="607763" y="0"/>
          <a:ext cx="738359" cy="844418"/>
        </a:xfrm>
        <a:prstGeom prst="rect">
          <a:avLst/>
        </a:prstGeom>
        <a:solidFill>
          <a:srgbClr val="FFC0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1083545" y="113830"/>
          <a:ext cx="11681832" cy="804207"/>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44717" tIns="121920" rIns="121920" bIns="121920" numCol="1" spcCol="1270" anchor="ctr" anchorCtr="0">
          <a:noAutofit/>
        </a:bodyPr>
        <a:lstStyle/>
        <a:p>
          <a:pPr marL="0" lvl="0" indent="0" algn="l" defTabSz="1422400">
            <a:lnSpc>
              <a:spcPct val="90000"/>
            </a:lnSpc>
            <a:spcBef>
              <a:spcPct val="0"/>
            </a:spcBef>
            <a:spcAft>
              <a:spcPct val="35000"/>
            </a:spcAft>
            <a:buNone/>
          </a:pPr>
          <a:r>
            <a:rPr lang="fr-FR" altLang="fr-BF" sz="3200" b="1" kern="1200" dirty="0">
              <a:solidFill>
                <a:schemeClr val="bg1"/>
              </a:solidFill>
              <a:latin typeface="Arial" panose="020B0604020202020204" pitchFamily="34" charset="0"/>
              <a:cs typeface="Arial" panose="020B0604020202020204" pitchFamily="34" charset="0"/>
            </a:rPr>
            <a:t>CONSTAT</a:t>
          </a:r>
          <a:endParaRPr lang="fr-FR" sz="2400" kern="1200" dirty="0">
            <a:solidFill>
              <a:schemeClr val="bg1"/>
            </a:solidFill>
            <a:latin typeface="Arial" panose="020B0604020202020204" pitchFamily="34" charset="0"/>
            <a:cs typeface="Arial" panose="020B0604020202020204" pitchFamily="34" charset="0"/>
          </a:endParaRPr>
        </a:p>
      </dsp:txBody>
      <dsp:txXfrm>
        <a:off x="1083545" y="113830"/>
        <a:ext cx="11681832" cy="804207"/>
      </dsp:txXfrm>
    </dsp:sp>
    <dsp:sp modelId="{E7FBF3D1-60B7-4C43-983F-52FC81D383E6}">
      <dsp:nvSpPr>
        <dsp:cNvPr id="0" name=""/>
        <dsp:cNvSpPr/>
      </dsp:nvSpPr>
      <dsp:spPr>
        <a:xfrm>
          <a:off x="607763" y="0"/>
          <a:ext cx="738359" cy="844418"/>
        </a:xfrm>
        <a:prstGeom prst="rect">
          <a:avLst/>
        </a:prstGeom>
        <a:solidFill>
          <a:srgbClr val="FFC0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1094953" y="114170"/>
          <a:ext cx="11670424" cy="803422"/>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44185" tIns="121920" rIns="121920" bIns="121920" numCol="1" spcCol="1270" anchor="ctr" anchorCtr="0">
          <a:noAutofit/>
        </a:bodyPr>
        <a:lstStyle/>
        <a:p>
          <a:pPr marL="0" lvl="0" indent="0" algn="l" defTabSz="1422400">
            <a:lnSpc>
              <a:spcPct val="90000"/>
            </a:lnSpc>
            <a:spcBef>
              <a:spcPct val="0"/>
            </a:spcBef>
            <a:spcAft>
              <a:spcPct val="35000"/>
            </a:spcAft>
            <a:buNone/>
          </a:pPr>
          <a:r>
            <a:rPr lang="fr-FR" sz="3200" b="1" kern="1200" dirty="0">
              <a:solidFill>
                <a:prstClr val="white"/>
              </a:solidFill>
              <a:latin typeface="Arial" panose="020B0604020202020204" pitchFamily="34" charset="0"/>
              <a:ea typeface="+mn-ea"/>
              <a:cs typeface="Arial" panose="020B0604020202020204" pitchFamily="34" charset="0"/>
            </a:rPr>
            <a:t>CONTEXTE DE LA RELECTURE DE LA LOI</a:t>
          </a:r>
        </a:p>
      </dsp:txBody>
      <dsp:txXfrm>
        <a:off x="1094953" y="114170"/>
        <a:ext cx="11670424" cy="803422"/>
      </dsp:txXfrm>
    </dsp:sp>
    <dsp:sp modelId="{E7FBF3D1-60B7-4C43-983F-52FC81D383E6}">
      <dsp:nvSpPr>
        <dsp:cNvPr id="0" name=""/>
        <dsp:cNvSpPr/>
      </dsp:nvSpPr>
      <dsp:spPr>
        <a:xfrm>
          <a:off x="613403" y="449"/>
          <a:ext cx="737638" cy="843593"/>
        </a:xfrm>
        <a:prstGeom prst="rect">
          <a:avLst/>
        </a:prstGeom>
        <a:solidFill>
          <a:srgbClr val="CC0099"/>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0DCAC4-5C9D-4640-BA78-3AF4B9912B5C}">
      <dsp:nvSpPr>
        <dsp:cNvPr id="0" name=""/>
        <dsp:cNvSpPr/>
      </dsp:nvSpPr>
      <dsp:spPr>
        <a:xfrm>
          <a:off x="0" y="0"/>
          <a:ext cx="12192000" cy="0"/>
        </a:xfrm>
        <a:prstGeom prst="line">
          <a:avLst/>
        </a:prstGeom>
        <a:solidFill>
          <a:schemeClr val="lt1">
            <a:hueOff val="0"/>
            <a:satOff val="0"/>
            <a:lumOff val="0"/>
            <a:alphaOff val="0"/>
          </a:schemeClr>
        </a:solidFill>
        <a:ln w="6350" cap="flat" cmpd="sng" algn="ctr">
          <a:solidFill>
            <a:schemeClr val="dk2">
              <a:shade val="80000"/>
              <a:hueOff val="0"/>
              <a:satOff val="0"/>
              <a:lumOff val="0"/>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sp>
    <dsp:sp modelId="{BD459965-AF34-418B-A90F-19A85B9BE1E8}">
      <dsp:nvSpPr>
        <dsp:cNvPr id="0" name=""/>
        <dsp:cNvSpPr/>
      </dsp:nvSpPr>
      <dsp:spPr>
        <a:xfrm>
          <a:off x="0" y="0"/>
          <a:ext cx="1500187" cy="48346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just" defTabSz="1244600">
            <a:lnSpc>
              <a:spcPct val="90000"/>
            </a:lnSpc>
            <a:spcBef>
              <a:spcPct val="0"/>
            </a:spcBef>
            <a:spcAft>
              <a:spcPct val="35000"/>
            </a:spcAft>
            <a:buNone/>
          </a:pPr>
          <a:r>
            <a:rPr lang="fr-FR" sz="2800" b="1" kern="1200" dirty="0">
              <a:latin typeface="Arial" panose="020B0604020202020204" pitchFamily="34" charset="0"/>
              <a:ea typeface="Calibri" panose="020F0502020204030204" pitchFamily="34" charset="0"/>
              <a:cs typeface="Arial" panose="020B0604020202020204" pitchFamily="34" charset="0"/>
            </a:rPr>
            <a:t> </a:t>
          </a:r>
        </a:p>
      </dsp:txBody>
      <dsp:txXfrm>
        <a:off x="0" y="0"/>
        <a:ext cx="1500187" cy="4834629"/>
      </dsp:txXfrm>
    </dsp:sp>
    <dsp:sp modelId="{EC022C61-872C-4DDF-BA70-2718A4AAE554}">
      <dsp:nvSpPr>
        <dsp:cNvPr id="0" name=""/>
        <dsp:cNvSpPr/>
      </dsp:nvSpPr>
      <dsp:spPr>
        <a:xfrm>
          <a:off x="1612701" y="112367"/>
          <a:ext cx="10565261" cy="2247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just" defTabSz="1244600">
            <a:lnSpc>
              <a:spcPct val="90000"/>
            </a:lnSpc>
            <a:spcBef>
              <a:spcPct val="0"/>
            </a:spcBef>
            <a:spcAft>
              <a:spcPct val="35000"/>
            </a:spcAft>
            <a:buNone/>
          </a:pPr>
          <a:r>
            <a:rPr lang="fr-FR" sz="2800" kern="1200" dirty="0">
              <a:latin typeface="Arial" panose="020B0604020202020204" pitchFamily="34" charset="0"/>
              <a:ea typeface="Calibri" panose="020F0502020204030204" pitchFamily="34" charset="0"/>
              <a:cs typeface="Arial" panose="020B0604020202020204" pitchFamily="34" charset="0"/>
            </a:rPr>
            <a:t>Mise en place par </a:t>
          </a:r>
          <a:r>
            <a:rPr lang="fr-FR" sz="2800" kern="1200" dirty="0">
              <a:effectLst/>
              <a:latin typeface="Arial" panose="020B0604020202020204" pitchFamily="34" charset="0"/>
              <a:ea typeface="Calibri" panose="020F0502020204030204" pitchFamily="34" charset="0"/>
              <a:cs typeface="Arial" panose="020B0604020202020204" pitchFamily="34" charset="0"/>
            </a:rPr>
            <a:t>l’Assemblée nationale a créé une commission d’enquête parlementaire en 2020 sur le système et pratiques de promotion immobilière au Burkina Faso en vue de faire des recommandations visant à assainir la promotion immobilière au Burkina Faso. </a:t>
          </a:r>
          <a:endParaRPr lang="fr-FR" sz="2800" kern="1200" dirty="0">
            <a:latin typeface="Arial" panose="020B0604020202020204" pitchFamily="34" charset="0"/>
            <a:cs typeface="Arial" panose="020B0604020202020204" pitchFamily="34" charset="0"/>
          </a:endParaRPr>
        </a:p>
      </dsp:txBody>
      <dsp:txXfrm>
        <a:off x="1612701" y="112367"/>
        <a:ext cx="10565261" cy="2247347"/>
      </dsp:txXfrm>
    </dsp:sp>
    <dsp:sp modelId="{18132F82-E382-469B-9315-7BF4CBBA883A}">
      <dsp:nvSpPr>
        <dsp:cNvPr id="0" name=""/>
        <dsp:cNvSpPr/>
      </dsp:nvSpPr>
      <dsp:spPr>
        <a:xfrm>
          <a:off x="1500187" y="2359714"/>
          <a:ext cx="600075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a:scene3d>
          <a:camera prst="orthographicFront"/>
          <a:lightRig rig="chilly" dir="t"/>
        </a:scene3d>
        <a:sp3d z="127000" prstMaterial="matte"/>
      </dsp:spPr>
      <dsp:style>
        <a:lnRef idx="2">
          <a:scrgbClr r="0" g="0" b="0"/>
        </a:lnRef>
        <a:fillRef idx="1">
          <a:scrgbClr r="0" g="0" b="0"/>
        </a:fillRef>
        <a:effectRef idx="0">
          <a:scrgbClr r="0" g="0" b="0"/>
        </a:effectRef>
        <a:fontRef idx="minor"/>
      </dsp:style>
    </dsp:sp>
    <dsp:sp modelId="{3B30D2FC-C85C-4A83-9487-B6B5F6949C15}">
      <dsp:nvSpPr>
        <dsp:cNvPr id="0" name=""/>
        <dsp:cNvSpPr/>
      </dsp:nvSpPr>
      <dsp:spPr>
        <a:xfrm>
          <a:off x="1612701" y="2472081"/>
          <a:ext cx="10565261" cy="2247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just" defTabSz="1244600">
            <a:lnSpc>
              <a:spcPct val="90000"/>
            </a:lnSpc>
            <a:spcBef>
              <a:spcPct val="0"/>
            </a:spcBef>
            <a:spcAft>
              <a:spcPct val="35000"/>
            </a:spcAft>
            <a:buNone/>
          </a:pPr>
          <a:r>
            <a:rPr lang="fr-FR" sz="2800" kern="1200" dirty="0">
              <a:latin typeface="Arial" panose="020B0604020202020204" pitchFamily="34" charset="0"/>
              <a:ea typeface="Calibri" panose="020F0502020204030204" pitchFamily="34" charset="0"/>
              <a:cs typeface="Arial" panose="020B0604020202020204" pitchFamily="34" charset="0"/>
            </a:rPr>
            <a:t>Quelques r</a:t>
          </a:r>
          <a:r>
            <a:rPr lang="fr-FR" sz="2800" kern="1200" dirty="0">
              <a:effectLst/>
              <a:latin typeface="Arial" panose="020B0604020202020204" pitchFamily="34" charset="0"/>
              <a:ea typeface="Calibri" panose="020F0502020204030204" pitchFamily="34" charset="0"/>
              <a:cs typeface="Arial" panose="020B0604020202020204" pitchFamily="34" charset="0"/>
            </a:rPr>
            <a:t>ésultats des investigations de ladite Commission d’enquête parlementaire: </a:t>
          </a:r>
          <a:r>
            <a:rPr lang="fr-FR" sz="2800" b="1" kern="1200" dirty="0">
              <a:effectLst/>
              <a:latin typeface="Arial" panose="020B0604020202020204" pitchFamily="34" charset="0"/>
              <a:ea typeface="Calibri" panose="020F0502020204030204" pitchFamily="34" charset="0"/>
              <a:cs typeface="Arial" panose="020B0604020202020204" pitchFamily="34" charset="0"/>
            </a:rPr>
            <a:t>30 565 ha</a:t>
          </a:r>
          <a:r>
            <a:rPr lang="fr-FR" sz="2800" kern="1200" dirty="0">
              <a:effectLst/>
              <a:latin typeface="Arial" panose="020B0604020202020204" pitchFamily="34" charset="0"/>
              <a:ea typeface="Calibri" panose="020F0502020204030204" pitchFamily="34" charset="0"/>
              <a:cs typeface="Arial" panose="020B0604020202020204" pitchFamily="34" charset="0"/>
            </a:rPr>
            <a:t> mobilisés dans le Grand Ouaga, ce qui représentent plus de </a:t>
          </a:r>
          <a:r>
            <a:rPr lang="fr-FR" sz="2800" b="1" kern="1200" dirty="0">
              <a:effectLst/>
              <a:latin typeface="Arial" panose="020B0604020202020204" pitchFamily="34" charset="0"/>
              <a:ea typeface="Calibri" panose="020F0502020204030204" pitchFamily="34" charset="0"/>
              <a:cs typeface="Arial" panose="020B0604020202020204" pitchFamily="34" charset="0"/>
            </a:rPr>
            <a:t>300 fois les 1200 logements</a:t>
          </a:r>
          <a:r>
            <a:rPr lang="fr-FR" sz="2800" kern="1200" dirty="0">
              <a:effectLst/>
              <a:latin typeface="Arial" panose="020B0604020202020204" pitchFamily="34" charset="0"/>
              <a:ea typeface="Calibri" panose="020F0502020204030204" pitchFamily="34" charset="0"/>
              <a:cs typeface="Arial" panose="020B0604020202020204" pitchFamily="34" charset="0"/>
            </a:rPr>
            <a:t>, ce qui correspond à plus de </a:t>
          </a:r>
          <a:r>
            <a:rPr lang="fr-FR" sz="2800" b="1" kern="1200" dirty="0">
              <a:effectLst/>
              <a:latin typeface="Arial" panose="020B0604020202020204" pitchFamily="34" charset="0"/>
              <a:ea typeface="Calibri" panose="020F0502020204030204" pitchFamily="34" charset="0"/>
              <a:cs typeface="Arial" panose="020B0604020202020204" pitchFamily="34" charset="0"/>
            </a:rPr>
            <a:t>600 000 parcelles</a:t>
          </a:r>
          <a:r>
            <a:rPr lang="fr-FR" sz="2800" kern="1200" dirty="0">
              <a:effectLst/>
              <a:latin typeface="Arial" panose="020B0604020202020204" pitchFamily="34" charset="0"/>
              <a:ea typeface="Calibri" panose="020F0502020204030204" pitchFamily="34" charset="0"/>
              <a:cs typeface="Arial" panose="020B0604020202020204" pitchFamily="34" charset="0"/>
            </a:rPr>
            <a:t> de </a:t>
          </a:r>
          <a:r>
            <a:rPr lang="fr-FR" sz="2800" b="1" kern="1200" dirty="0">
              <a:effectLst/>
              <a:latin typeface="Arial" panose="020B0604020202020204" pitchFamily="34" charset="0"/>
              <a:ea typeface="Calibri" panose="020F0502020204030204" pitchFamily="34" charset="0"/>
              <a:cs typeface="Arial" panose="020B0604020202020204" pitchFamily="34" charset="0"/>
            </a:rPr>
            <a:t>300m².</a:t>
          </a:r>
          <a:endParaRPr lang="fr-FR" sz="2800" kern="1200" dirty="0">
            <a:latin typeface="Arial" panose="020B0604020202020204" pitchFamily="34" charset="0"/>
            <a:cs typeface="Arial" panose="020B0604020202020204" pitchFamily="34" charset="0"/>
          </a:endParaRPr>
        </a:p>
      </dsp:txBody>
      <dsp:txXfrm>
        <a:off x="1612701" y="2472081"/>
        <a:ext cx="10565261" cy="2247347"/>
      </dsp:txXfrm>
    </dsp:sp>
    <dsp:sp modelId="{72517A07-B318-475D-8589-B771039E025D}">
      <dsp:nvSpPr>
        <dsp:cNvPr id="0" name=""/>
        <dsp:cNvSpPr/>
      </dsp:nvSpPr>
      <dsp:spPr>
        <a:xfrm>
          <a:off x="1500187" y="4719428"/>
          <a:ext cx="600075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a:scene3d>
          <a:camera prst="orthographicFront"/>
          <a:lightRig rig="chilly" dir="t"/>
        </a:scene3d>
        <a:sp3d z="127000" prstMaterial="matte"/>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1083545" y="113830"/>
          <a:ext cx="11681832" cy="804207"/>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44717" tIns="91440" rIns="91440" bIns="91440" numCol="1" spcCol="1270" anchor="ctr" anchorCtr="0">
          <a:noAutofit/>
        </a:bodyPr>
        <a:lstStyle/>
        <a:p>
          <a:pPr marL="0" lvl="0" indent="0" algn="l" defTabSz="1066800">
            <a:lnSpc>
              <a:spcPct val="90000"/>
            </a:lnSpc>
            <a:spcBef>
              <a:spcPct val="0"/>
            </a:spcBef>
            <a:spcAft>
              <a:spcPct val="35000"/>
            </a:spcAft>
            <a:buNone/>
          </a:pPr>
          <a:endParaRPr lang="fr-FR" sz="2400" kern="1200" dirty="0">
            <a:solidFill>
              <a:schemeClr val="bg1"/>
            </a:solidFill>
            <a:latin typeface="Arial" panose="020B0604020202020204" pitchFamily="34" charset="0"/>
            <a:cs typeface="Arial" panose="020B0604020202020204" pitchFamily="34" charset="0"/>
          </a:endParaRPr>
        </a:p>
      </dsp:txBody>
      <dsp:txXfrm>
        <a:off x="1083545" y="113830"/>
        <a:ext cx="11681832" cy="804207"/>
      </dsp:txXfrm>
    </dsp:sp>
    <dsp:sp modelId="{E7FBF3D1-60B7-4C43-983F-52FC81D383E6}">
      <dsp:nvSpPr>
        <dsp:cNvPr id="0" name=""/>
        <dsp:cNvSpPr/>
      </dsp:nvSpPr>
      <dsp:spPr>
        <a:xfrm>
          <a:off x="607763" y="0"/>
          <a:ext cx="738359" cy="844418"/>
        </a:xfrm>
        <a:prstGeom prst="rect">
          <a:avLst/>
        </a:prstGeom>
        <a:solidFill>
          <a:srgbClr val="FFC0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EDDE-EF1C-4BC6-A2AA-C38EF770F546}">
      <dsp:nvSpPr>
        <dsp:cNvPr id="0" name=""/>
        <dsp:cNvSpPr/>
      </dsp:nvSpPr>
      <dsp:spPr>
        <a:xfrm>
          <a:off x="1094953" y="114170"/>
          <a:ext cx="11670424" cy="803422"/>
        </a:xfrm>
        <a:prstGeom prst="rect">
          <a:avLst/>
        </a:prstGeom>
        <a:solidFill>
          <a:srgbClr val="002060"/>
        </a:solidFill>
        <a:ln w="6350" cap="flat" cmpd="sng" algn="ctr">
          <a:solidFill>
            <a:schemeClr val="accent6"/>
          </a:solidFill>
          <a:prstDash val="solid"/>
          <a:miter lim="800000"/>
        </a:ln>
        <a:effectLst/>
        <a:scene3d>
          <a:camera prst="orthographicFront">
            <a:rot lat="0" lon="0" rev="0"/>
          </a:camera>
          <a:lightRig rig="contrasting" dir="t">
            <a:rot lat="0" lon="0" rev="1200000"/>
          </a:lightRig>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44185" tIns="91440" rIns="91440" bIns="91440" numCol="1" spcCol="1270" anchor="ctr" anchorCtr="0">
          <a:noAutofit/>
        </a:bodyPr>
        <a:lstStyle/>
        <a:p>
          <a:pPr marL="0" lvl="0" indent="0" algn="ctr" defTabSz="1066800">
            <a:lnSpc>
              <a:spcPct val="90000"/>
            </a:lnSpc>
            <a:spcBef>
              <a:spcPct val="0"/>
            </a:spcBef>
            <a:spcAft>
              <a:spcPct val="35000"/>
            </a:spcAft>
            <a:buFont typeface="+mj-lt"/>
            <a:buNone/>
          </a:pPr>
          <a:r>
            <a:rPr lang="fr-FR" sz="2400" b="1" u="none" kern="1200" dirty="0">
              <a:solidFill>
                <a:schemeClr val="bg1"/>
              </a:solidFill>
              <a:latin typeface="Arial" panose="020B0604020202020204" pitchFamily="34" charset="0"/>
              <a:cs typeface="Arial" panose="020B0604020202020204" pitchFamily="34" charset="0"/>
            </a:rPr>
            <a:t>LES INNOVATIONS MAJEURES DU DISPOSITIF JURIDIQUE SUR LA PROMOTION IMMOBILIÈRE</a:t>
          </a:r>
          <a:endParaRPr lang="fr-FR" sz="2400" u="none" kern="1200" dirty="0">
            <a:solidFill>
              <a:schemeClr val="bg1"/>
            </a:solidFill>
            <a:latin typeface="Arial" panose="020B0604020202020204" pitchFamily="34" charset="0"/>
            <a:cs typeface="Arial" panose="020B0604020202020204" pitchFamily="34" charset="0"/>
          </a:endParaRPr>
        </a:p>
      </dsp:txBody>
      <dsp:txXfrm>
        <a:off x="1094953" y="114170"/>
        <a:ext cx="11670424" cy="803422"/>
      </dsp:txXfrm>
    </dsp:sp>
    <dsp:sp modelId="{E7FBF3D1-60B7-4C43-983F-52FC81D383E6}">
      <dsp:nvSpPr>
        <dsp:cNvPr id="0" name=""/>
        <dsp:cNvSpPr/>
      </dsp:nvSpPr>
      <dsp:spPr>
        <a:xfrm>
          <a:off x="613403" y="449"/>
          <a:ext cx="737638" cy="843593"/>
        </a:xfrm>
        <a:prstGeom prst="rect">
          <a:avLst/>
        </a:prstGeom>
        <a:solidFill>
          <a:srgbClr val="FFC00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3/layout/SnapshotPictureList">
  <dgm:title val=""/>
  <dgm:desc val=""/>
  <dgm:catLst>
    <dgm:cat type="picture" pri="3000"/>
    <dgm:cat type="pictureconvert" pri="3000"/>
  </dgm:catLst>
  <dgm:sampData>
    <dgm:dataModel>
      <dgm:ptLst>
        <dgm:pt modelId="0" type="doc"/>
        <dgm:pt modelId="10">
          <dgm:prSet phldr="1"/>
        </dgm:pt>
        <dgm:pt modelId="11">
          <dgm:prSet phldr="1"/>
        </dgm:pt>
      </dgm:ptLst>
      <dgm:cxnLst>
        <dgm:cxn modelId="40" srcId="0" destId="10" srcOrd="0" destOrd="0"/>
        <dgm:cxn modelId="12" srcId="10" destId="11" srcOrd="0" destOrd="0"/>
      </dgm:cxnLst>
      <dgm:bg/>
      <dgm:whole/>
    </dgm:dataModel>
  </dgm:sampData>
  <dgm:styleData>
    <dgm:dataModel>
      <dgm:ptLst>
        <dgm:pt modelId="0" type="doc"/>
        <dgm:pt modelId="10">
          <dgm:prSet phldr="1"/>
        </dgm:pt>
        <dgm:pt modelId="11">
          <dgm:prSet phldr="1"/>
        </dgm:pt>
      </dgm:ptLst>
      <dgm:cxnLst>
        <dgm:cxn modelId="40" srcId="0" destId="10" srcOrd="0" destOrd="0"/>
        <dgm:cxn modelId="12" srcId="10" destId="11" srcOrd="0" destOrd="0"/>
      </dgm:cxnLst>
      <dgm:bg/>
      <dgm:whole/>
    </dgm:dataModel>
  </dgm:styleData>
  <dgm:clrData>
    <dgm:dataModel>
      <dgm:ptLst>
        <dgm:pt modelId="0" type="doc"/>
        <dgm:pt modelId="10">
          <dgm:prSet phldr="1"/>
        </dgm:pt>
        <dgm:pt modelId="11">
          <dgm:prSet phldr="1"/>
        </dgm:pt>
      </dgm:ptLst>
      <dgm:cxnLst>
        <dgm:cxn modelId="40" srcId="0" destId="10" srcOrd="0" destOrd="0"/>
        <dgm:cxn modelId="12" srcId="10" destId="11" srcOrd="0" destOrd="0"/>
      </dgm:cxnLst>
      <dgm:bg/>
      <dgm:whole/>
    </dgm:dataModel>
  </dgm:clrData>
  <dgm:layoutNode name="Name0">
    <dgm:varLst>
      <dgm:chMax/>
      <dgm:chPref/>
      <dgm:dir/>
      <dgm:animLvl val="lvl"/>
    </dgm:varLst>
    <dgm:alg type="snake">
      <dgm:param type="grDir" val="tL"/>
      <dgm:param type="flowDir" val="col"/>
    </dgm:alg>
    <dgm:shape xmlns:r="http://schemas.openxmlformats.org/officeDocument/2006/relationships" r:blip="">
      <dgm:adjLst/>
    </dgm:shape>
    <dgm:constrLst>
      <dgm:constr type="primFontSz" for="des" forName="ChildText" refType="primFontSz" refFor="des" refForName="ParentText" op="lte"/>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2.0273"/>
        </dgm:alg>
        <dgm:shape xmlns:r="http://schemas.openxmlformats.org/officeDocument/2006/relationships" r:blip="">
          <dgm:adjLst/>
        </dgm:shape>
        <dgm:choose name="Name1">
          <dgm:if name="Name2" func="var" arg="dir" op="equ" val="norm">
            <dgm:constrLst>
              <dgm:constr type="l" for="ch" forName="ParentAccentShape" refType="w" fact="0.0238"/>
              <dgm:constr type="t" for="ch" forName="ParentAccentShape" refType="h" fact="0.107"/>
              <dgm:constr type="w" for="ch" forName="ParentAccentShape" refType="w" fact="0.619"/>
              <dgm:constr type="h" for="ch" forName="ParentAccentShape" refType="h" fact="0.893"/>
              <dgm:constr type="l" for="ch" forName="ParentText" refType="w" fact="0.048"/>
              <dgm:constr type="t" for="ch" forName="ParentText" refType="h" fact="0.845"/>
              <dgm:constr type="w" for="ch" forName="ParentText" refType="w" fact="0.571"/>
              <dgm:constr type="h" for="ch" forName="ParentText" refType="h" fact="0.106"/>
              <dgm:constr type="l" for="ch" forName="ChildText" refType="w" fact="0.668"/>
              <dgm:constr type="t" for="ch" forName="ChildText" refType="h" fact="0.107"/>
              <dgm:constr type="w" for="ch" forName="ChildText" refType="w" fact="0.283"/>
              <dgm:constr type="h" for="ch" forName="ChildText" refType="h" fact="0.893"/>
              <dgm:constr type="l" for="ch" forName="ChildAccentShape" refType="w" fact="0.9762"/>
              <dgm:constr type="t" for="ch" forName="ChildAccentShape" refType="h" fact="0.107"/>
              <dgm:constr type="w" for="ch" forName="ChildAccentShape" refType="w" fact="0.0238"/>
              <dgm:constr type="h" for="ch" forName="ChildAccentShape" refType="h" fact="0.893"/>
              <dgm:constr type="l" for="ch" forName="Image" refType="w" fact="0"/>
              <dgm:constr type="t" for="ch" forName="Image" refType="h" fact="0"/>
              <dgm:constr type="w" for="ch" forName="Image" refType="w" fact="0.5952"/>
              <dgm:constr type="h" for="ch" forName="Image" refType="h" fact="0.8447"/>
            </dgm:constrLst>
          </dgm:if>
          <dgm:else name="Name3">
            <dgm:constrLst>
              <dgm:constr type="l" for="ch" forName="ParentAccentShape" refType="w" fact="0.3572"/>
              <dgm:constr type="t" for="ch" forName="ParentAccentShape" refType="h" fact="0.107"/>
              <dgm:constr type="w" for="ch" forName="ParentAccentShape" refType="w" fact="0.619"/>
              <dgm:constr type="h" for="ch" forName="ParentAccentShape" refType="h" fact="0.893"/>
              <dgm:constr type="l" for="ch" forName="ParentText" refType="w" fact="0.381"/>
              <dgm:constr type="t" for="ch" forName="ParentText" refType="h" fact="0.845"/>
              <dgm:constr type="w" for="ch" forName="ParentText" refType="w" fact="0.571"/>
              <dgm:constr type="h" for="ch" forName="ParentText" refType="h" fact="0.106"/>
              <dgm:constr type="l" for="ch" forName="ChildText" refType="w" fact="0.049"/>
              <dgm:constr type="t" for="ch" forName="ChildText" refType="h" fact="0.107"/>
              <dgm:constr type="w" for="ch" forName="ChildText" refType="w" fact="0.283"/>
              <dgm:constr type="h" for="ch" forName="ChildText" refType="h" fact="0.893"/>
              <dgm:constr type="l" for="ch" forName="ChildAccentShape" refType="w" fact="0"/>
              <dgm:constr type="t" for="ch" forName="ChildAccentShape" refType="h" fact="0.107"/>
              <dgm:constr type="w" for="ch" forName="ChildAccentShape" refType="w" fact="0.0238"/>
              <dgm:constr type="h" for="ch" forName="ChildAccentShape" refType="h" fact="0.893"/>
              <dgm:constr type="l" for="ch" forName="Image" refType="w" fact="0.4048"/>
              <dgm:constr type="t" for="ch" forName="Image" refType="h" fact="0"/>
              <dgm:constr type="w" for="ch" forName="Image" refType="w" fact="0.5952"/>
              <dgm:constr type="h" for="ch" forName="Image" refType="h" fact="0.8447"/>
            </dgm:constrLst>
          </dgm:else>
        </dgm:choose>
        <dgm:layoutNode name="ParentAccentShape" styleLbl="trBgShp">
          <dgm:alg type="sp"/>
          <dgm:shape xmlns:r="http://schemas.openxmlformats.org/officeDocument/2006/relationships" type="frame" r:blip="" zOrderOff="-10">
            <dgm:adjLst>
              <dgm:adj idx="1" val="0.0545"/>
            </dgm:adjLst>
          </dgm:shape>
          <dgm:presOf/>
        </dgm:layoutNode>
        <dgm:layoutNode name="ParentText" styleLbl="revTx">
          <dgm:varLst>
            <dgm:chMax val="1"/>
            <dgm:chPref val="1"/>
            <dgm:bulletEnabled val="1"/>
          </dgm:varLst>
          <dgm:alg type="tx">
            <dgm:param type="parTxLTRAlign" val="l"/>
          </dgm:alg>
          <dgm:shape xmlns:r="http://schemas.openxmlformats.org/officeDocument/2006/relationships" type="rect" r:blip="" zOrderOff="10">
            <dgm:adjLst/>
          </dgm:shape>
          <dgm:presOf axis="self" ptType="node"/>
          <dgm:constrLst>
            <dgm:constr type="lMarg" refType="primFontSz" fact="0.8"/>
            <dgm:constr type="rMarg" refType="primFontSz" fact="0.8"/>
            <dgm:constr type="tMarg" refType="primFontSz" fact="0.3"/>
            <dgm:constr type="bMarg" refType="primFontSz" fact="0.3"/>
          </dgm:constrLst>
          <dgm:ruleLst>
            <dgm:rule type="primFontSz" val="5" fact="NaN" max="NaN"/>
          </dgm:ruleLst>
        </dgm:layoutNode>
        <dgm:layoutNode name="ChildText" styleLbl="revTx">
          <dgm:varLst>
            <dgm:chMax val="0"/>
            <dgm:chPref val="0"/>
          </dgm:varLst>
          <dgm:alg type="tx">
            <dgm:param type="parTxLTRAlign" val="l"/>
            <dgm:param type="txAnchorVert" val="t"/>
          </dgm:alg>
          <dgm:shape xmlns:r="http://schemas.openxmlformats.org/officeDocument/2006/relationships" type="rect" r:blip="" zOrderOff="10">
            <dgm:adjLst/>
          </dgm:shape>
          <dgm:choose name="Name4">
            <dgm:if name="Name5" axis="ch" ptType="node" func="cnt" op="gte" val="1">
              <dgm:presOf axis="des" ptType="node"/>
            </dgm:if>
            <dgm:else name="Name6">
              <dgm:presOf/>
            </dgm:else>
          </dgm:choos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name="ChildAccentShape" styleLbl="trBgShp">
          <dgm:alg type="sp"/>
          <dgm:choose name="Name7">
            <dgm:if name="Name8" axis="ch" ptType="node" func="cnt" op="gte" val="1">
              <dgm:shape xmlns:r="http://schemas.openxmlformats.org/officeDocument/2006/relationships" type="rect" r:blip="" zOrderOff="-10">
                <dgm:adjLst/>
              </dgm:shape>
            </dgm:if>
            <dgm:else name="Name9">
              <dgm:shape xmlns:r="http://schemas.openxmlformats.org/officeDocument/2006/relationships" type="rect" r:blip="" hideGeom="1">
                <dgm:adjLst/>
              </dgm:shape>
            </dgm:else>
          </dgm:choose>
          <dgm:presOf/>
        </dgm:layoutNode>
        <dgm:layoutNode name="Image" styleLbl="align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3096A0-6347-4CB4-A6B8-4F0009DB4940}" type="datetimeFigureOut">
              <a:rPr lang="fr-FR" smtClean="0"/>
              <a:t>26/02/2026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8EFAE6-017A-4249-A60E-3D1D6413F6CC}" type="slidenum">
              <a:rPr lang="fr-FR" smtClean="0"/>
              <a:t>‹N°›</a:t>
            </a:fld>
            <a:endParaRPr lang="fr-FR"/>
          </a:p>
        </p:txBody>
      </p:sp>
    </p:spTree>
    <p:extLst>
      <p:ext uri="{BB962C8B-B14F-4D97-AF65-F5344CB8AC3E}">
        <p14:creationId xmlns:p14="http://schemas.microsoft.com/office/powerpoint/2010/main" val="4212116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1</a:t>
            </a:fld>
            <a:endParaRPr lang="fr-FR"/>
          </a:p>
        </p:txBody>
      </p:sp>
    </p:spTree>
    <p:extLst>
      <p:ext uri="{BB962C8B-B14F-4D97-AF65-F5344CB8AC3E}">
        <p14:creationId xmlns:p14="http://schemas.microsoft.com/office/powerpoint/2010/main" val="27941218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10</a:t>
            </a:fld>
            <a:endParaRPr lang="fr-FR"/>
          </a:p>
        </p:txBody>
      </p:sp>
    </p:spTree>
    <p:extLst>
      <p:ext uri="{BB962C8B-B14F-4D97-AF65-F5344CB8AC3E}">
        <p14:creationId xmlns:p14="http://schemas.microsoft.com/office/powerpoint/2010/main" val="14420597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11</a:t>
            </a:fld>
            <a:endParaRPr lang="fr-FR"/>
          </a:p>
        </p:txBody>
      </p:sp>
    </p:spTree>
    <p:extLst>
      <p:ext uri="{BB962C8B-B14F-4D97-AF65-F5344CB8AC3E}">
        <p14:creationId xmlns:p14="http://schemas.microsoft.com/office/powerpoint/2010/main" val="5331259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12</a:t>
            </a:fld>
            <a:endParaRPr lang="fr-FR"/>
          </a:p>
        </p:txBody>
      </p:sp>
    </p:spTree>
    <p:extLst>
      <p:ext uri="{BB962C8B-B14F-4D97-AF65-F5344CB8AC3E}">
        <p14:creationId xmlns:p14="http://schemas.microsoft.com/office/powerpoint/2010/main" val="36267650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13</a:t>
            </a:fld>
            <a:endParaRPr lang="fr-FR"/>
          </a:p>
        </p:txBody>
      </p:sp>
    </p:spTree>
    <p:extLst>
      <p:ext uri="{BB962C8B-B14F-4D97-AF65-F5344CB8AC3E}">
        <p14:creationId xmlns:p14="http://schemas.microsoft.com/office/powerpoint/2010/main" val="19401703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14</a:t>
            </a:fld>
            <a:endParaRPr lang="fr-FR"/>
          </a:p>
        </p:txBody>
      </p:sp>
    </p:spTree>
    <p:extLst>
      <p:ext uri="{BB962C8B-B14F-4D97-AF65-F5344CB8AC3E}">
        <p14:creationId xmlns:p14="http://schemas.microsoft.com/office/powerpoint/2010/main" val="7123972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15</a:t>
            </a:fld>
            <a:endParaRPr lang="fr-FR"/>
          </a:p>
        </p:txBody>
      </p:sp>
    </p:spTree>
    <p:extLst>
      <p:ext uri="{BB962C8B-B14F-4D97-AF65-F5344CB8AC3E}">
        <p14:creationId xmlns:p14="http://schemas.microsoft.com/office/powerpoint/2010/main" val="2492069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16</a:t>
            </a:fld>
            <a:endParaRPr lang="fr-FR"/>
          </a:p>
        </p:txBody>
      </p:sp>
    </p:spTree>
    <p:extLst>
      <p:ext uri="{BB962C8B-B14F-4D97-AF65-F5344CB8AC3E}">
        <p14:creationId xmlns:p14="http://schemas.microsoft.com/office/powerpoint/2010/main" val="25043407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17</a:t>
            </a:fld>
            <a:endParaRPr lang="fr-FR"/>
          </a:p>
        </p:txBody>
      </p:sp>
    </p:spTree>
    <p:extLst>
      <p:ext uri="{BB962C8B-B14F-4D97-AF65-F5344CB8AC3E}">
        <p14:creationId xmlns:p14="http://schemas.microsoft.com/office/powerpoint/2010/main" val="34949428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18</a:t>
            </a:fld>
            <a:endParaRPr lang="fr-FR"/>
          </a:p>
        </p:txBody>
      </p:sp>
    </p:spTree>
    <p:extLst>
      <p:ext uri="{BB962C8B-B14F-4D97-AF65-F5344CB8AC3E}">
        <p14:creationId xmlns:p14="http://schemas.microsoft.com/office/powerpoint/2010/main" val="2436676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2</a:t>
            </a:fld>
            <a:endParaRPr lang="fr-FR"/>
          </a:p>
        </p:txBody>
      </p:sp>
    </p:spTree>
    <p:extLst>
      <p:ext uri="{BB962C8B-B14F-4D97-AF65-F5344CB8AC3E}">
        <p14:creationId xmlns:p14="http://schemas.microsoft.com/office/powerpoint/2010/main" val="562577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3</a:t>
            </a:fld>
            <a:endParaRPr lang="fr-FR"/>
          </a:p>
        </p:txBody>
      </p:sp>
    </p:spTree>
    <p:extLst>
      <p:ext uri="{BB962C8B-B14F-4D97-AF65-F5344CB8AC3E}">
        <p14:creationId xmlns:p14="http://schemas.microsoft.com/office/powerpoint/2010/main" val="270083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4</a:t>
            </a:fld>
            <a:endParaRPr lang="fr-FR"/>
          </a:p>
        </p:txBody>
      </p:sp>
    </p:spTree>
    <p:extLst>
      <p:ext uri="{BB962C8B-B14F-4D97-AF65-F5344CB8AC3E}">
        <p14:creationId xmlns:p14="http://schemas.microsoft.com/office/powerpoint/2010/main" val="1841060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5</a:t>
            </a:fld>
            <a:endParaRPr lang="fr-FR"/>
          </a:p>
        </p:txBody>
      </p:sp>
    </p:spTree>
    <p:extLst>
      <p:ext uri="{BB962C8B-B14F-4D97-AF65-F5344CB8AC3E}">
        <p14:creationId xmlns:p14="http://schemas.microsoft.com/office/powerpoint/2010/main" val="548702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6</a:t>
            </a:fld>
            <a:endParaRPr lang="fr-FR"/>
          </a:p>
        </p:txBody>
      </p:sp>
    </p:spTree>
    <p:extLst>
      <p:ext uri="{BB962C8B-B14F-4D97-AF65-F5344CB8AC3E}">
        <p14:creationId xmlns:p14="http://schemas.microsoft.com/office/powerpoint/2010/main" val="3348480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7</a:t>
            </a:fld>
            <a:endParaRPr lang="fr-FR"/>
          </a:p>
        </p:txBody>
      </p:sp>
    </p:spTree>
    <p:extLst>
      <p:ext uri="{BB962C8B-B14F-4D97-AF65-F5344CB8AC3E}">
        <p14:creationId xmlns:p14="http://schemas.microsoft.com/office/powerpoint/2010/main" val="568304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8</a:t>
            </a:fld>
            <a:endParaRPr lang="fr-FR"/>
          </a:p>
        </p:txBody>
      </p:sp>
    </p:spTree>
    <p:extLst>
      <p:ext uri="{BB962C8B-B14F-4D97-AF65-F5344CB8AC3E}">
        <p14:creationId xmlns:p14="http://schemas.microsoft.com/office/powerpoint/2010/main" val="28983598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8EFAE6-017A-4249-A60E-3D1D6413F6CC}" type="slidenum">
              <a:rPr lang="fr-FR" smtClean="0"/>
              <a:t>9</a:t>
            </a:fld>
            <a:endParaRPr lang="fr-FR"/>
          </a:p>
        </p:txBody>
      </p:sp>
    </p:spTree>
    <p:extLst>
      <p:ext uri="{BB962C8B-B14F-4D97-AF65-F5344CB8AC3E}">
        <p14:creationId xmlns:p14="http://schemas.microsoft.com/office/powerpoint/2010/main" val="556166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0C293812-3C20-40A4-B400-1A23C463BE28}" type="datetimeFigureOut">
              <a:rPr lang="fr-FR" smtClean="0"/>
              <a:t>26/02/2026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6DB415-AC64-4463-A9CF-1CE8715E18C2}" type="slidenum">
              <a:rPr lang="fr-FR" smtClean="0"/>
              <a:t>‹N°›</a:t>
            </a:fld>
            <a:endParaRPr lang="fr-FR"/>
          </a:p>
        </p:txBody>
      </p:sp>
    </p:spTree>
    <p:extLst>
      <p:ext uri="{BB962C8B-B14F-4D97-AF65-F5344CB8AC3E}">
        <p14:creationId xmlns:p14="http://schemas.microsoft.com/office/powerpoint/2010/main" val="3428006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C293812-3C20-40A4-B400-1A23C463BE28}" type="datetimeFigureOut">
              <a:rPr lang="fr-FR" smtClean="0"/>
              <a:t>26/02/2026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6DB415-AC64-4463-A9CF-1CE8715E18C2}" type="slidenum">
              <a:rPr lang="fr-FR" smtClean="0"/>
              <a:t>‹N°›</a:t>
            </a:fld>
            <a:endParaRPr lang="fr-FR"/>
          </a:p>
        </p:txBody>
      </p:sp>
    </p:spTree>
    <p:extLst>
      <p:ext uri="{BB962C8B-B14F-4D97-AF65-F5344CB8AC3E}">
        <p14:creationId xmlns:p14="http://schemas.microsoft.com/office/powerpoint/2010/main" val="2530467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C293812-3C20-40A4-B400-1A23C463BE28}" type="datetimeFigureOut">
              <a:rPr lang="fr-FR" smtClean="0"/>
              <a:t>26/02/2026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6DB415-AC64-4463-A9CF-1CE8715E18C2}" type="slidenum">
              <a:rPr lang="fr-FR" smtClean="0"/>
              <a:t>‹N°›</a:t>
            </a:fld>
            <a:endParaRPr lang="fr-FR"/>
          </a:p>
        </p:txBody>
      </p:sp>
    </p:spTree>
    <p:extLst>
      <p:ext uri="{BB962C8B-B14F-4D97-AF65-F5344CB8AC3E}">
        <p14:creationId xmlns:p14="http://schemas.microsoft.com/office/powerpoint/2010/main" val="11867331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58A0B89B-27A0-4CA2-832A-414858F56BD1}" type="datetime4">
              <a:rPr lang="fr-FR" smtClean="0">
                <a:solidFill>
                  <a:prstClr val="black">
                    <a:tint val="75000"/>
                  </a:prstClr>
                </a:solidFill>
              </a:rPr>
              <a:pPr/>
              <a:t>26 février 2026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FR">
                <a:solidFill>
                  <a:prstClr val="black">
                    <a:tint val="75000"/>
                  </a:prstClr>
                </a:solidFill>
              </a:rPr>
              <a:t>PSAE - PNSFMR et Loi N°034-2009/AN</a:t>
            </a:r>
          </a:p>
        </p:txBody>
      </p:sp>
      <p:sp>
        <p:nvSpPr>
          <p:cNvPr id="6" name="Espace réservé du numéro de diapositive 5"/>
          <p:cNvSpPr>
            <a:spLocks noGrp="1"/>
          </p:cNvSpPr>
          <p:nvPr>
            <p:ph type="sldNum" sz="quarter" idx="12"/>
          </p:nvPr>
        </p:nvSpPr>
        <p:spPr/>
        <p:txBody>
          <a:body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2047787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687EACF-BE57-4B6B-B1EC-3EEBED7B7350}" type="datetime4">
              <a:rPr lang="fr-FR" smtClean="0">
                <a:solidFill>
                  <a:prstClr val="black">
                    <a:tint val="75000"/>
                  </a:prstClr>
                </a:solidFill>
              </a:rPr>
              <a:pPr/>
              <a:t>26 février 2026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FR">
                <a:solidFill>
                  <a:prstClr val="black">
                    <a:tint val="75000"/>
                  </a:prstClr>
                </a:solidFill>
              </a:rPr>
              <a:t>PSAE - PNSFMR et Loi N°034-2009/AN</a:t>
            </a:r>
          </a:p>
        </p:txBody>
      </p:sp>
      <p:sp>
        <p:nvSpPr>
          <p:cNvPr id="6" name="Espace réservé du numéro de diapositive 5"/>
          <p:cNvSpPr>
            <a:spLocks noGrp="1"/>
          </p:cNvSpPr>
          <p:nvPr>
            <p:ph type="sldNum" sz="quarter" idx="12"/>
          </p:nvPr>
        </p:nvSpPr>
        <p:spPr/>
        <p:txBody>
          <a:body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9075407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25DCB52C-9611-4414-9097-1CBCE172223B}" type="datetime4">
              <a:rPr lang="fr-FR" smtClean="0">
                <a:solidFill>
                  <a:prstClr val="black">
                    <a:tint val="75000"/>
                  </a:prstClr>
                </a:solidFill>
              </a:rPr>
              <a:pPr/>
              <a:t>26 février 2026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FR">
                <a:solidFill>
                  <a:prstClr val="black">
                    <a:tint val="75000"/>
                  </a:prstClr>
                </a:solidFill>
              </a:rPr>
              <a:t>PSAE - PNSFMR et Loi N°034-2009/AN</a:t>
            </a:r>
          </a:p>
        </p:txBody>
      </p:sp>
      <p:sp>
        <p:nvSpPr>
          <p:cNvPr id="6" name="Espace réservé du numéro de diapositive 5"/>
          <p:cNvSpPr>
            <a:spLocks noGrp="1"/>
          </p:cNvSpPr>
          <p:nvPr>
            <p:ph type="sldNum" sz="quarter" idx="12"/>
          </p:nvPr>
        </p:nvSpPr>
        <p:spPr/>
        <p:txBody>
          <a:body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6067239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997A4618-D58A-43F5-A35F-9C982664EE53}" type="datetime4">
              <a:rPr lang="fr-FR" smtClean="0">
                <a:solidFill>
                  <a:prstClr val="black">
                    <a:tint val="75000"/>
                  </a:prstClr>
                </a:solidFill>
              </a:rPr>
              <a:pPr/>
              <a:t>26 février 2026</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r>
              <a:rPr lang="fr-FR">
                <a:solidFill>
                  <a:prstClr val="black">
                    <a:tint val="75000"/>
                  </a:prstClr>
                </a:solidFill>
              </a:rPr>
              <a:t>PSAE - PNSFMR et Loi N°034-2009/AN</a:t>
            </a:r>
          </a:p>
        </p:txBody>
      </p:sp>
      <p:sp>
        <p:nvSpPr>
          <p:cNvPr id="7" name="Espace réservé du numéro de diapositive 6"/>
          <p:cNvSpPr>
            <a:spLocks noGrp="1"/>
          </p:cNvSpPr>
          <p:nvPr>
            <p:ph type="sldNum" sz="quarter" idx="12"/>
          </p:nvPr>
        </p:nvSpPr>
        <p:spPr/>
        <p:txBody>
          <a:body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9983560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110E4202-29DA-407B-B720-7D924AD22B42}" type="datetime4">
              <a:rPr lang="fr-FR" smtClean="0">
                <a:solidFill>
                  <a:prstClr val="black">
                    <a:tint val="75000"/>
                  </a:prstClr>
                </a:solidFill>
              </a:rPr>
              <a:pPr/>
              <a:t>26 février 2026</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r>
              <a:rPr lang="fr-FR">
                <a:solidFill>
                  <a:prstClr val="black">
                    <a:tint val="75000"/>
                  </a:prstClr>
                </a:solidFill>
              </a:rPr>
              <a:t>PSAE - PNSFMR et Loi N°034-2009/AN</a:t>
            </a:r>
          </a:p>
        </p:txBody>
      </p:sp>
      <p:sp>
        <p:nvSpPr>
          <p:cNvPr id="9" name="Espace réservé du numéro de diapositive 8"/>
          <p:cNvSpPr>
            <a:spLocks noGrp="1"/>
          </p:cNvSpPr>
          <p:nvPr>
            <p:ph type="sldNum" sz="quarter" idx="12"/>
          </p:nvPr>
        </p:nvSpPr>
        <p:spPr/>
        <p:txBody>
          <a:body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8755281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6768B67-1FD1-4D3B-BB45-F135CD4814D2}" type="datetime4">
              <a:rPr lang="fr-FR" smtClean="0">
                <a:solidFill>
                  <a:prstClr val="black">
                    <a:tint val="75000"/>
                  </a:prstClr>
                </a:solidFill>
              </a:rPr>
              <a:pPr/>
              <a:t>26 février 2026</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r>
              <a:rPr lang="fr-FR">
                <a:solidFill>
                  <a:prstClr val="black">
                    <a:tint val="75000"/>
                  </a:prstClr>
                </a:solidFill>
              </a:rPr>
              <a:t>PSAE - PNSFMR et Loi N°034-2009/AN</a:t>
            </a:r>
          </a:p>
        </p:txBody>
      </p:sp>
      <p:sp>
        <p:nvSpPr>
          <p:cNvPr id="5" name="Espace réservé du numéro de diapositive 4"/>
          <p:cNvSpPr>
            <a:spLocks noGrp="1"/>
          </p:cNvSpPr>
          <p:nvPr>
            <p:ph type="sldNum" sz="quarter" idx="12"/>
          </p:nvPr>
        </p:nvSpPr>
        <p:spPr/>
        <p:txBody>
          <a:body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147348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9A263C1-15DC-40C5-8A03-41D90BF0E58F}" type="datetime4">
              <a:rPr lang="fr-FR" smtClean="0">
                <a:solidFill>
                  <a:prstClr val="black">
                    <a:tint val="75000"/>
                  </a:prstClr>
                </a:solidFill>
              </a:rPr>
              <a:pPr/>
              <a:t>26 février 2026</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r>
              <a:rPr lang="fr-FR">
                <a:solidFill>
                  <a:prstClr val="black">
                    <a:tint val="75000"/>
                  </a:prstClr>
                </a:solidFill>
              </a:rPr>
              <a:t>PSAE - PNSFMR et Loi N°034-2009/AN</a:t>
            </a:r>
          </a:p>
        </p:txBody>
      </p:sp>
      <p:sp>
        <p:nvSpPr>
          <p:cNvPr id="4" name="Espace réservé du numéro de diapositive 3"/>
          <p:cNvSpPr>
            <a:spLocks noGrp="1"/>
          </p:cNvSpPr>
          <p:nvPr>
            <p:ph type="sldNum" sz="quarter" idx="12"/>
          </p:nvPr>
        </p:nvSpPr>
        <p:spPr/>
        <p:txBody>
          <a:body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0959659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D6065E29-258F-47C0-8986-EC6DC1759859}" type="datetime4">
              <a:rPr lang="fr-FR" smtClean="0">
                <a:solidFill>
                  <a:prstClr val="black">
                    <a:tint val="75000"/>
                  </a:prstClr>
                </a:solidFill>
              </a:rPr>
              <a:pPr/>
              <a:t>26 février 2026</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r>
              <a:rPr lang="fr-FR">
                <a:solidFill>
                  <a:prstClr val="black">
                    <a:tint val="75000"/>
                  </a:prstClr>
                </a:solidFill>
              </a:rPr>
              <a:t>PSAE - PNSFMR et Loi N°034-2009/AN</a:t>
            </a:r>
          </a:p>
        </p:txBody>
      </p:sp>
      <p:sp>
        <p:nvSpPr>
          <p:cNvPr id="7" name="Espace réservé du numéro de diapositive 6"/>
          <p:cNvSpPr>
            <a:spLocks noGrp="1"/>
          </p:cNvSpPr>
          <p:nvPr>
            <p:ph type="sldNum" sz="quarter" idx="12"/>
          </p:nvPr>
        </p:nvSpPr>
        <p:spPr/>
        <p:txBody>
          <a:body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051151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C293812-3C20-40A4-B400-1A23C463BE28}" type="datetimeFigureOut">
              <a:rPr lang="fr-FR" smtClean="0"/>
              <a:t>26/02/2026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6DB415-AC64-4463-A9CF-1CE8715E18C2}" type="slidenum">
              <a:rPr lang="fr-FR" smtClean="0"/>
              <a:t>‹N°›</a:t>
            </a:fld>
            <a:endParaRPr lang="fr-FR"/>
          </a:p>
        </p:txBody>
      </p:sp>
    </p:spTree>
    <p:extLst>
      <p:ext uri="{BB962C8B-B14F-4D97-AF65-F5344CB8AC3E}">
        <p14:creationId xmlns:p14="http://schemas.microsoft.com/office/powerpoint/2010/main" val="18619818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19F62B4-4429-49A5-9A56-6574C2F1AF9D}" type="datetime4">
              <a:rPr lang="fr-FR" smtClean="0">
                <a:solidFill>
                  <a:prstClr val="black">
                    <a:tint val="75000"/>
                  </a:prstClr>
                </a:solidFill>
              </a:rPr>
              <a:pPr/>
              <a:t>26 février 2026</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r>
              <a:rPr lang="fr-FR">
                <a:solidFill>
                  <a:prstClr val="black">
                    <a:tint val="75000"/>
                  </a:prstClr>
                </a:solidFill>
              </a:rPr>
              <a:t>PSAE - PNSFMR et Loi N°034-2009/AN</a:t>
            </a:r>
          </a:p>
        </p:txBody>
      </p:sp>
      <p:sp>
        <p:nvSpPr>
          <p:cNvPr id="7" name="Espace réservé du numéro de diapositive 6"/>
          <p:cNvSpPr>
            <a:spLocks noGrp="1"/>
          </p:cNvSpPr>
          <p:nvPr>
            <p:ph type="sldNum" sz="quarter" idx="12"/>
          </p:nvPr>
        </p:nvSpPr>
        <p:spPr/>
        <p:txBody>
          <a:body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1166714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1A93DE8-FEB3-476D-B001-9B4068B44252}" type="datetime4">
              <a:rPr lang="fr-FR" smtClean="0">
                <a:solidFill>
                  <a:prstClr val="black">
                    <a:tint val="75000"/>
                  </a:prstClr>
                </a:solidFill>
              </a:rPr>
              <a:pPr/>
              <a:t>26 février 2026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FR">
                <a:solidFill>
                  <a:prstClr val="black">
                    <a:tint val="75000"/>
                  </a:prstClr>
                </a:solidFill>
              </a:rPr>
              <a:t>PSAE - PNSFMR et Loi N°034-2009/AN</a:t>
            </a:r>
          </a:p>
        </p:txBody>
      </p:sp>
      <p:sp>
        <p:nvSpPr>
          <p:cNvPr id="6" name="Espace réservé du numéro de diapositive 5"/>
          <p:cNvSpPr>
            <a:spLocks noGrp="1"/>
          </p:cNvSpPr>
          <p:nvPr>
            <p:ph type="sldNum" sz="quarter" idx="12"/>
          </p:nvPr>
        </p:nvSpPr>
        <p:spPr/>
        <p:txBody>
          <a:body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9537800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0318B6D-F5E7-4DAB-9235-897967CB56C0}" type="datetime4">
              <a:rPr lang="fr-FR" smtClean="0">
                <a:solidFill>
                  <a:prstClr val="black">
                    <a:tint val="75000"/>
                  </a:prstClr>
                </a:solidFill>
              </a:rPr>
              <a:pPr/>
              <a:t>26 février 2026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FR">
                <a:solidFill>
                  <a:prstClr val="black">
                    <a:tint val="75000"/>
                  </a:prstClr>
                </a:solidFill>
              </a:rPr>
              <a:t>PSAE - PNSFMR et Loi N°034-2009/AN</a:t>
            </a:r>
          </a:p>
        </p:txBody>
      </p:sp>
      <p:sp>
        <p:nvSpPr>
          <p:cNvPr id="6" name="Espace réservé du numéro de diapositive 5"/>
          <p:cNvSpPr>
            <a:spLocks noGrp="1"/>
          </p:cNvSpPr>
          <p:nvPr>
            <p:ph type="sldNum" sz="quarter" idx="12"/>
          </p:nvPr>
        </p:nvSpPr>
        <p:spPr/>
        <p:txBody>
          <a:body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336026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0C293812-3C20-40A4-B400-1A23C463BE28}" type="datetimeFigureOut">
              <a:rPr lang="fr-FR" smtClean="0"/>
              <a:t>26/02/2026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6DB415-AC64-4463-A9CF-1CE8715E18C2}" type="slidenum">
              <a:rPr lang="fr-FR" smtClean="0"/>
              <a:t>‹N°›</a:t>
            </a:fld>
            <a:endParaRPr lang="fr-FR"/>
          </a:p>
        </p:txBody>
      </p:sp>
    </p:spTree>
    <p:extLst>
      <p:ext uri="{BB962C8B-B14F-4D97-AF65-F5344CB8AC3E}">
        <p14:creationId xmlns:p14="http://schemas.microsoft.com/office/powerpoint/2010/main" val="1825416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0C293812-3C20-40A4-B400-1A23C463BE28}" type="datetimeFigureOut">
              <a:rPr lang="fr-FR" smtClean="0"/>
              <a:t>26/02/2026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6DB415-AC64-4463-A9CF-1CE8715E18C2}" type="slidenum">
              <a:rPr lang="fr-FR" smtClean="0"/>
              <a:t>‹N°›</a:t>
            </a:fld>
            <a:endParaRPr lang="fr-FR"/>
          </a:p>
        </p:txBody>
      </p:sp>
    </p:spTree>
    <p:extLst>
      <p:ext uri="{BB962C8B-B14F-4D97-AF65-F5344CB8AC3E}">
        <p14:creationId xmlns:p14="http://schemas.microsoft.com/office/powerpoint/2010/main" val="30391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0C293812-3C20-40A4-B400-1A23C463BE28}" type="datetimeFigureOut">
              <a:rPr lang="fr-FR" smtClean="0"/>
              <a:t>26/02/2026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D6DB415-AC64-4463-A9CF-1CE8715E18C2}" type="slidenum">
              <a:rPr lang="fr-FR" smtClean="0"/>
              <a:t>‹N°›</a:t>
            </a:fld>
            <a:endParaRPr lang="fr-FR"/>
          </a:p>
        </p:txBody>
      </p:sp>
    </p:spTree>
    <p:extLst>
      <p:ext uri="{BB962C8B-B14F-4D97-AF65-F5344CB8AC3E}">
        <p14:creationId xmlns:p14="http://schemas.microsoft.com/office/powerpoint/2010/main" val="2971534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0C293812-3C20-40A4-B400-1A23C463BE28}" type="datetimeFigureOut">
              <a:rPr lang="fr-FR" smtClean="0"/>
              <a:t>26/02/2026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D6DB415-AC64-4463-A9CF-1CE8715E18C2}" type="slidenum">
              <a:rPr lang="fr-FR" smtClean="0"/>
              <a:t>‹N°›</a:t>
            </a:fld>
            <a:endParaRPr lang="fr-FR"/>
          </a:p>
        </p:txBody>
      </p:sp>
    </p:spTree>
    <p:extLst>
      <p:ext uri="{BB962C8B-B14F-4D97-AF65-F5344CB8AC3E}">
        <p14:creationId xmlns:p14="http://schemas.microsoft.com/office/powerpoint/2010/main" val="3931126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C293812-3C20-40A4-B400-1A23C463BE28}" type="datetimeFigureOut">
              <a:rPr lang="fr-FR" smtClean="0"/>
              <a:t>26/02/2026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D6DB415-AC64-4463-A9CF-1CE8715E18C2}" type="slidenum">
              <a:rPr lang="fr-FR" smtClean="0"/>
              <a:t>‹N°›</a:t>
            </a:fld>
            <a:endParaRPr lang="fr-FR"/>
          </a:p>
        </p:txBody>
      </p:sp>
    </p:spTree>
    <p:extLst>
      <p:ext uri="{BB962C8B-B14F-4D97-AF65-F5344CB8AC3E}">
        <p14:creationId xmlns:p14="http://schemas.microsoft.com/office/powerpoint/2010/main" val="508308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C293812-3C20-40A4-B400-1A23C463BE28}" type="datetimeFigureOut">
              <a:rPr lang="fr-FR" smtClean="0"/>
              <a:t>26/02/2026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6DB415-AC64-4463-A9CF-1CE8715E18C2}" type="slidenum">
              <a:rPr lang="fr-FR" smtClean="0"/>
              <a:t>‹N°›</a:t>
            </a:fld>
            <a:endParaRPr lang="fr-FR"/>
          </a:p>
        </p:txBody>
      </p:sp>
    </p:spTree>
    <p:extLst>
      <p:ext uri="{BB962C8B-B14F-4D97-AF65-F5344CB8AC3E}">
        <p14:creationId xmlns:p14="http://schemas.microsoft.com/office/powerpoint/2010/main" val="690268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C293812-3C20-40A4-B400-1A23C463BE28}" type="datetimeFigureOut">
              <a:rPr lang="fr-FR" smtClean="0"/>
              <a:t>26/02/2026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6DB415-AC64-4463-A9CF-1CE8715E18C2}" type="slidenum">
              <a:rPr lang="fr-FR" smtClean="0"/>
              <a:t>‹N°›</a:t>
            </a:fld>
            <a:endParaRPr lang="fr-FR"/>
          </a:p>
        </p:txBody>
      </p:sp>
    </p:spTree>
    <p:extLst>
      <p:ext uri="{BB962C8B-B14F-4D97-AF65-F5344CB8AC3E}">
        <p14:creationId xmlns:p14="http://schemas.microsoft.com/office/powerpoint/2010/main" val="3882791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93812-3C20-40A4-B400-1A23C463BE28}" type="datetimeFigureOut">
              <a:rPr lang="fr-FR" smtClean="0"/>
              <a:t>26/02/2026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6DB415-AC64-4463-A9CF-1CE8715E18C2}" type="slidenum">
              <a:rPr lang="fr-FR" smtClean="0"/>
              <a:t>‹N°›</a:t>
            </a:fld>
            <a:endParaRPr lang="fr-FR"/>
          </a:p>
        </p:txBody>
      </p:sp>
    </p:spTree>
    <p:extLst>
      <p:ext uri="{BB962C8B-B14F-4D97-AF65-F5344CB8AC3E}">
        <p14:creationId xmlns:p14="http://schemas.microsoft.com/office/powerpoint/2010/main" val="184711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alpha val="72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5CE3E0-0267-47CB-973D-65A7400C5526}" type="datetime4">
              <a:rPr lang="fr-FR" smtClean="0">
                <a:solidFill>
                  <a:prstClr val="black">
                    <a:tint val="75000"/>
                  </a:prstClr>
                </a:solidFill>
              </a:rPr>
              <a:pPr/>
              <a:t>26 février 2026</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solidFill>
                  <a:prstClr val="black">
                    <a:tint val="75000"/>
                  </a:prstClr>
                </a:solidFill>
              </a:rPr>
              <a:t>PSAE - PNSFMR et Loi N°034-2009/AN</a:t>
            </a: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D03290-946E-4B67-930D-48D6CFE7698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9868678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16.xml"/><Relationship Id="rId13" Type="http://schemas.openxmlformats.org/officeDocument/2006/relationships/diagramData" Target="../diagrams/data17.xml"/><Relationship Id="rId3" Type="http://schemas.openxmlformats.org/officeDocument/2006/relationships/diagramData" Target="../diagrams/data15.xml"/><Relationship Id="rId7" Type="http://schemas.microsoft.com/office/2007/relationships/diagramDrawing" Target="../diagrams/drawing15.xml"/><Relationship Id="rId12" Type="http://schemas.microsoft.com/office/2007/relationships/diagramDrawing" Target="../diagrams/drawing16.xml"/><Relationship Id="rId17" Type="http://schemas.microsoft.com/office/2007/relationships/diagramDrawing" Target="../diagrams/drawing17.xml"/><Relationship Id="rId2" Type="http://schemas.openxmlformats.org/officeDocument/2006/relationships/notesSlide" Target="../notesSlides/notesSlide10.xml"/><Relationship Id="rId16" Type="http://schemas.openxmlformats.org/officeDocument/2006/relationships/diagramColors" Target="../diagrams/colors17.xml"/><Relationship Id="rId1" Type="http://schemas.openxmlformats.org/officeDocument/2006/relationships/slideLayout" Target="../slideLayouts/slideLayout7.xml"/><Relationship Id="rId6" Type="http://schemas.openxmlformats.org/officeDocument/2006/relationships/diagramColors" Target="../diagrams/colors15.xml"/><Relationship Id="rId11" Type="http://schemas.openxmlformats.org/officeDocument/2006/relationships/diagramColors" Target="../diagrams/colors16.xml"/><Relationship Id="rId5" Type="http://schemas.openxmlformats.org/officeDocument/2006/relationships/diagramQuickStyle" Target="../diagrams/quickStyle15.xml"/><Relationship Id="rId15" Type="http://schemas.openxmlformats.org/officeDocument/2006/relationships/diagramQuickStyle" Target="../diagrams/quickStyle17.xml"/><Relationship Id="rId10" Type="http://schemas.openxmlformats.org/officeDocument/2006/relationships/diagramQuickStyle" Target="../diagrams/quickStyle16.xml"/><Relationship Id="rId4" Type="http://schemas.openxmlformats.org/officeDocument/2006/relationships/diagramLayout" Target="../diagrams/layout15.xml"/><Relationship Id="rId9" Type="http://schemas.openxmlformats.org/officeDocument/2006/relationships/diagramLayout" Target="../diagrams/layout16.xml"/><Relationship Id="rId14" Type="http://schemas.openxmlformats.org/officeDocument/2006/relationships/diagramLayout" Target="../diagrams/layout17.xml"/></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19.xml"/><Relationship Id="rId13" Type="http://schemas.openxmlformats.org/officeDocument/2006/relationships/diagramData" Target="../diagrams/data20.xml"/><Relationship Id="rId3" Type="http://schemas.openxmlformats.org/officeDocument/2006/relationships/diagramData" Target="../diagrams/data18.xml"/><Relationship Id="rId7" Type="http://schemas.microsoft.com/office/2007/relationships/diagramDrawing" Target="../diagrams/drawing18.xml"/><Relationship Id="rId12" Type="http://schemas.microsoft.com/office/2007/relationships/diagramDrawing" Target="../diagrams/drawing19.xml"/><Relationship Id="rId17" Type="http://schemas.microsoft.com/office/2007/relationships/diagramDrawing" Target="../diagrams/drawing20.xml"/><Relationship Id="rId2" Type="http://schemas.openxmlformats.org/officeDocument/2006/relationships/notesSlide" Target="../notesSlides/notesSlide11.xml"/><Relationship Id="rId16" Type="http://schemas.openxmlformats.org/officeDocument/2006/relationships/diagramColors" Target="../diagrams/colors20.xml"/><Relationship Id="rId1" Type="http://schemas.openxmlformats.org/officeDocument/2006/relationships/slideLayout" Target="../slideLayouts/slideLayout7.xml"/><Relationship Id="rId6" Type="http://schemas.openxmlformats.org/officeDocument/2006/relationships/diagramColors" Target="../diagrams/colors18.xml"/><Relationship Id="rId11" Type="http://schemas.openxmlformats.org/officeDocument/2006/relationships/diagramColors" Target="../diagrams/colors19.xml"/><Relationship Id="rId5" Type="http://schemas.openxmlformats.org/officeDocument/2006/relationships/diagramQuickStyle" Target="../diagrams/quickStyle18.xml"/><Relationship Id="rId15" Type="http://schemas.openxmlformats.org/officeDocument/2006/relationships/diagramQuickStyle" Target="../diagrams/quickStyle20.xml"/><Relationship Id="rId10" Type="http://schemas.openxmlformats.org/officeDocument/2006/relationships/diagramQuickStyle" Target="../diagrams/quickStyle19.xml"/><Relationship Id="rId4" Type="http://schemas.openxmlformats.org/officeDocument/2006/relationships/diagramLayout" Target="../diagrams/layout18.xml"/><Relationship Id="rId9" Type="http://schemas.openxmlformats.org/officeDocument/2006/relationships/diagramLayout" Target="../diagrams/layout19.xml"/><Relationship Id="rId14" Type="http://schemas.openxmlformats.org/officeDocument/2006/relationships/diagramLayout" Target="../diagrams/layout20.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22.xml"/><Relationship Id="rId13" Type="http://schemas.openxmlformats.org/officeDocument/2006/relationships/diagramData" Target="../diagrams/data23.xml"/><Relationship Id="rId3" Type="http://schemas.openxmlformats.org/officeDocument/2006/relationships/diagramData" Target="../diagrams/data21.xml"/><Relationship Id="rId7" Type="http://schemas.microsoft.com/office/2007/relationships/diagramDrawing" Target="../diagrams/drawing21.xml"/><Relationship Id="rId12" Type="http://schemas.microsoft.com/office/2007/relationships/diagramDrawing" Target="../diagrams/drawing22.xml"/><Relationship Id="rId17" Type="http://schemas.microsoft.com/office/2007/relationships/diagramDrawing" Target="../diagrams/drawing23.xml"/><Relationship Id="rId2" Type="http://schemas.openxmlformats.org/officeDocument/2006/relationships/notesSlide" Target="../notesSlides/notesSlide12.xml"/><Relationship Id="rId16" Type="http://schemas.openxmlformats.org/officeDocument/2006/relationships/diagramColors" Target="../diagrams/colors23.xml"/><Relationship Id="rId1" Type="http://schemas.openxmlformats.org/officeDocument/2006/relationships/slideLayout" Target="../slideLayouts/slideLayout7.xml"/><Relationship Id="rId6" Type="http://schemas.openxmlformats.org/officeDocument/2006/relationships/diagramColors" Target="../diagrams/colors21.xml"/><Relationship Id="rId11" Type="http://schemas.openxmlformats.org/officeDocument/2006/relationships/diagramColors" Target="../diagrams/colors22.xml"/><Relationship Id="rId5" Type="http://schemas.openxmlformats.org/officeDocument/2006/relationships/diagramQuickStyle" Target="../diagrams/quickStyle21.xml"/><Relationship Id="rId15" Type="http://schemas.openxmlformats.org/officeDocument/2006/relationships/diagramQuickStyle" Target="../diagrams/quickStyle23.xml"/><Relationship Id="rId10" Type="http://schemas.openxmlformats.org/officeDocument/2006/relationships/diagramQuickStyle" Target="../diagrams/quickStyle22.xml"/><Relationship Id="rId4" Type="http://schemas.openxmlformats.org/officeDocument/2006/relationships/diagramLayout" Target="../diagrams/layout21.xml"/><Relationship Id="rId9" Type="http://schemas.openxmlformats.org/officeDocument/2006/relationships/diagramLayout" Target="../diagrams/layout22.xml"/><Relationship Id="rId14" Type="http://schemas.openxmlformats.org/officeDocument/2006/relationships/diagramLayout" Target="../diagrams/layout2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5.xml"/><Relationship Id="rId7" Type="http://schemas.microsoft.com/office/2007/relationships/diagramDrawing" Target="../diagrams/drawing25.xm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8.xml"/><Relationship Id="rId7" Type="http://schemas.microsoft.com/office/2007/relationships/diagramDrawing" Target="../diagrams/drawing28.xm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diagramColors" Target="../diagrams/colors28.xml"/><Relationship Id="rId5" Type="http://schemas.openxmlformats.org/officeDocument/2006/relationships/diagramQuickStyle" Target="../diagrams/quickStyle28.xml"/><Relationship Id="rId4" Type="http://schemas.openxmlformats.org/officeDocument/2006/relationships/diagramLayout" Target="../diagrams/layout28.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9.xml"/><Relationship Id="rId7" Type="http://schemas.microsoft.com/office/2007/relationships/diagramDrawing" Target="../diagrams/drawing29.xml"/><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diagramColors" Target="../diagrams/colors29.xml"/><Relationship Id="rId5" Type="http://schemas.openxmlformats.org/officeDocument/2006/relationships/diagramQuickStyle" Target="../diagrams/quickStyle29.xml"/><Relationship Id="rId4" Type="http://schemas.openxmlformats.org/officeDocument/2006/relationships/diagramLayout" Target="../diagrams/layout2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7.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10.xml"/><Relationship Id="rId13" Type="http://schemas.openxmlformats.org/officeDocument/2006/relationships/diagramData" Target="../diagrams/data11.xml"/><Relationship Id="rId3" Type="http://schemas.openxmlformats.org/officeDocument/2006/relationships/diagramData" Target="../diagrams/data9.xml"/><Relationship Id="rId7" Type="http://schemas.microsoft.com/office/2007/relationships/diagramDrawing" Target="../diagrams/drawing9.xml"/><Relationship Id="rId12" Type="http://schemas.microsoft.com/office/2007/relationships/diagramDrawing" Target="../diagrams/drawing10.xml"/><Relationship Id="rId17" Type="http://schemas.microsoft.com/office/2007/relationships/diagramDrawing" Target="../diagrams/drawing11.xml"/><Relationship Id="rId2" Type="http://schemas.openxmlformats.org/officeDocument/2006/relationships/notesSlide" Target="../notesSlides/notesSlide8.xml"/><Relationship Id="rId16" Type="http://schemas.openxmlformats.org/officeDocument/2006/relationships/diagramColors" Target="../diagrams/colors11.xml"/><Relationship Id="rId1" Type="http://schemas.openxmlformats.org/officeDocument/2006/relationships/slideLayout" Target="../slideLayouts/slideLayout7.xml"/><Relationship Id="rId6" Type="http://schemas.openxmlformats.org/officeDocument/2006/relationships/diagramColors" Target="../diagrams/colors9.xml"/><Relationship Id="rId11" Type="http://schemas.openxmlformats.org/officeDocument/2006/relationships/diagramColors" Target="../diagrams/colors10.xml"/><Relationship Id="rId5" Type="http://schemas.openxmlformats.org/officeDocument/2006/relationships/diagramQuickStyle" Target="../diagrams/quickStyle9.xml"/><Relationship Id="rId15" Type="http://schemas.openxmlformats.org/officeDocument/2006/relationships/diagramQuickStyle" Target="../diagrams/quickStyle11.xml"/><Relationship Id="rId10" Type="http://schemas.openxmlformats.org/officeDocument/2006/relationships/diagramQuickStyle" Target="../diagrams/quickStyle10.xml"/><Relationship Id="rId4" Type="http://schemas.openxmlformats.org/officeDocument/2006/relationships/diagramLayout" Target="../diagrams/layout9.xml"/><Relationship Id="rId9" Type="http://schemas.openxmlformats.org/officeDocument/2006/relationships/diagramLayout" Target="../diagrams/layout10.xml"/><Relationship Id="rId14" Type="http://schemas.openxmlformats.org/officeDocument/2006/relationships/diagramLayout" Target="../diagrams/layout11.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13.xml"/><Relationship Id="rId13" Type="http://schemas.openxmlformats.org/officeDocument/2006/relationships/diagramData" Target="../diagrams/data14.xml"/><Relationship Id="rId3" Type="http://schemas.openxmlformats.org/officeDocument/2006/relationships/diagramData" Target="../diagrams/data12.xml"/><Relationship Id="rId7" Type="http://schemas.microsoft.com/office/2007/relationships/diagramDrawing" Target="../diagrams/drawing12.xml"/><Relationship Id="rId12" Type="http://schemas.microsoft.com/office/2007/relationships/diagramDrawing" Target="../diagrams/drawing13.xml"/><Relationship Id="rId17" Type="http://schemas.microsoft.com/office/2007/relationships/diagramDrawing" Target="../diagrams/drawing14.xml"/><Relationship Id="rId2" Type="http://schemas.openxmlformats.org/officeDocument/2006/relationships/notesSlide" Target="../notesSlides/notesSlide9.xml"/><Relationship Id="rId16" Type="http://schemas.openxmlformats.org/officeDocument/2006/relationships/diagramColors" Target="../diagrams/colors14.xml"/><Relationship Id="rId1" Type="http://schemas.openxmlformats.org/officeDocument/2006/relationships/slideLayout" Target="../slideLayouts/slideLayout7.xml"/><Relationship Id="rId6" Type="http://schemas.openxmlformats.org/officeDocument/2006/relationships/diagramColors" Target="../diagrams/colors12.xml"/><Relationship Id="rId11" Type="http://schemas.openxmlformats.org/officeDocument/2006/relationships/diagramColors" Target="../diagrams/colors13.xml"/><Relationship Id="rId5" Type="http://schemas.openxmlformats.org/officeDocument/2006/relationships/diagramQuickStyle" Target="../diagrams/quickStyle12.xml"/><Relationship Id="rId15" Type="http://schemas.openxmlformats.org/officeDocument/2006/relationships/diagramQuickStyle" Target="../diagrams/quickStyle14.xml"/><Relationship Id="rId10" Type="http://schemas.openxmlformats.org/officeDocument/2006/relationships/diagramQuickStyle" Target="../diagrams/quickStyle13.xml"/><Relationship Id="rId4" Type="http://schemas.openxmlformats.org/officeDocument/2006/relationships/diagramLayout" Target="../diagrams/layout12.xml"/><Relationship Id="rId9" Type="http://schemas.openxmlformats.org/officeDocument/2006/relationships/diagramLayout" Target="../diagrams/layout13.xml"/><Relationship Id="rId14" Type="http://schemas.openxmlformats.org/officeDocument/2006/relationships/diagramLayout" Target="../diagrams/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extLst>
              <p:ext uri="{D42A27DB-BD31-4B8C-83A1-F6EECF244321}">
                <p14:modId xmlns:p14="http://schemas.microsoft.com/office/powerpoint/2010/main" val="2004239236"/>
              </p:ext>
            </p:extLst>
          </p:nvPr>
        </p:nvGraphicFramePr>
        <p:xfrm>
          <a:off x="363374" y="1983790"/>
          <a:ext cx="11500834" cy="35030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Rectangle 4">
            <a:extLst>
              <a:ext uri="{FF2B5EF4-FFF2-40B4-BE49-F238E27FC236}">
                <a16:creationId xmlns:a16="http://schemas.microsoft.com/office/drawing/2014/main" id="{C0F4B768-D5D9-4C0C-9F0E-50451249CF76}"/>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BF"/>
          </a:p>
        </p:txBody>
      </p:sp>
    </p:spTree>
    <p:extLst>
      <p:ext uri="{BB962C8B-B14F-4D97-AF65-F5344CB8AC3E}">
        <p14:creationId xmlns:p14="http://schemas.microsoft.com/office/powerpoint/2010/main" val="452871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me 4">
            <a:extLst>
              <a:ext uri="{FF2B5EF4-FFF2-40B4-BE49-F238E27FC236}">
                <a16:creationId xmlns:a16="http://schemas.microsoft.com/office/drawing/2014/main" id="{7E7C167B-D494-85F2-5637-564F135BBD58}"/>
              </a:ext>
            </a:extLst>
          </p:cNvPr>
          <p:cNvGraphicFramePr/>
          <p:nvPr>
            <p:extLst>
              <p:ext uri="{D42A27DB-BD31-4B8C-83A1-F6EECF244321}">
                <p14:modId xmlns:p14="http://schemas.microsoft.com/office/powerpoint/2010/main" val="1298807285"/>
              </p:ext>
            </p:extLst>
          </p:nvPr>
        </p:nvGraphicFramePr>
        <p:xfrm>
          <a:off x="178905" y="1341120"/>
          <a:ext cx="12013095" cy="154432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7" name="Diagramme 6">
            <a:extLst>
              <a:ext uri="{FF2B5EF4-FFF2-40B4-BE49-F238E27FC236}">
                <a16:creationId xmlns:a16="http://schemas.microsoft.com/office/drawing/2014/main" id="{3011E84F-FAA3-100E-84D9-5871F3B58F2E}"/>
              </a:ext>
            </a:extLst>
          </p:cNvPr>
          <p:cNvGraphicFramePr/>
          <p:nvPr>
            <p:extLst>
              <p:ext uri="{D42A27DB-BD31-4B8C-83A1-F6EECF244321}">
                <p14:modId xmlns:p14="http://schemas.microsoft.com/office/powerpoint/2010/main" val="1122339487"/>
              </p:ext>
            </p:extLst>
          </p:nvPr>
        </p:nvGraphicFramePr>
        <p:xfrm>
          <a:off x="178905" y="3258032"/>
          <a:ext cx="12013095" cy="1871443"/>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759643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extLst>
              <p:ext uri="{D42A27DB-BD31-4B8C-83A1-F6EECF244321}">
                <p14:modId xmlns:p14="http://schemas.microsoft.com/office/powerpoint/2010/main" val="4098315754"/>
              </p:ext>
            </p:extLst>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 name="Diagramme 1">
            <a:extLst>
              <a:ext uri="{FF2B5EF4-FFF2-40B4-BE49-F238E27FC236}">
                <a16:creationId xmlns:a16="http://schemas.microsoft.com/office/drawing/2014/main" id="{E3DD2E01-86A6-B850-A4A1-BEEDE913BC34}"/>
              </a:ext>
            </a:extLst>
          </p:cNvPr>
          <p:cNvGraphicFramePr/>
          <p:nvPr>
            <p:extLst>
              <p:ext uri="{D42A27DB-BD31-4B8C-83A1-F6EECF244321}">
                <p14:modId xmlns:p14="http://schemas.microsoft.com/office/powerpoint/2010/main" val="5614222"/>
              </p:ext>
            </p:extLst>
          </p:nvPr>
        </p:nvGraphicFramePr>
        <p:xfrm>
          <a:off x="178905" y="1127760"/>
          <a:ext cx="12013095" cy="341376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5" name="Diagramme 4">
            <a:extLst>
              <a:ext uri="{FF2B5EF4-FFF2-40B4-BE49-F238E27FC236}">
                <a16:creationId xmlns:a16="http://schemas.microsoft.com/office/drawing/2014/main" id="{00D99798-1CA8-82CE-F328-5CFF36546742}"/>
              </a:ext>
            </a:extLst>
          </p:cNvPr>
          <p:cNvGraphicFramePr/>
          <p:nvPr>
            <p:extLst>
              <p:ext uri="{D42A27DB-BD31-4B8C-83A1-F6EECF244321}">
                <p14:modId xmlns:p14="http://schemas.microsoft.com/office/powerpoint/2010/main" val="3228927891"/>
              </p:ext>
            </p:extLst>
          </p:nvPr>
        </p:nvGraphicFramePr>
        <p:xfrm>
          <a:off x="178905" y="4716243"/>
          <a:ext cx="12013095" cy="1938557"/>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764327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extLst>
              <p:ext uri="{D42A27DB-BD31-4B8C-83A1-F6EECF244321}">
                <p14:modId xmlns:p14="http://schemas.microsoft.com/office/powerpoint/2010/main" val="173650950"/>
              </p:ext>
            </p:extLst>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me 2">
            <a:extLst>
              <a:ext uri="{FF2B5EF4-FFF2-40B4-BE49-F238E27FC236}">
                <a16:creationId xmlns:a16="http://schemas.microsoft.com/office/drawing/2014/main" id="{3F1CAA43-F874-EE59-3F58-F1D04C11A1EC}"/>
              </a:ext>
            </a:extLst>
          </p:cNvPr>
          <p:cNvGraphicFramePr/>
          <p:nvPr>
            <p:extLst>
              <p:ext uri="{D42A27DB-BD31-4B8C-83A1-F6EECF244321}">
                <p14:modId xmlns:p14="http://schemas.microsoft.com/office/powerpoint/2010/main" val="2701384849"/>
              </p:ext>
            </p:extLst>
          </p:nvPr>
        </p:nvGraphicFramePr>
        <p:xfrm>
          <a:off x="178906" y="1056640"/>
          <a:ext cx="12013094" cy="400304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Diagramme 5">
            <a:extLst>
              <a:ext uri="{FF2B5EF4-FFF2-40B4-BE49-F238E27FC236}">
                <a16:creationId xmlns:a16="http://schemas.microsoft.com/office/drawing/2014/main" id="{5E634593-8625-DAF6-2503-5E6FB99B5980}"/>
              </a:ext>
            </a:extLst>
          </p:cNvPr>
          <p:cNvGraphicFramePr/>
          <p:nvPr>
            <p:extLst>
              <p:ext uri="{D42A27DB-BD31-4B8C-83A1-F6EECF244321}">
                <p14:modId xmlns:p14="http://schemas.microsoft.com/office/powerpoint/2010/main" val="3098218445"/>
              </p:ext>
            </p:extLst>
          </p:nvPr>
        </p:nvGraphicFramePr>
        <p:xfrm>
          <a:off x="178905" y="5197634"/>
          <a:ext cx="12013095" cy="149780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3543075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extLst>
              <p:ext uri="{D42A27DB-BD31-4B8C-83A1-F6EECF244321}">
                <p14:modId xmlns:p14="http://schemas.microsoft.com/office/powerpoint/2010/main" val="2775906545"/>
              </p:ext>
            </p:extLst>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oneTexte 3">
            <a:extLst>
              <a:ext uri="{FF2B5EF4-FFF2-40B4-BE49-F238E27FC236}">
                <a16:creationId xmlns:a16="http://schemas.microsoft.com/office/drawing/2014/main" id="{EC825C86-C535-F417-8BBC-4381F4A1BE39}"/>
              </a:ext>
            </a:extLst>
          </p:cNvPr>
          <p:cNvSpPr txBox="1"/>
          <p:nvPr/>
        </p:nvSpPr>
        <p:spPr>
          <a:xfrm>
            <a:off x="241300" y="1116123"/>
            <a:ext cx="11950700" cy="5504264"/>
          </a:xfrm>
          <a:prstGeom prst="rect">
            <a:avLst/>
          </a:prstGeom>
          <a:noFill/>
        </p:spPr>
        <p:txBody>
          <a:bodyPr wrap="square">
            <a:spAutoFit/>
          </a:bodyPr>
          <a:lstStyle/>
          <a:p>
            <a:pPr lvl="0" algn="just">
              <a:lnSpc>
                <a:spcPct val="107000"/>
              </a:lnSpc>
              <a:spcAft>
                <a:spcPts val="800"/>
              </a:spcAft>
            </a:pPr>
            <a:r>
              <a:rPr lang="fr-FR" sz="2600" b="1" i="1" u="sng" kern="100" dirty="0">
                <a:effectLst/>
                <a:latin typeface="Arial Narrow" panose="020B0606020202030204" pitchFamily="34" charset="0"/>
                <a:ea typeface="Calibri" panose="020F0502020204030204" pitchFamily="34" charset="0"/>
                <a:cs typeface="Arial" panose="020B0604020202020204" pitchFamily="34" charset="0"/>
              </a:rPr>
              <a:t>En milieu urbain</a:t>
            </a:r>
            <a:endParaRPr lang="fr-FR" sz="2600" b="1" kern="100" dirty="0">
              <a:effectLst/>
              <a:latin typeface="Arial Narrow" panose="020B0606020202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600" kern="100" dirty="0">
                <a:effectLst/>
                <a:latin typeface="Arial Narrow" panose="020B0606020202030204" pitchFamily="34" charset="0"/>
                <a:ea typeface="Calibri" panose="020F0502020204030204" pitchFamily="34" charset="0"/>
                <a:cs typeface="Arial" panose="020B0604020202020204" pitchFamily="34" charset="0"/>
              </a:rPr>
              <a:t>Au plan institutionnel, le Gouvernement s’est attelé à mettre en place, le </a:t>
            </a:r>
            <a:r>
              <a:rPr lang="fr-FR" sz="2600" b="1" kern="100" dirty="0">
                <a:effectLst/>
                <a:latin typeface="Arial Narrow" panose="020B0606020202030204" pitchFamily="34" charset="0"/>
                <a:ea typeface="Calibri" panose="020F0502020204030204" pitchFamily="34" charset="0"/>
                <a:cs typeface="Arial" panose="020B0604020202020204" pitchFamily="34" charset="0"/>
              </a:rPr>
              <a:t>14 mars 2024</a:t>
            </a:r>
            <a:r>
              <a:rPr lang="fr-FR" sz="2600" kern="100" dirty="0">
                <a:effectLst/>
                <a:latin typeface="Arial Narrow" panose="020B0606020202030204" pitchFamily="34" charset="0"/>
                <a:ea typeface="Calibri" panose="020F0502020204030204" pitchFamily="34" charset="0"/>
                <a:cs typeface="Arial" panose="020B0604020202020204" pitchFamily="34" charset="0"/>
              </a:rPr>
              <a:t>, une structure chargée de coordonner les acteurs intervenant dans le foncier : </a:t>
            </a:r>
            <a:r>
              <a:rPr lang="fr-FR" sz="2600" b="1" kern="100" dirty="0">
                <a:effectLst/>
                <a:latin typeface="Arial Narrow" panose="020B0606020202030204" pitchFamily="34" charset="0"/>
                <a:ea typeface="Calibri" panose="020F0502020204030204" pitchFamily="34" charset="0"/>
                <a:cs typeface="Arial" panose="020B0604020202020204" pitchFamily="34" charset="0"/>
              </a:rPr>
              <a:t>l’Agence Nationale de Coordination du Foncier (ANCF). </a:t>
            </a:r>
          </a:p>
          <a:p>
            <a:pPr algn="just">
              <a:lnSpc>
                <a:spcPct val="107000"/>
              </a:lnSpc>
              <a:spcAft>
                <a:spcPts val="800"/>
              </a:spcAft>
            </a:pPr>
            <a:r>
              <a:rPr lang="fr-FR" sz="2600" kern="100" dirty="0">
                <a:effectLst/>
                <a:latin typeface="Arial Narrow" panose="020B0606020202030204" pitchFamily="34" charset="0"/>
                <a:ea typeface="Calibri" panose="020F0502020204030204" pitchFamily="34" charset="0"/>
                <a:cs typeface="Arial" panose="020B0604020202020204" pitchFamily="34" charset="0"/>
              </a:rPr>
              <a:t>Mieux, l’article 2, alinéa 2, de l’arrêté mettant en place le secrétariat technique de l’ANCF précise que celle-ci est </a:t>
            </a:r>
            <a:r>
              <a:rPr lang="fr-FR" sz="2600" b="1" kern="100" dirty="0">
                <a:effectLst/>
                <a:latin typeface="Arial Narrow" panose="020B0606020202030204" pitchFamily="34" charset="0"/>
                <a:ea typeface="Calibri" panose="020F0502020204030204" pitchFamily="34" charset="0"/>
                <a:cs typeface="Arial" panose="020B0604020202020204" pitchFamily="34" charset="0"/>
              </a:rPr>
              <a:t>chargée de coordonner le traitement des dossiers spécifiques dans le cadre de l’apurement du passif foncier</a:t>
            </a:r>
            <a:r>
              <a:rPr lang="fr-FR" sz="2600" kern="100" dirty="0">
                <a:effectLst/>
                <a:latin typeface="Arial Narrow" panose="020B0606020202030204" pitchFamily="34" charset="0"/>
                <a:ea typeface="Calibri" panose="020F0502020204030204" pitchFamily="34" charset="0"/>
                <a:cs typeface="Arial" panose="020B0604020202020204" pitchFamily="34" charset="0"/>
              </a:rPr>
              <a:t>. </a:t>
            </a:r>
          </a:p>
          <a:p>
            <a:pPr algn="just">
              <a:lnSpc>
                <a:spcPct val="107000"/>
              </a:lnSpc>
              <a:spcAft>
                <a:spcPts val="800"/>
              </a:spcAft>
            </a:pPr>
            <a:r>
              <a:rPr lang="fr-FR" sz="2600" kern="100" dirty="0">
                <a:effectLst/>
                <a:latin typeface="Arial Narrow" panose="020B0606020202030204" pitchFamily="34" charset="0"/>
                <a:ea typeface="Calibri" panose="020F0502020204030204" pitchFamily="34" charset="0"/>
                <a:cs typeface="Arial" panose="020B0604020202020204" pitchFamily="34" charset="0"/>
              </a:rPr>
              <a:t>Par ailleurs, il a été mis en place un </a:t>
            </a:r>
            <a:r>
              <a:rPr lang="fr-FR" sz="2600" b="1" kern="100" dirty="0">
                <a:effectLst/>
                <a:latin typeface="Arial Narrow" panose="020B0606020202030204" pitchFamily="34" charset="0"/>
                <a:ea typeface="Calibri" panose="020F0502020204030204" pitchFamily="34" charset="0"/>
                <a:cs typeface="Arial" panose="020B0604020202020204" pitchFamily="34" charset="0"/>
              </a:rPr>
              <a:t>projet en vue non seulement d’apurer le passif </a:t>
            </a:r>
            <a:r>
              <a:rPr lang="fr-FR" sz="2600" kern="100" dirty="0">
                <a:effectLst/>
                <a:latin typeface="Arial Narrow" panose="020B0606020202030204" pitchFamily="34" charset="0"/>
                <a:ea typeface="Calibri" panose="020F0502020204030204" pitchFamily="34" charset="0"/>
                <a:cs typeface="Arial" panose="020B0604020202020204" pitchFamily="34" charset="0"/>
              </a:rPr>
              <a:t>foncier engendré par les lotissements pathologiques antérieurs, révélés par la Commission d’enquête parlementaire de 2017, mais aussi de </a:t>
            </a:r>
            <a:r>
              <a:rPr lang="fr-FR" sz="2600" b="1" kern="100" dirty="0">
                <a:effectLst/>
                <a:latin typeface="Arial Narrow" panose="020B0606020202030204" pitchFamily="34" charset="0"/>
                <a:ea typeface="Calibri" panose="020F0502020204030204" pitchFamily="34" charset="0"/>
                <a:cs typeface="Arial" panose="020B0604020202020204" pitchFamily="34" charset="0"/>
              </a:rPr>
              <a:t>résorber la situation problématique créée par les promoteurs immobiliers </a:t>
            </a:r>
            <a:r>
              <a:rPr lang="fr-FR" sz="2600" kern="100" dirty="0">
                <a:effectLst/>
                <a:latin typeface="Arial Narrow" panose="020B0606020202030204" pitchFamily="34" charset="0"/>
                <a:ea typeface="Calibri" panose="020F0502020204030204" pitchFamily="34" charset="0"/>
                <a:cs typeface="Arial" panose="020B0604020202020204" pitchFamily="34" charset="0"/>
              </a:rPr>
              <a:t>; il s’agit du </a:t>
            </a:r>
            <a:r>
              <a:rPr lang="fr-FR" sz="2600" b="1" kern="100" dirty="0">
                <a:effectLst/>
                <a:latin typeface="Arial Narrow" panose="020B0606020202030204" pitchFamily="34" charset="0"/>
                <a:ea typeface="Calibri" panose="020F0502020204030204" pitchFamily="34" charset="0"/>
                <a:cs typeface="Arial" panose="020B0604020202020204" pitchFamily="34" charset="0"/>
              </a:rPr>
              <a:t>Projet des Restructuration des zones d’habitat spontané et d’Apurement du passif, dénommé « PRO-REST-APUR ».</a:t>
            </a:r>
          </a:p>
        </p:txBody>
      </p:sp>
    </p:spTree>
    <p:extLst>
      <p:ext uri="{BB962C8B-B14F-4D97-AF65-F5344CB8AC3E}">
        <p14:creationId xmlns:p14="http://schemas.microsoft.com/office/powerpoint/2010/main" val="1773842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ZoneTexte 2">
            <a:extLst>
              <a:ext uri="{FF2B5EF4-FFF2-40B4-BE49-F238E27FC236}">
                <a16:creationId xmlns:a16="http://schemas.microsoft.com/office/drawing/2014/main" id="{E465CFF9-5834-B8DF-E311-69113BCD4362}"/>
              </a:ext>
            </a:extLst>
          </p:cNvPr>
          <p:cNvSpPr txBox="1"/>
          <p:nvPr/>
        </p:nvSpPr>
        <p:spPr>
          <a:xfrm>
            <a:off x="210820" y="1087952"/>
            <a:ext cx="11981180" cy="2200282"/>
          </a:xfrm>
          <a:prstGeom prst="rect">
            <a:avLst/>
          </a:prstGeom>
          <a:noFill/>
        </p:spPr>
        <p:txBody>
          <a:bodyPr wrap="square">
            <a:spAutoFit/>
          </a:bodyPr>
          <a:lstStyle/>
          <a:p>
            <a:pPr algn="just">
              <a:lnSpc>
                <a:spcPct val="107000"/>
              </a:lnSpc>
              <a:spcAft>
                <a:spcPts val="800"/>
              </a:spcAft>
            </a:pPr>
            <a:r>
              <a:rPr lang="fr-FR" sz="2600" kern="100" dirty="0">
                <a:latin typeface="Arial Narrow" panose="020B0606020202030204" pitchFamily="34" charset="0"/>
                <a:ea typeface="Calibri" panose="020F0502020204030204" pitchFamily="34" charset="0"/>
                <a:cs typeface="Arial" panose="020B0604020202020204" pitchFamily="34" charset="0"/>
              </a:rPr>
              <a:t>De même, le 12 </a:t>
            </a:r>
            <a:r>
              <a:rPr lang="fr-FR" sz="2600" b="1" kern="100" dirty="0">
                <a:latin typeface="Arial Narrow" panose="020B0606020202030204" pitchFamily="34" charset="0"/>
                <a:ea typeface="Calibri" panose="020F0502020204030204" pitchFamily="34" charset="0"/>
                <a:cs typeface="Arial" panose="020B0604020202020204" pitchFamily="34" charset="0"/>
              </a:rPr>
              <a:t>janvier 2026</a:t>
            </a:r>
            <a:r>
              <a:rPr lang="fr-FR" sz="2600" kern="100" dirty="0">
                <a:latin typeface="Arial Narrow" panose="020B0606020202030204" pitchFamily="34" charset="0"/>
                <a:ea typeface="Calibri" panose="020F0502020204030204" pitchFamily="34" charset="0"/>
                <a:cs typeface="Arial" panose="020B0604020202020204" pitchFamily="34" charset="0"/>
              </a:rPr>
              <a:t>, le Gouvernement burkinabè a procédé à un </a:t>
            </a:r>
            <a:r>
              <a:rPr lang="fr-FR" sz="2600" b="1" kern="100" dirty="0">
                <a:latin typeface="Arial Narrow" panose="020B0606020202030204" pitchFamily="34" charset="0"/>
                <a:ea typeface="Calibri" panose="020F0502020204030204" pitchFamily="34" charset="0"/>
                <a:cs typeface="Arial" panose="020B0604020202020204" pitchFamily="34" charset="0"/>
              </a:rPr>
              <a:t>changement de dénomination de certains ministères</a:t>
            </a:r>
            <a:r>
              <a:rPr lang="fr-FR" sz="2600" kern="100" dirty="0">
                <a:latin typeface="Arial Narrow" panose="020B0606020202030204" pitchFamily="34" charset="0"/>
                <a:ea typeface="Calibri" panose="020F0502020204030204" pitchFamily="34" charset="0"/>
                <a:cs typeface="Arial" panose="020B0604020202020204" pitchFamily="34" charset="0"/>
              </a:rPr>
              <a:t> dont celui en charge de la mise en œuvre de la loi sur la promotion immobilière. Cette nouvelle </a:t>
            </a:r>
            <a:r>
              <a:rPr lang="fr-FR" sz="2600" b="1" kern="100" dirty="0">
                <a:latin typeface="Arial Narrow" panose="020B0606020202030204" pitchFamily="34" charset="0"/>
                <a:ea typeface="Calibri" panose="020F0502020204030204" pitchFamily="34" charset="0"/>
                <a:cs typeface="Arial" panose="020B0604020202020204" pitchFamily="34" charset="0"/>
              </a:rPr>
              <a:t>dénomination, tout en traduisant une certaine orientation politique claire, celle de la construction</a:t>
            </a:r>
            <a:r>
              <a:rPr lang="fr-FR" sz="2600" kern="100" dirty="0">
                <a:latin typeface="Arial Narrow" panose="020B0606020202030204" pitchFamily="34" charset="0"/>
                <a:ea typeface="Calibri" panose="020F0502020204030204" pitchFamily="34" charset="0"/>
                <a:cs typeface="Arial" panose="020B0604020202020204" pitchFamily="34" charset="0"/>
              </a:rPr>
              <a:t>, indique combien la volonté est affichée d’aller vers la réalisation des immeubles que la vente de parcelles. </a:t>
            </a:r>
          </a:p>
        </p:txBody>
      </p:sp>
      <p:sp>
        <p:nvSpPr>
          <p:cNvPr id="5" name="ZoneTexte 4">
            <a:extLst>
              <a:ext uri="{FF2B5EF4-FFF2-40B4-BE49-F238E27FC236}">
                <a16:creationId xmlns:a16="http://schemas.microsoft.com/office/drawing/2014/main" id="{FA45852B-D096-25AA-D6EE-919540A06630}"/>
              </a:ext>
            </a:extLst>
          </p:cNvPr>
          <p:cNvSpPr txBox="1"/>
          <p:nvPr/>
        </p:nvSpPr>
        <p:spPr>
          <a:xfrm>
            <a:off x="210820" y="3494269"/>
            <a:ext cx="11981180" cy="3056542"/>
          </a:xfrm>
          <a:prstGeom prst="rect">
            <a:avLst/>
          </a:prstGeom>
          <a:noFill/>
        </p:spPr>
        <p:txBody>
          <a:bodyPr wrap="square">
            <a:spAutoFit/>
          </a:bodyPr>
          <a:lstStyle/>
          <a:p>
            <a:pPr algn="just">
              <a:lnSpc>
                <a:spcPct val="107000"/>
              </a:lnSpc>
              <a:spcAft>
                <a:spcPts val="800"/>
              </a:spcAft>
            </a:pPr>
            <a:r>
              <a:rPr lang="fr-FR" sz="2600" kern="100" dirty="0">
                <a:latin typeface="Arial Narrow" panose="020B0606020202030204" pitchFamily="34" charset="0"/>
                <a:ea typeface="Calibri" panose="020F0502020204030204" pitchFamily="34" charset="0"/>
                <a:cs typeface="Arial" panose="020B0604020202020204" pitchFamily="34" charset="0"/>
              </a:rPr>
              <a:t>D’un point de </a:t>
            </a:r>
            <a:r>
              <a:rPr lang="fr-FR" sz="2600" b="1" kern="100" dirty="0">
                <a:latin typeface="Arial Narrow" panose="020B0606020202030204" pitchFamily="34" charset="0"/>
                <a:ea typeface="Calibri" panose="020F0502020204030204" pitchFamily="34" charset="0"/>
                <a:cs typeface="Arial" panose="020B0604020202020204" pitchFamily="34" charset="0"/>
              </a:rPr>
              <a:t>vue juridique</a:t>
            </a:r>
            <a:r>
              <a:rPr lang="fr-FR" sz="2600" kern="100" dirty="0">
                <a:latin typeface="Arial Narrow" panose="020B0606020202030204" pitchFamily="34" charset="0"/>
                <a:ea typeface="Calibri" panose="020F0502020204030204" pitchFamily="34" charset="0"/>
                <a:cs typeface="Arial" panose="020B0604020202020204" pitchFamily="34" charset="0"/>
              </a:rPr>
              <a:t>, au lendemain de l’adoption de la loi portant promotion immobilière au Burkina Faso, il a été </a:t>
            </a:r>
            <a:r>
              <a:rPr lang="fr-FR" sz="2600" b="1" kern="100" dirty="0">
                <a:latin typeface="Arial Narrow" panose="020B0606020202030204" pitchFamily="34" charset="0"/>
                <a:ea typeface="Calibri" panose="020F0502020204030204" pitchFamily="34" charset="0"/>
                <a:cs typeface="Arial" panose="020B0604020202020204" pitchFamily="34" charset="0"/>
              </a:rPr>
              <a:t>pris le décret </a:t>
            </a:r>
            <a:r>
              <a:rPr lang="fr-FR" sz="2600" kern="100" dirty="0">
                <a:latin typeface="Arial Narrow" panose="020B0606020202030204" pitchFamily="34" charset="0"/>
                <a:ea typeface="Calibri" panose="020F0502020204030204" pitchFamily="34" charset="0"/>
                <a:cs typeface="Arial" panose="020B0604020202020204" pitchFamily="34" charset="0"/>
              </a:rPr>
              <a:t>n°2024-0889/PRES/PM/MUAFH/MATDS/MEFP du 31 </a:t>
            </a:r>
            <a:r>
              <a:rPr lang="fr-FR" sz="2600" b="1" kern="100" dirty="0">
                <a:latin typeface="Arial Narrow" panose="020B0606020202030204" pitchFamily="34" charset="0"/>
                <a:ea typeface="Calibri" panose="020F0502020204030204" pitchFamily="34" charset="0"/>
                <a:cs typeface="Arial" panose="020B0604020202020204" pitchFamily="34" charset="0"/>
              </a:rPr>
              <a:t>juillet 2024 portant mesures de régularisation, à titre exceptionnel, de sites de promotion immobilière et délivrance de titres.</a:t>
            </a:r>
            <a:r>
              <a:rPr lang="fr-FR" sz="2600" kern="100" dirty="0">
                <a:latin typeface="Arial Narrow" panose="020B0606020202030204" pitchFamily="34" charset="0"/>
                <a:ea typeface="Calibri" panose="020F0502020204030204" pitchFamily="34" charset="0"/>
                <a:cs typeface="Arial" panose="020B0604020202020204" pitchFamily="34" charset="0"/>
              </a:rPr>
              <a:t> Ce décret a pour objet de </a:t>
            </a:r>
            <a:r>
              <a:rPr lang="fr-FR" sz="2600" b="1" kern="100" dirty="0">
                <a:latin typeface="Arial Narrow" panose="020B0606020202030204" pitchFamily="34" charset="0"/>
                <a:ea typeface="Calibri" panose="020F0502020204030204" pitchFamily="34" charset="0"/>
                <a:cs typeface="Arial" panose="020B0604020202020204" pitchFamily="34" charset="0"/>
              </a:rPr>
              <a:t>permettre aux acquéreurs </a:t>
            </a:r>
            <a:r>
              <a:rPr lang="fr-FR" sz="2600" kern="100" dirty="0">
                <a:latin typeface="Arial Narrow" panose="020B0606020202030204" pitchFamily="34" charset="0"/>
                <a:ea typeface="Calibri" panose="020F0502020204030204" pitchFamily="34" charset="0"/>
                <a:cs typeface="Arial" panose="020B0604020202020204" pitchFamily="34" charset="0"/>
              </a:rPr>
              <a:t>de parcelles auprès des promoteurs immobiliers privés </a:t>
            </a:r>
            <a:r>
              <a:rPr lang="fr-FR" sz="2600" b="1" kern="100" dirty="0">
                <a:latin typeface="Arial Narrow" panose="020B0606020202030204" pitchFamily="34" charset="0"/>
                <a:ea typeface="Calibri" panose="020F0502020204030204" pitchFamily="34" charset="0"/>
                <a:cs typeface="Arial" panose="020B0604020202020204" pitchFamily="34" charset="0"/>
              </a:rPr>
              <a:t>de disposer de titre de sécurisation foncière</a:t>
            </a:r>
            <a:r>
              <a:rPr lang="fr-FR" sz="2600" kern="100" dirty="0">
                <a:latin typeface="Arial Narrow" panose="020B0606020202030204" pitchFamily="34" charset="0"/>
                <a:ea typeface="Calibri" panose="020F0502020204030204" pitchFamily="34" charset="0"/>
                <a:cs typeface="Arial" panose="020B0604020202020204" pitchFamily="34" charset="0"/>
              </a:rPr>
              <a:t>. Certes, le processus connait des difficultés d’avancement mais est tout de même lancé. </a:t>
            </a:r>
          </a:p>
        </p:txBody>
      </p:sp>
    </p:spTree>
    <p:extLst>
      <p:ext uri="{BB962C8B-B14F-4D97-AF65-F5344CB8AC3E}">
        <p14:creationId xmlns:p14="http://schemas.microsoft.com/office/powerpoint/2010/main" val="4228548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ZoneTexte 2">
            <a:extLst>
              <a:ext uri="{FF2B5EF4-FFF2-40B4-BE49-F238E27FC236}">
                <a16:creationId xmlns:a16="http://schemas.microsoft.com/office/drawing/2014/main" id="{F02606C5-F69F-17CC-2125-116C5000552F}"/>
              </a:ext>
            </a:extLst>
          </p:cNvPr>
          <p:cNvSpPr txBox="1"/>
          <p:nvPr/>
        </p:nvSpPr>
        <p:spPr>
          <a:xfrm>
            <a:off x="180340" y="1114986"/>
            <a:ext cx="12011660" cy="3745384"/>
          </a:xfrm>
          <a:prstGeom prst="rect">
            <a:avLst/>
          </a:prstGeom>
          <a:noFill/>
        </p:spPr>
        <p:txBody>
          <a:bodyPr wrap="square">
            <a:spAutoFit/>
          </a:bodyPr>
          <a:lstStyle/>
          <a:p>
            <a:pPr algn="just">
              <a:lnSpc>
                <a:spcPct val="107000"/>
              </a:lnSpc>
              <a:spcAft>
                <a:spcPts val="800"/>
              </a:spcAft>
            </a:pP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Courant </a:t>
            </a:r>
            <a:r>
              <a:rPr lang="fr-FR" sz="2700" b="1" kern="100" dirty="0">
                <a:effectLst/>
                <a:latin typeface="Arial Narrow" panose="020B0606020202030204" pitchFamily="34" charset="0"/>
                <a:ea typeface="Calibri" panose="020F0502020204030204" pitchFamily="34" charset="0"/>
                <a:cs typeface="Times New Roman" panose="02020603050405020304" pitchFamily="18" charset="0"/>
              </a:rPr>
              <a:t>l’année 2025</a:t>
            </a: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 il a été adopté le décret n°2025-1411/PF/PRIM/MUH/MATM/MEF/MFPTPS/MAHSN du 07 novembre 2025 </a:t>
            </a:r>
            <a:r>
              <a:rPr lang="fr-FR" sz="2700" b="1" kern="100" dirty="0">
                <a:effectLst/>
                <a:latin typeface="Arial Narrow" panose="020B0606020202030204" pitchFamily="34" charset="0"/>
                <a:ea typeface="Calibri" panose="020F0502020204030204" pitchFamily="34" charset="0"/>
                <a:cs typeface="Times New Roman" panose="02020603050405020304" pitchFamily="18" charset="0"/>
              </a:rPr>
              <a:t>portant conditions d’éligibilité et procédures d’accès au logement social.</a:t>
            </a: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 Celui-ci prévoit, en son article 6 que « Est </a:t>
            </a:r>
            <a:r>
              <a:rPr lang="fr-FR" sz="2700" b="1" kern="100" dirty="0">
                <a:effectLst/>
                <a:latin typeface="Arial Narrow" panose="020B0606020202030204" pitchFamily="34" charset="0"/>
                <a:ea typeface="Calibri" panose="020F0502020204030204" pitchFamily="34" charset="0"/>
                <a:cs typeface="Times New Roman" panose="02020603050405020304" pitchFamily="18" charset="0"/>
              </a:rPr>
              <a:t>éligible</a:t>
            </a: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 au logement social à titre gracieux, </a:t>
            </a:r>
            <a:r>
              <a:rPr lang="fr-FR" sz="2700" b="1" kern="100" dirty="0">
                <a:effectLst/>
                <a:latin typeface="Arial Narrow" panose="020B0606020202030204" pitchFamily="34" charset="0"/>
                <a:ea typeface="Calibri" panose="020F0502020204030204" pitchFamily="34" charset="0"/>
                <a:cs typeface="Times New Roman" panose="02020603050405020304" pitchFamily="18" charset="0"/>
              </a:rPr>
              <a:t>toute personne déclarée indigente ou reconnue pupille de la Nation par les services compétents </a:t>
            </a: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 Au regard de cette disposition, certaines PDI pourraient être prises en compte dans l’attribution des logements sociaux à titre gratuit. Il faut malheureusement déplorer le fait qu’il n’y ait pas encore de logements sociaux disponibles pour être donnés gracieusement.</a:t>
            </a:r>
          </a:p>
        </p:txBody>
      </p:sp>
      <p:sp>
        <p:nvSpPr>
          <p:cNvPr id="5" name="ZoneTexte 4">
            <a:extLst>
              <a:ext uri="{FF2B5EF4-FFF2-40B4-BE49-F238E27FC236}">
                <a16:creationId xmlns:a16="http://schemas.microsoft.com/office/drawing/2014/main" id="{49F4FDDA-2F0B-9526-2BFF-3F98ACA7B28B}"/>
              </a:ext>
            </a:extLst>
          </p:cNvPr>
          <p:cNvSpPr txBox="1"/>
          <p:nvPr/>
        </p:nvSpPr>
        <p:spPr>
          <a:xfrm>
            <a:off x="180340" y="5022319"/>
            <a:ext cx="12011660" cy="1392241"/>
          </a:xfrm>
          <a:prstGeom prst="rect">
            <a:avLst/>
          </a:prstGeom>
          <a:noFill/>
        </p:spPr>
        <p:txBody>
          <a:bodyPr wrap="square">
            <a:spAutoFit/>
          </a:bodyPr>
          <a:lstStyle/>
          <a:p>
            <a:pPr algn="just">
              <a:lnSpc>
                <a:spcPct val="107000"/>
              </a:lnSpc>
              <a:spcAft>
                <a:spcPts val="800"/>
              </a:spcAft>
            </a:pPr>
            <a:r>
              <a:rPr lang="fr-FR" sz="2700" kern="100" dirty="0">
                <a:latin typeface="Arial Narrow" panose="020B0606020202030204" pitchFamily="34" charset="0"/>
                <a:ea typeface="Calibri" panose="020F0502020204030204" pitchFamily="34" charset="0"/>
                <a:cs typeface="Times New Roman" panose="02020603050405020304" pitchFamily="18" charset="0"/>
              </a:rPr>
              <a:t>Enfin, mise en place du </a:t>
            </a:r>
            <a:r>
              <a:rPr lang="fr-FR" sz="2700" b="1" kern="100" dirty="0">
                <a:latin typeface="Arial Narrow" panose="020B0606020202030204" pitchFamily="34" charset="0"/>
                <a:ea typeface="Calibri" panose="020F0502020204030204" pitchFamily="34" charset="0"/>
                <a:cs typeface="Times New Roman" panose="02020603050405020304" pitchFamily="18" charset="0"/>
              </a:rPr>
              <a:t>Comité technique d’instruction des projets et programmes immobiliers (COTIPI) </a:t>
            </a:r>
            <a:r>
              <a:rPr lang="fr-FR" sz="2700" kern="100" dirty="0">
                <a:latin typeface="Arial Narrow" panose="020B0606020202030204" pitchFamily="34" charset="0"/>
                <a:ea typeface="Calibri" panose="020F0502020204030204" pitchFamily="34" charset="0"/>
                <a:cs typeface="Times New Roman" panose="02020603050405020304" pitchFamily="18" charset="0"/>
              </a:rPr>
              <a:t>dans le cadre de l’application de la loi sur la promotion immobilière, aurait examiné et validé 4 projets immobiliers.</a:t>
            </a:r>
          </a:p>
        </p:txBody>
      </p:sp>
    </p:spTree>
    <p:extLst>
      <p:ext uri="{BB962C8B-B14F-4D97-AF65-F5344CB8AC3E}">
        <p14:creationId xmlns:p14="http://schemas.microsoft.com/office/powerpoint/2010/main" val="3064644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oneTexte 3">
            <a:extLst>
              <a:ext uri="{FF2B5EF4-FFF2-40B4-BE49-F238E27FC236}">
                <a16:creationId xmlns:a16="http://schemas.microsoft.com/office/drawing/2014/main" id="{B5AECDF9-6336-77C6-12A2-922CF317A7D1}"/>
              </a:ext>
            </a:extLst>
          </p:cNvPr>
          <p:cNvSpPr txBox="1"/>
          <p:nvPr/>
        </p:nvSpPr>
        <p:spPr>
          <a:xfrm>
            <a:off x="233680" y="1110768"/>
            <a:ext cx="11958320" cy="3170676"/>
          </a:xfrm>
          <a:prstGeom prst="rect">
            <a:avLst/>
          </a:prstGeom>
          <a:noFill/>
        </p:spPr>
        <p:txBody>
          <a:bodyPr wrap="square">
            <a:spAutoFit/>
          </a:bodyPr>
          <a:lstStyle/>
          <a:p>
            <a:pPr algn="just">
              <a:lnSpc>
                <a:spcPct val="107000"/>
              </a:lnSpc>
              <a:spcAft>
                <a:spcPts val="800"/>
              </a:spcAft>
            </a:pPr>
            <a:r>
              <a:rPr lang="fr-FR" sz="2700" kern="100" dirty="0">
                <a:latin typeface="Arial Narrow" panose="020B0606020202030204" pitchFamily="34" charset="0"/>
                <a:ea typeface="Calibri" panose="020F0502020204030204" pitchFamily="34" charset="0"/>
                <a:cs typeface="Times New Roman" panose="02020603050405020304" pitchFamily="18" charset="0"/>
              </a:rPr>
              <a:t>Par ailleurs, un </a:t>
            </a:r>
            <a:r>
              <a:rPr lang="fr-FR" sz="2700" b="1" kern="100" dirty="0">
                <a:latin typeface="Arial Narrow" panose="020B0606020202030204" pitchFamily="34" charset="0"/>
                <a:ea typeface="Calibri" panose="020F0502020204030204" pitchFamily="34" charset="0"/>
                <a:cs typeface="Times New Roman" panose="02020603050405020304" pitchFamily="18" charset="0"/>
              </a:rPr>
              <a:t>acteur majeur dans la construction des villes est le Programme des Nations Unies pour les établissements humains, ONU Habitat</a:t>
            </a:r>
            <a:r>
              <a:rPr lang="fr-FR" sz="2700" kern="100" dirty="0">
                <a:latin typeface="Arial Narrow" panose="020B0606020202030204" pitchFamily="34" charset="0"/>
                <a:ea typeface="Calibri" panose="020F0502020204030204" pitchFamily="34" charset="0"/>
                <a:cs typeface="Times New Roman" panose="02020603050405020304" pitchFamily="18" charset="0"/>
              </a:rPr>
              <a:t>. Cet organisme spécialisé des Nations-Unies a aidé à </a:t>
            </a:r>
            <a:r>
              <a:rPr lang="fr-FR" sz="2700" b="1" kern="100" dirty="0">
                <a:latin typeface="Arial Narrow" panose="020B0606020202030204" pitchFamily="34" charset="0"/>
                <a:ea typeface="Calibri" panose="020F0502020204030204" pitchFamily="34" charset="0"/>
                <a:cs typeface="Times New Roman" panose="02020603050405020304" pitchFamily="18" charset="0"/>
              </a:rPr>
              <a:t>reloger un certain nombre de PDI</a:t>
            </a:r>
            <a:r>
              <a:rPr lang="fr-FR" sz="2700" kern="100" dirty="0">
                <a:latin typeface="Arial Narrow" panose="020B0606020202030204" pitchFamily="34" charset="0"/>
                <a:ea typeface="Calibri" panose="020F0502020204030204" pitchFamily="34" charset="0"/>
                <a:cs typeface="Times New Roman" panose="02020603050405020304" pitchFamily="18" charset="0"/>
              </a:rPr>
              <a:t>. ONU Habitat a voulu donner un sens réel à l’article 18 de la Constitution burkinabè qui consacre le droit au logement et non le droit à la parcelle. Aussi a-t-il fait construire et mettre à la disposition des PDI, 150 logements à Boussouma, de Kaya, remis le 09 décembre 2025 et 150 autres logements à Dapélogo, remis le 22 décembre 2025. </a:t>
            </a:r>
          </a:p>
        </p:txBody>
      </p:sp>
    </p:spTree>
    <p:extLst>
      <p:ext uri="{BB962C8B-B14F-4D97-AF65-F5344CB8AC3E}">
        <p14:creationId xmlns:p14="http://schemas.microsoft.com/office/powerpoint/2010/main" val="1737229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ZoneTexte 2">
            <a:extLst>
              <a:ext uri="{FF2B5EF4-FFF2-40B4-BE49-F238E27FC236}">
                <a16:creationId xmlns:a16="http://schemas.microsoft.com/office/drawing/2014/main" id="{59304167-EC0E-41CA-E627-CB8824E67BDC}"/>
              </a:ext>
            </a:extLst>
          </p:cNvPr>
          <p:cNvSpPr txBox="1"/>
          <p:nvPr/>
        </p:nvSpPr>
        <p:spPr>
          <a:xfrm>
            <a:off x="241300" y="953037"/>
            <a:ext cx="11950700" cy="4914872"/>
          </a:xfrm>
          <a:prstGeom prst="rect">
            <a:avLst/>
          </a:prstGeom>
          <a:noFill/>
        </p:spPr>
        <p:txBody>
          <a:bodyPr wrap="square">
            <a:spAutoFit/>
          </a:bodyPr>
          <a:lstStyle/>
          <a:p>
            <a:pPr algn="just">
              <a:lnSpc>
                <a:spcPct val="107000"/>
              </a:lnSpc>
              <a:spcAft>
                <a:spcPts val="800"/>
              </a:spcAft>
            </a:pPr>
            <a:r>
              <a:rPr lang="fr-FR" sz="2700" b="1" i="1" u="sng" kern="100" dirty="0">
                <a:latin typeface="Arial Narrow" panose="020B0606020202030204" pitchFamily="34" charset="0"/>
                <a:ea typeface="Calibri" panose="020F0502020204030204" pitchFamily="34" charset="0"/>
                <a:cs typeface="Arial" panose="020B0604020202020204" pitchFamily="34" charset="0"/>
              </a:rPr>
              <a:t>En milieu rural</a:t>
            </a:r>
          </a:p>
          <a:p>
            <a:pPr algn="just">
              <a:lnSpc>
                <a:spcPct val="107000"/>
              </a:lnSpc>
              <a:spcAft>
                <a:spcPts val="800"/>
              </a:spcAft>
            </a:pP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De manière concrète sur le terrain, l’impact de cette loi est réel. </a:t>
            </a:r>
          </a:p>
          <a:p>
            <a:pPr algn="just">
              <a:lnSpc>
                <a:spcPct val="107000"/>
              </a:lnSpc>
              <a:spcAft>
                <a:spcPts val="800"/>
              </a:spcAft>
            </a:pP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D’abord, elle a </a:t>
            </a:r>
            <a:r>
              <a:rPr lang="fr-FR" sz="2700" b="1" kern="100" dirty="0">
                <a:effectLst/>
                <a:latin typeface="Arial Narrow" panose="020B0606020202030204" pitchFamily="34" charset="0"/>
                <a:ea typeface="Calibri" panose="020F0502020204030204" pitchFamily="34" charset="0"/>
                <a:cs typeface="Times New Roman" panose="02020603050405020304" pitchFamily="18" charset="0"/>
              </a:rPr>
              <a:t>entrainé comme une fin de la course à l’accaparement des terres aux fins de morcellement</a:t>
            </a: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 </a:t>
            </a:r>
            <a:r>
              <a:rPr lang="fr-FR" sz="2700" u="sng" kern="100" dirty="0">
                <a:effectLst/>
                <a:latin typeface="Arial Narrow" panose="020B0606020202030204" pitchFamily="34" charset="0"/>
                <a:ea typeface="Calibri" panose="020F0502020204030204" pitchFamily="34" charset="0"/>
                <a:cs typeface="Times New Roman" panose="02020603050405020304" pitchFamily="18" charset="0"/>
              </a:rPr>
              <a:t>L’achat de grande superficie dans le but ultime de faire de la promotion foncière à chuter</a:t>
            </a: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Aussi se dégage-t-il </a:t>
            </a:r>
            <a:r>
              <a:rPr lang="fr-FR" sz="2700" b="1" kern="100" dirty="0">
                <a:effectLst/>
                <a:latin typeface="Arial Narrow" panose="020B0606020202030204" pitchFamily="34" charset="0"/>
                <a:ea typeface="Calibri" panose="020F0502020204030204" pitchFamily="34" charset="0"/>
                <a:cs typeface="Times New Roman" panose="02020603050405020304" pitchFamily="18" charset="0"/>
              </a:rPr>
              <a:t>davantage de surfaces cultivables pour la population </a:t>
            </a: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surtout dans un contexte de terrorisme contraignant à l’abandon de certaines terres en milieu rural. </a:t>
            </a:r>
          </a:p>
          <a:p>
            <a:pPr algn="just">
              <a:lnSpc>
                <a:spcPct val="107000"/>
              </a:lnSpc>
              <a:spcAft>
                <a:spcPts val="800"/>
              </a:spcAft>
            </a:pP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La </a:t>
            </a:r>
            <a:r>
              <a:rPr lang="fr-FR" sz="2700" b="1" kern="100" dirty="0">
                <a:effectLst/>
                <a:latin typeface="Arial Narrow" panose="020B0606020202030204" pitchFamily="34" charset="0"/>
                <a:ea typeface="Calibri" panose="020F0502020204030204" pitchFamily="34" charset="0"/>
                <a:cs typeface="Times New Roman" panose="02020603050405020304" pitchFamily="18" charset="0"/>
              </a:rPr>
              <a:t>disponibilisation des terres au profit du monde rural prépare le terrain pour une mise en œuvre effective de l’initiative présidentielle </a:t>
            </a:r>
            <a:r>
              <a:rPr lang="fr-FR" sz="2700" kern="100" dirty="0">
                <a:effectLst/>
                <a:latin typeface="Arial Narrow" panose="020B0606020202030204" pitchFamily="34" charset="0"/>
                <a:ea typeface="Calibri" panose="020F0502020204030204" pitchFamily="34" charset="0"/>
                <a:cs typeface="Times New Roman" panose="02020603050405020304" pitchFamily="18" charset="0"/>
              </a:rPr>
              <a:t>pour la production agricole et l’autosuffisance alimentaire.</a:t>
            </a:r>
          </a:p>
        </p:txBody>
      </p:sp>
    </p:spTree>
    <p:extLst>
      <p:ext uri="{BB962C8B-B14F-4D97-AF65-F5344CB8AC3E}">
        <p14:creationId xmlns:p14="http://schemas.microsoft.com/office/powerpoint/2010/main" val="627126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extLst>
              <p:ext uri="{D42A27DB-BD31-4B8C-83A1-F6EECF244321}">
                <p14:modId xmlns:p14="http://schemas.microsoft.com/office/powerpoint/2010/main" val="248478075"/>
              </p:ext>
            </p:extLst>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oneTexte 3">
            <a:extLst>
              <a:ext uri="{FF2B5EF4-FFF2-40B4-BE49-F238E27FC236}">
                <a16:creationId xmlns:a16="http://schemas.microsoft.com/office/drawing/2014/main" id="{01B5D058-2013-182C-E246-CAB8DF55F818}"/>
              </a:ext>
            </a:extLst>
          </p:cNvPr>
          <p:cNvSpPr txBox="1"/>
          <p:nvPr/>
        </p:nvSpPr>
        <p:spPr>
          <a:xfrm>
            <a:off x="508000" y="2644156"/>
            <a:ext cx="11460480" cy="2159887"/>
          </a:xfrm>
          <a:prstGeom prst="rect">
            <a:avLst/>
          </a:prstGeom>
          <a:noFill/>
        </p:spPr>
        <p:txBody>
          <a:bodyPr wrap="square">
            <a:spAutoFit/>
          </a:bodyPr>
          <a:lstStyle/>
          <a:p>
            <a:pPr algn="ctr">
              <a:lnSpc>
                <a:spcPct val="107000"/>
              </a:lnSpc>
              <a:spcAft>
                <a:spcPts val="800"/>
              </a:spcAft>
            </a:pPr>
            <a:r>
              <a:rPr lang="fr-FR" sz="3200" kern="100" dirty="0">
                <a:effectLst/>
                <a:latin typeface="Arial Narrow" panose="020B0606020202030204" pitchFamily="34" charset="0"/>
                <a:ea typeface="Calibri" panose="020F0502020204030204" pitchFamily="34" charset="0"/>
                <a:cs typeface="Times New Roman" panose="02020603050405020304" pitchFamily="18" charset="0"/>
              </a:rPr>
              <a:t>La législation foncière et immobilière est en perpétuelle mutation pour s’adapter à la réalité de l’habitat et aux nécessités du monde rural. Il convient d’avoir l’esprit vif et alerte pour répondre à temps, chaque fois que de besoin aux changements nécessités par l’évolution de la société.</a:t>
            </a:r>
          </a:p>
        </p:txBody>
      </p:sp>
    </p:spTree>
    <p:extLst>
      <p:ext uri="{BB962C8B-B14F-4D97-AF65-F5344CB8AC3E}">
        <p14:creationId xmlns:p14="http://schemas.microsoft.com/office/powerpoint/2010/main" val="1610429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202941" y="3126006"/>
            <a:ext cx="9701405" cy="784830"/>
          </a:xfrm>
          <a:prstGeom prst="rect">
            <a:avLst/>
          </a:prstGeom>
          <a:noFill/>
          <a:ln>
            <a:noFill/>
          </a:ln>
        </p:spPr>
        <p:txBody>
          <a:bodyPr wrap="square">
            <a:spAutoFit/>
          </a:bodyPr>
          <a:lstStyle/>
          <a:p>
            <a:pPr algn="ctr">
              <a:defRPr/>
            </a:pPr>
            <a:r>
              <a:rPr lang="fr-FR" sz="4500" b="1" dirty="0">
                <a:ln w="31550" cmpd="sng">
                  <a:noFill/>
                  <a:prstDash val="solid"/>
                </a:ln>
                <a:solidFill>
                  <a:prstClr val="black">
                    <a:lumMod val="50000"/>
                    <a:lumOff val="50000"/>
                  </a:prstClr>
                </a:solidFill>
                <a:effectLst>
                  <a:outerShdw blurRad="50800" dist="40000" dir="5400000" algn="tl" rotWithShape="0">
                    <a:srgbClr val="000000">
                      <a:shade val="5000"/>
                      <a:satMod val="120000"/>
                      <a:alpha val="33000"/>
                    </a:srgbClr>
                  </a:outerShdw>
                </a:effectLst>
                <a:latin typeface="Times New Roman" pitchFamily="18" charset="0"/>
                <a:cs typeface="Times New Roman" pitchFamily="18" charset="0"/>
              </a:rPr>
              <a:t>MERCI DE VOTRE ATTENTION</a:t>
            </a:r>
          </a:p>
        </p:txBody>
      </p:sp>
    </p:spTree>
    <p:extLst>
      <p:ext uri="{BB962C8B-B14F-4D97-AF65-F5344CB8AC3E}">
        <p14:creationId xmlns:p14="http://schemas.microsoft.com/office/powerpoint/2010/main" val="9794927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75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11"/>
                                        </p:tgtEl>
                                        <p:attrNameLst>
                                          <p:attrName>style.visibility</p:attrName>
                                        </p:attrNameLst>
                                      </p:cBhvr>
                                      <p:to>
                                        <p:strVal val="visible"/>
                                      </p:to>
                                    </p:set>
                                    <p:anim by="(-#ppt_w*2)" calcmode="lin" valueType="num">
                                      <p:cBhvr rctx="PPT">
                                        <p:cTn id="7" dur="625" autoRev="1" fill="hold">
                                          <p:stCondLst>
                                            <p:cond delay="0"/>
                                          </p:stCondLst>
                                        </p:cTn>
                                        <p:tgtEl>
                                          <p:spTgt spid="11"/>
                                        </p:tgtEl>
                                        <p:attrNameLst>
                                          <p:attrName>ppt_w</p:attrName>
                                        </p:attrNameLst>
                                      </p:cBhvr>
                                    </p:anim>
                                    <p:anim by="(#ppt_w*0.50)" calcmode="lin" valueType="num">
                                      <p:cBhvr>
                                        <p:cTn id="8" dur="625" decel="50000" autoRev="1" fill="hold">
                                          <p:stCondLst>
                                            <p:cond delay="0"/>
                                          </p:stCondLst>
                                        </p:cTn>
                                        <p:tgtEl>
                                          <p:spTgt spid="11"/>
                                        </p:tgtEl>
                                        <p:attrNameLst>
                                          <p:attrName>ppt_x</p:attrName>
                                        </p:attrNameLst>
                                      </p:cBhvr>
                                    </p:anim>
                                    <p:anim from="(-#ppt_h/2)" to="(#ppt_y)" calcmode="lin" valueType="num">
                                      <p:cBhvr>
                                        <p:cTn id="9" dur="1250" fill="hold">
                                          <p:stCondLst>
                                            <p:cond delay="0"/>
                                          </p:stCondLst>
                                        </p:cTn>
                                        <p:tgtEl>
                                          <p:spTgt spid="11"/>
                                        </p:tgtEl>
                                        <p:attrNameLst>
                                          <p:attrName>ppt_y</p:attrName>
                                        </p:attrNameLst>
                                      </p:cBhvr>
                                    </p:anim>
                                    <p:animRot by="21600000">
                                      <p:cBhvr>
                                        <p:cTn id="10" dur="1250" fill="hold">
                                          <p:stCondLst>
                                            <p:cond delay="0"/>
                                          </p:stCondLst>
                                        </p:cTn>
                                        <p:tgtEl>
                                          <p:spTgt spid="1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2726533758"/>
              </p:ext>
            </p:extLst>
          </p:nvPr>
        </p:nvGraphicFramePr>
        <p:xfrm>
          <a:off x="2902226" y="-1"/>
          <a:ext cx="9126641" cy="66583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Organigramme : Délai 12"/>
          <p:cNvSpPr/>
          <p:nvPr/>
        </p:nvSpPr>
        <p:spPr>
          <a:xfrm>
            <a:off x="0" y="1991325"/>
            <a:ext cx="3487722" cy="2875349"/>
          </a:xfrm>
          <a:prstGeom prst="flowChartDelay">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800" b="1" dirty="0">
                <a:solidFill>
                  <a:schemeClr val="tx1"/>
                </a:solidFill>
                <a:latin typeface="Arial Black" panose="020B0A04020102020204" pitchFamily="34" charset="0"/>
              </a:rPr>
              <a:t>Contenu </a:t>
            </a:r>
          </a:p>
        </p:txBody>
      </p:sp>
    </p:spTree>
    <p:extLst>
      <p:ext uri="{BB962C8B-B14F-4D97-AF65-F5344CB8AC3E}">
        <p14:creationId xmlns:p14="http://schemas.microsoft.com/office/powerpoint/2010/main" val="4111443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extLst>
              <p:ext uri="{D42A27DB-BD31-4B8C-83A1-F6EECF244321}">
                <p14:modId xmlns:p14="http://schemas.microsoft.com/office/powerpoint/2010/main" val="3751307093"/>
              </p:ext>
            </p:extLst>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oneTexte 3">
            <a:extLst>
              <a:ext uri="{FF2B5EF4-FFF2-40B4-BE49-F238E27FC236}">
                <a16:creationId xmlns:a16="http://schemas.microsoft.com/office/drawing/2014/main" id="{0F0F9478-4F96-B342-83D6-B4FD5B20509D}"/>
              </a:ext>
            </a:extLst>
          </p:cNvPr>
          <p:cNvSpPr txBox="1"/>
          <p:nvPr/>
        </p:nvSpPr>
        <p:spPr>
          <a:xfrm>
            <a:off x="129540" y="1146077"/>
            <a:ext cx="12062460" cy="2246769"/>
          </a:xfrm>
          <a:prstGeom prst="rect">
            <a:avLst/>
          </a:prstGeom>
          <a:noFill/>
        </p:spPr>
        <p:txBody>
          <a:bodyPr wrap="square">
            <a:spAutoFit/>
          </a:bodyPr>
          <a:lstStyle/>
          <a:p>
            <a:pPr algn="just"/>
            <a:r>
              <a:rPr lang="fr-FR" sz="2800" dirty="0">
                <a:effectLst/>
                <a:latin typeface="Arial" panose="020B0604020202020204" pitchFamily="34" charset="0"/>
                <a:ea typeface="Calibri" panose="020F0502020204030204" pitchFamily="34" charset="0"/>
                <a:cs typeface="Arial" panose="020B0604020202020204" pitchFamily="34" charset="0"/>
              </a:rPr>
              <a:t>Notre pays a entamé de profondes </a:t>
            </a:r>
            <a:r>
              <a:rPr lang="fr-FR" sz="2800" b="1" dirty="0">
                <a:effectLst/>
                <a:latin typeface="Arial" panose="020B0604020202020204" pitchFamily="34" charset="0"/>
                <a:ea typeface="Calibri" panose="020F0502020204030204" pitchFamily="34" charset="0"/>
                <a:cs typeface="Arial" panose="020B0604020202020204" pitchFamily="34" charset="0"/>
              </a:rPr>
              <a:t>réformes législatives depuis l’avènement de la Révolution Progressiste Populaire</a:t>
            </a:r>
            <a:r>
              <a:rPr lang="fr-FR" sz="2800" dirty="0">
                <a:effectLst/>
                <a:latin typeface="Arial" panose="020B0604020202020204" pitchFamily="34" charset="0"/>
                <a:ea typeface="Calibri" panose="020F0502020204030204" pitchFamily="34" charset="0"/>
                <a:cs typeface="Arial" panose="020B0604020202020204" pitchFamily="34" charset="0"/>
              </a:rPr>
              <a:t>, en fin 2022. Diverses matières ont été concernées notamment la </a:t>
            </a:r>
            <a:r>
              <a:rPr lang="fr-FR" sz="2800" u="sng" dirty="0">
                <a:effectLst/>
                <a:latin typeface="Arial" panose="020B0604020202020204" pitchFamily="34" charset="0"/>
                <a:ea typeface="Calibri" panose="020F0502020204030204" pitchFamily="34" charset="0"/>
                <a:cs typeface="Arial" panose="020B0604020202020204" pitchFamily="34" charset="0"/>
              </a:rPr>
              <a:t>matière pénale (code pénal, code de procédure pénale), les personnes et la famille (code des personnes et de la famille), la matière </a:t>
            </a:r>
            <a:r>
              <a:rPr lang="fr-FR" sz="2800" b="1" u="sng" dirty="0">
                <a:effectLst/>
                <a:latin typeface="Arial" panose="020B0604020202020204" pitchFamily="34" charset="0"/>
                <a:ea typeface="Calibri" panose="020F0502020204030204" pitchFamily="34" charset="0"/>
                <a:cs typeface="Arial" panose="020B0604020202020204" pitchFamily="34" charset="0"/>
              </a:rPr>
              <a:t>foncière et immobilière</a:t>
            </a:r>
            <a:r>
              <a:rPr lang="fr-FR" sz="2800" dirty="0">
                <a:effectLst/>
                <a:latin typeface="Arial" panose="020B0604020202020204" pitchFamily="34" charset="0"/>
                <a:ea typeface="Calibri" panose="020F0502020204030204" pitchFamily="34" charset="0"/>
                <a:cs typeface="Arial" panose="020B0604020202020204" pitchFamily="34" charset="0"/>
              </a:rPr>
              <a:t>, etc. </a:t>
            </a:r>
            <a:endParaRPr lang="fr-FR" sz="2800" dirty="0">
              <a:latin typeface="Arial" panose="020B0604020202020204" pitchFamily="34" charset="0"/>
              <a:cs typeface="Arial" panose="020B0604020202020204" pitchFamily="34" charset="0"/>
            </a:endParaRPr>
          </a:p>
        </p:txBody>
      </p:sp>
      <p:sp>
        <p:nvSpPr>
          <p:cNvPr id="7" name="ZoneTexte 6">
            <a:extLst>
              <a:ext uri="{FF2B5EF4-FFF2-40B4-BE49-F238E27FC236}">
                <a16:creationId xmlns:a16="http://schemas.microsoft.com/office/drawing/2014/main" id="{548F5F1F-5745-64AF-204D-7844090FEDDB}"/>
              </a:ext>
            </a:extLst>
          </p:cNvPr>
          <p:cNvSpPr txBox="1"/>
          <p:nvPr/>
        </p:nvSpPr>
        <p:spPr>
          <a:xfrm>
            <a:off x="129540" y="3429000"/>
            <a:ext cx="12062460" cy="1384995"/>
          </a:xfrm>
          <a:prstGeom prst="rect">
            <a:avLst/>
          </a:prstGeom>
          <a:noFill/>
        </p:spPr>
        <p:txBody>
          <a:bodyPr wrap="square">
            <a:spAutoFit/>
          </a:bodyPr>
          <a:lstStyle/>
          <a:p>
            <a:pPr algn="just"/>
            <a:r>
              <a:rPr lang="fr-FR" sz="2800" dirty="0">
                <a:latin typeface="Arial" panose="020B0604020202020204" pitchFamily="34" charset="0"/>
                <a:ea typeface="Calibri" panose="020F0502020204030204" pitchFamily="34" charset="0"/>
                <a:cs typeface="Arial" panose="020B0604020202020204" pitchFamily="34" charset="0"/>
              </a:rPr>
              <a:t>S’agissant de cette dernière, le dernier texte </a:t>
            </a:r>
            <a:r>
              <a:rPr lang="fr-FR" sz="2800" b="1" dirty="0">
                <a:latin typeface="Arial" panose="020B0604020202020204" pitchFamily="34" charset="0"/>
                <a:ea typeface="Calibri" panose="020F0502020204030204" pitchFamily="34" charset="0"/>
                <a:cs typeface="Arial" panose="020B0604020202020204" pitchFamily="34" charset="0"/>
              </a:rPr>
              <a:t>majeur adopté est la loi n°015-2025/ALT du 21 octobre 2025 portant réorganisation agraire </a:t>
            </a:r>
            <a:r>
              <a:rPr lang="fr-FR" sz="2800" dirty="0">
                <a:latin typeface="Arial" panose="020B0604020202020204" pitchFamily="34" charset="0"/>
                <a:ea typeface="Calibri" panose="020F0502020204030204" pitchFamily="34" charset="0"/>
                <a:cs typeface="Arial" panose="020B0604020202020204" pitchFamily="34" charset="0"/>
              </a:rPr>
              <a:t>et foncière au Burkina Faso qui se veut la loi faîtière en matière foncière. </a:t>
            </a:r>
          </a:p>
        </p:txBody>
      </p:sp>
    </p:spTree>
    <p:extLst>
      <p:ext uri="{BB962C8B-B14F-4D97-AF65-F5344CB8AC3E}">
        <p14:creationId xmlns:p14="http://schemas.microsoft.com/office/powerpoint/2010/main" val="870871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ZoneTexte 2">
            <a:extLst>
              <a:ext uri="{FF2B5EF4-FFF2-40B4-BE49-F238E27FC236}">
                <a16:creationId xmlns:a16="http://schemas.microsoft.com/office/drawing/2014/main" id="{CF5866FE-0C3B-7D01-143C-19E4AD9E4016}"/>
              </a:ext>
            </a:extLst>
          </p:cNvPr>
          <p:cNvSpPr txBox="1"/>
          <p:nvPr/>
        </p:nvSpPr>
        <p:spPr>
          <a:xfrm>
            <a:off x="424180" y="1151248"/>
            <a:ext cx="11503660" cy="5619295"/>
          </a:xfrm>
          <a:prstGeom prst="rect">
            <a:avLst/>
          </a:prstGeom>
          <a:noFill/>
        </p:spPr>
        <p:txBody>
          <a:bodyPr wrap="square">
            <a:spAutoFit/>
          </a:bodyPr>
          <a:lstStyle/>
          <a:p>
            <a:pPr algn="just">
              <a:lnSpc>
                <a:spcPct val="115000"/>
              </a:lnSpc>
              <a:spcAft>
                <a:spcPts val="800"/>
              </a:spcAft>
            </a:pPr>
            <a:r>
              <a:rPr lang="fr-FR" sz="2800" dirty="0">
                <a:effectLst/>
                <a:latin typeface="Arial Narrow" panose="020B0606020202030204" pitchFamily="34" charset="0"/>
                <a:ea typeface="Calibri" panose="020F0502020204030204" pitchFamily="34" charset="0"/>
                <a:cs typeface="Arial" panose="020B0604020202020204" pitchFamily="34" charset="0"/>
              </a:rPr>
              <a:t>L’application de la loi 057-2008 a rencontré des difficultés liées </a:t>
            </a:r>
          </a:p>
          <a:p>
            <a:pPr marL="457200" indent="-457200" algn="just">
              <a:lnSpc>
                <a:spcPct val="115000"/>
              </a:lnSpc>
              <a:spcAft>
                <a:spcPts val="800"/>
              </a:spcAft>
              <a:buFont typeface="Wingdings" panose="05000000000000000000" pitchFamily="2" charset="2"/>
              <a:buChar char="q"/>
            </a:pPr>
            <a:r>
              <a:rPr lang="fr-FR" sz="2800" dirty="0">
                <a:effectLst/>
                <a:latin typeface="Arial Narrow" panose="020B0606020202030204" pitchFamily="34" charset="0"/>
                <a:ea typeface="Calibri" panose="020F0502020204030204" pitchFamily="34" charset="0"/>
                <a:cs typeface="Arial" panose="020B0604020202020204" pitchFamily="34" charset="0"/>
              </a:rPr>
              <a:t>insuffisances dans certaines de ses dispositions </a:t>
            </a:r>
          </a:p>
          <a:p>
            <a:pPr marL="457200" indent="-457200" algn="just">
              <a:lnSpc>
                <a:spcPct val="115000"/>
              </a:lnSpc>
              <a:spcAft>
                <a:spcPts val="800"/>
              </a:spcAft>
              <a:buFont typeface="Wingdings" panose="05000000000000000000" pitchFamily="2" charset="2"/>
              <a:buChar char="q"/>
            </a:pPr>
            <a:r>
              <a:rPr lang="fr-FR" sz="2800" dirty="0">
                <a:effectLst/>
                <a:latin typeface="Arial Narrow" panose="020B0606020202030204" pitchFamily="34" charset="0"/>
                <a:ea typeface="Calibri" panose="020F0502020204030204" pitchFamily="34" charset="0"/>
                <a:cs typeface="Arial" panose="020B0604020202020204" pitchFamily="34" charset="0"/>
              </a:rPr>
              <a:t>pratique de la promotion immobilière </a:t>
            </a:r>
            <a:r>
              <a:rPr lang="fr-FR" sz="2800" dirty="0">
                <a:solidFill>
                  <a:srgbClr val="FF0000"/>
                </a:solidFill>
                <a:effectLst/>
                <a:latin typeface="Arial Narrow" panose="020B0606020202030204" pitchFamily="34" charset="0"/>
                <a:ea typeface="Calibri" panose="020F0502020204030204" pitchFamily="34" charset="0"/>
                <a:cs typeface="Arial" panose="020B0604020202020204" pitchFamily="34" charset="0"/>
              </a:rPr>
              <a:t>dévoyée</a:t>
            </a:r>
            <a:r>
              <a:rPr lang="fr-FR" sz="2800" dirty="0">
                <a:effectLst/>
                <a:latin typeface="Arial Narrow" panose="020B0606020202030204" pitchFamily="34" charset="0"/>
                <a:ea typeface="Calibri" panose="020F0502020204030204" pitchFamily="34" charset="0"/>
                <a:cs typeface="Arial" panose="020B0604020202020204" pitchFamily="34" charset="0"/>
              </a:rPr>
              <a:t> au profit de la promotion foncière, </a:t>
            </a:r>
          </a:p>
          <a:p>
            <a:pPr marL="457200" indent="-457200" algn="just">
              <a:lnSpc>
                <a:spcPct val="115000"/>
              </a:lnSpc>
              <a:spcAft>
                <a:spcPts val="800"/>
              </a:spcAft>
              <a:buFont typeface="Wingdings" panose="05000000000000000000" pitchFamily="2" charset="2"/>
              <a:buChar char="q"/>
            </a:pPr>
            <a:r>
              <a:rPr lang="fr-FR" sz="2800" dirty="0">
                <a:effectLst/>
                <a:latin typeface="Arial Narrow" panose="020B0606020202030204" pitchFamily="34" charset="0"/>
                <a:ea typeface="Calibri" panose="020F0502020204030204" pitchFamily="34" charset="0"/>
                <a:cs typeface="Arial" panose="020B0604020202020204" pitchFamily="34" charset="0"/>
              </a:rPr>
              <a:t>accaparement des terres surtout en milieu rurale </a:t>
            </a:r>
          </a:p>
          <a:p>
            <a:pPr marL="457200" indent="-457200" algn="just">
              <a:lnSpc>
                <a:spcPct val="115000"/>
              </a:lnSpc>
              <a:spcAft>
                <a:spcPts val="800"/>
              </a:spcAft>
              <a:buFont typeface="Wingdings" panose="05000000000000000000" pitchFamily="2" charset="2"/>
              <a:buChar char="q"/>
            </a:pPr>
            <a:r>
              <a:rPr lang="fr-FR" sz="2800" dirty="0">
                <a:effectLst/>
                <a:latin typeface="Arial Narrow" panose="020B0606020202030204" pitchFamily="34" charset="0"/>
                <a:ea typeface="Calibri" panose="020F0502020204030204" pitchFamily="34" charset="0"/>
                <a:cs typeface="Arial" panose="020B0604020202020204" pitchFamily="34" charset="0"/>
              </a:rPr>
              <a:t>caractère extensif et très permissif de l’article 2 de la loi qui permet au promoteur immobilier de mobiliser des terres, de les lotir et de les vendre </a:t>
            </a:r>
          </a:p>
          <a:p>
            <a:pPr marL="457200" indent="-457200" algn="just">
              <a:lnSpc>
                <a:spcPct val="115000"/>
              </a:lnSpc>
              <a:spcAft>
                <a:spcPts val="800"/>
              </a:spcAft>
              <a:buFont typeface="Wingdings" panose="05000000000000000000" pitchFamily="2" charset="2"/>
              <a:buChar char="q"/>
            </a:pPr>
            <a:r>
              <a:rPr lang="fr-FR" sz="2800" dirty="0">
                <a:latin typeface="Arial Narrow" panose="020B0606020202030204" pitchFamily="34" charset="0"/>
                <a:ea typeface="Calibri" panose="020F0502020204030204" pitchFamily="34" charset="0"/>
                <a:cs typeface="Arial" panose="020B0604020202020204" pitchFamily="34" charset="0"/>
              </a:rPr>
              <a:t>Inefficacité des </a:t>
            </a:r>
            <a:r>
              <a:rPr lang="fr-FR" sz="2800" dirty="0">
                <a:effectLst/>
                <a:latin typeface="Arial Narrow" panose="020B0606020202030204" pitchFamily="34" charset="0"/>
                <a:ea typeface="Calibri" panose="020F0502020204030204" pitchFamily="34" charset="0"/>
                <a:cs typeface="Arial" panose="020B0604020202020204" pitchFamily="34" charset="0"/>
              </a:rPr>
              <a:t>dispositions pénales de </a:t>
            </a:r>
            <a:r>
              <a:rPr lang="fr-FR" sz="2800" dirty="0">
                <a:latin typeface="Arial Narrow" panose="020B0606020202030204" pitchFamily="34" charset="0"/>
                <a:ea typeface="Calibri" panose="020F0502020204030204" pitchFamily="34" charset="0"/>
                <a:cs typeface="Arial" panose="020B0604020202020204" pitchFamily="34" charset="0"/>
              </a:rPr>
              <a:t>la loi 057-2008 </a:t>
            </a:r>
            <a:r>
              <a:rPr lang="fr-FR" sz="2800" dirty="0">
                <a:effectLst/>
                <a:latin typeface="Arial Narrow" panose="020B0606020202030204" pitchFamily="34" charset="0"/>
                <a:ea typeface="Calibri" panose="020F0502020204030204" pitchFamily="34" charset="0"/>
                <a:cs typeface="Arial" panose="020B0604020202020204" pitchFamily="34" charset="0"/>
              </a:rPr>
              <a:t>car elles ne prévoyaient pas expressément de peine privative de liberté et les peines d’amendes sont faibles (tout au plus 10 millions). </a:t>
            </a:r>
            <a:endParaRPr lang="fr-FR" sz="2800" dirty="0">
              <a:latin typeface="Arial Narrow" panose="020B0606020202030204" pitchFamily="34" charset="0"/>
              <a:cs typeface="Arial" panose="020B0604020202020204" pitchFamily="34" charset="0"/>
            </a:endParaRPr>
          </a:p>
          <a:p>
            <a:pPr marL="457200" indent="-457200" algn="just">
              <a:lnSpc>
                <a:spcPct val="115000"/>
              </a:lnSpc>
              <a:spcAft>
                <a:spcPts val="800"/>
              </a:spcAft>
              <a:buFont typeface="Wingdings" panose="05000000000000000000" pitchFamily="2" charset="2"/>
              <a:buChar char="q"/>
            </a:pPr>
            <a:endParaRPr lang="fr-FR" sz="2800" dirty="0">
              <a:effectLst/>
              <a:latin typeface="Arial Narrow" panose="020B0606020202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27251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 name="Espace réservé du contenu 3">
            <a:extLst>
              <a:ext uri="{FF2B5EF4-FFF2-40B4-BE49-F238E27FC236}">
                <a16:creationId xmlns:a16="http://schemas.microsoft.com/office/drawing/2014/main" id="{B4E7B7AD-676F-9F38-00FE-81401495E7C6}"/>
              </a:ext>
            </a:extLst>
          </p:cNvPr>
          <p:cNvGraphicFramePr>
            <a:graphicFrameLocks/>
          </p:cNvGraphicFramePr>
          <p:nvPr>
            <p:extLst>
              <p:ext uri="{D42A27DB-BD31-4B8C-83A1-F6EECF244321}">
                <p14:modId xmlns:p14="http://schemas.microsoft.com/office/powerpoint/2010/main" val="3032122044"/>
              </p:ext>
            </p:extLst>
          </p:nvPr>
        </p:nvGraphicFramePr>
        <p:xfrm>
          <a:off x="560425" y="1071471"/>
          <a:ext cx="11512305" cy="5164597"/>
        </p:xfrm>
        <a:graphic>
          <a:graphicData uri="http://schemas.openxmlformats.org/drawingml/2006/table">
            <a:tbl>
              <a:tblPr firstRow="1" firstCol="1" bandRow="1">
                <a:tableStyleId>{616DA210-FB5B-4158-B5E0-FEB733F419BA}</a:tableStyleId>
              </a:tblPr>
              <a:tblGrid>
                <a:gridCol w="6793415">
                  <a:extLst>
                    <a:ext uri="{9D8B030D-6E8A-4147-A177-3AD203B41FA5}">
                      <a16:colId xmlns:a16="http://schemas.microsoft.com/office/drawing/2014/main" val="2495799858"/>
                    </a:ext>
                  </a:extLst>
                </a:gridCol>
                <a:gridCol w="4718890">
                  <a:extLst>
                    <a:ext uri="{9D8B030D-6E8A-4147-A177-3AD203B41FA5}">
                      <a16:colId xmlns:a16="http://schemas.microsoft.com/office/drawing/2014/main" val="2696454734"/>
                    </a:ext>
                  </a:extLst>
                </a:gridCol>
              </a:tblGrid>
              <a:tr h="417529">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ANNEES</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NOMBRE</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3544713378"/>
                  </a:ext>
                </a:extLst>
              </a:tr>
              <a:tr h="395589">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2009</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dirty="0">
                          <a:effectLst/>
                          <a:latin typeface="Arial" panose="020B0604020202020204" pitchFamily="34" charset="0"/>
                          <a:cs typeface="Arial" panose="020B0604020202020204" pitchFamily="34" charset="0"/>
                        </a:rPr>
                        <a:t>09</a:t>
                      </a:r>
                      <a:endParaRPr lang="fr-FR"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2226985000"/>
                  </a:ext>
                </a:extLst>
              </a:tr>
              <a:tr h="395589">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2010</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dirty="0">
                          <a:effectLst/>
                          <a:latin typeface="Arial" panose="020B0604020202020204" pitchFamily="34" charset="0"/>
                          <a:cs typeface="Arial" panose="020B0604020202020204" pitchFamily="34" charset="0"/>
                        </a:rPr>
                        <a:t>02</a:t>
                      </a:r>
                      <a:endParaRPr lang="fr-FR"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4290460303"/>
                  </a:ext>
                </a:extLst>
              </a:tr>
              <a:tr h="395589">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2011</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dirty="0">
                          <a:effectLst/>
                          <a:latin typeface="Arial" panose="020B0604020202020204" pitchFamily="34" charset="0"/>
                          <a:cs typeface="Arial" panose="020B0604020202020204" pitchFamily="34" charset="0"/>
                        </a:rPr>
                        <a:t>07</a:t>
                      </a:r>
                      <a:endParaRPr lang="fr-FR"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3014143258"/>
                  </a:ext>
                </a:extLst>
              </a:tr>
              <a:tr h="395589">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2012</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a:effectLst/>
                          <a:latin typeface="Arial" panose="020B0604020202020204" pitchFamily="34" charset="0"/>
                          <a:cs typeface="Arial" panose="020B0604020202020204" pitchFamily="34" charset="0"/>
                        </a:rPr>
                        <a:t>08</a:t>
                      </a:r>
                      <a:endParaRPr lang="fr-FR" sz="2000" b="1">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2742305143"/>
                  </a:ext>
                </a:extLst>
              </a:tr>
              <a:tr h="395589">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2013</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a:effectLst/>
                          <a:latin typeface="Arial" panose="020B0604020202020204" pitchFamily="34" charset="0"/>
                          <a:cs typeface="Arial" panose="020B0604020202020204" pitchFamily="34" charset="0"/>
                        </a:rPr>
                        <a:t>07</a:t>
                      </a:r>
                      <a:endParaRPr lang="fr-FR" sz="2000" b="1">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1457837327"/>
                  </a:ext>
                </a:extLst>
              </a:tr>
              <a:tr h="395589">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2014</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a:effectLst/>
                          <a:latin typeface="Arial" panose="020B0604020202020204" pitchFamily="34" charset="0"/>
                          <a:cs typeface="Arial" panose="020B0604020202020204" pitchFamily="34" charset="0"/>
                        </a:rPr>
                        <a:t>10</a:t>
                      </a:r>
                      <a:endParaRPr lang="fr-FR" sz="2000" b="1">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3823328192"/>
                  </a:ext>
                </a:extLst>
              </a:tr>
              <a:tr h="395589">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2015</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a:effectLst/>
                          <a:latin typeface="Arial" panose="020B0604020202020204" pitchFamily="34" charset="0"/>
                          <a:cs typeface="Arial" panose="020B0604020202020204" pitchFamily="34" charset="0"/>
                        </a:rPr>
                        <a:t>14</a:t>
                      </a:r>
                      <a:endParaRPr lang="fr-FR" sz="2000" b="1">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1689001822"/>
                  </a:ext>
                </a:extLst>
              </a:tr>
              <a:tr h="395589">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2016</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dirty="0">
                          <a:effectLst/>
                          <a:latin typeface="Arial" panose="020B0604020202020204" pitchFamily="34" charset="0"/>
                          <a:cs typeface="Arial" panose="020B0604020202020204" pitchFamily="34" charset="0"/>
                        </a:rPr>
                        <a:t>59</a:t>
                      </a:r>
                      <a:endParaRPr lang="fr-FR"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1956130757"/>
                  </a:ext>
                </a:extLst>
              </a:tr>
              <a:tr h="395589">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2017</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dirty="0">
                          <a:effectLst/>
                          <a:latin typeface="Arial" panose="020B0604020202020204" pitchFamily="34" charset="0"/>
                          <a:cs typeface="Arial" panose="020B0604020202020204" pitchFamily="34" charset="0"/>
                        </a:rPr>
                        <a:t>88</a:t>
                      </a:r>
                      <a:endParaRPr lang="fr-FR"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1242117497"/>
                  </a:ext>
                </a:extLst>
              </a:tr>
              <a:tr h="395589">
                <a:tc>
                  <a:txBody>
                    <a:bodyPr/>
                    <a:lstStyle/>
                    <a:p>
                      <a:pPr algn="just">
                        <a:lnSpc>
                          <a:spcPct val="107000"/>
                        </a:lnSpc>
                        <a:spcAft>
                          <a:spcPts val="800"/>
                        </a:spcAft>
                      </a:pPr>
                      <a:r>
                        <a:rPr lang="fr-FR" sz="2000">
                          <a:effectLst/>
                          <a:latin typeface="Arial" panose="020B0604020202020204" pitchFamily="34" charset="0"/>
                          <a:cs typeface="Arial" panose="020B0604020202020204" pitchFamily="34" charset="0"/>
                        </a:rPr>
                        <a:t>2018</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dirty="0">
                          <a:effectLst/>
                          <a:latin typeface="Arial" panose="020B0604020202020204" pitchFamily="34" charset="0"/>
                          <a:cs typeface="Arial" panose="020B0604020202020204" pitchFamily="34" charset="0"/>
                        </a:rPr>
                        <a:t>54</a:t>
                      </a:r>
                      <a:endParaRPr lang="fr-FR"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3154489531"/>
                  </a:ext>
                </a:extLst>
              </a:tr>
              <a:tr h="395589">
                <a:tc>
                  <a:txBody>
                    <a:bodyPr/>
                    <a:lstStyle/>
                    <a:p>
                      <a:pPr algn="just">
                        <a:lnSpc>
                          <a:spcPct val="107000"/>
                        </a:lnSpc>
                        <a:spcAft>
                          <a:spcPts val="800"/>
                        </a:spcAft>
                      </a:pPr>
                      <a:r>
                        <a:rPr lang="fr-FR" sz="2000">
                          <a:effectLst/>
                          <a:latin typeface="Arial" panose="020B0604020202020204" pitchFamily="34" charset="0"/>
                          <a:cs typeface="Arial" panose="020B0604020202020204" pitchFamily="34" charset="0"/>
                        </a:rPr>
                        <a:t>2019</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dirty="0">
                          <a:effectLst/>
                          <a:latin typeface="Arial" panose="020B0604020202020204" pitchFamily="34" charset="0"/>
                          <a:cs typeface="Arial" panose="020B0604020202020204" pitchFamily="34" charset="0"/>
                        </a:rPr>
                        <a:t>17</a:t>
                      </a:r>
                      <a:endParaRPr lang="fr-FR"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3830238861"/>
                  </a:ext>
                </a:extLst>
              </a:tr>
              <a:tr h="395589">
                <a:tc>
                  <a:txBody>
                    <a:bodyPr/>
                    <a:lstStyle/>
                    <a:p>
                      <a:pPr algn="just">
                        <a:lnSpc>
                          <a:spcPct val="107000"/>
                        </a:lnSpc>
                        <a:spcAft>
                          <a:spcPts val="800"/>
                        </a:spcAft>
                      </a:pPr>
                      <a:r>
                        <a:rPr lang="fr-FR" sz="2000" dirty="0">
                          <a:effectLst/>
                          <a:latin typeface="Arial" panose="020B0604020202020204" pitchFamily="34" charset="0"/>
                          <a:cs typeface="Arial" panose="020B0604020202020204" pitchFamily="34" charset="0"/>
                        </a:rPr>
                        <a:t>TOTAL</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tc>
                  <a:txBody>
                    <a:bodyPr/>
                    <a:lstStyle/>
                    <a:p>
                      <a:pPr algn="just">
                        <a:lnSpc>
                          <a:spcPct val="107000"/>
                        </a:lnSpc>
                        <a:spcAft>
                          <a:spcPts val="800"/>
                        </a:spcAft>
                      </a:pPr>
                      <a:r>
                        <a:rPr lang="fr-FR" sz="2000" b="1" dirty="0">
                          <a:effectLst/>
                          <a:latin typeface="Arial" panose="020B0604020202020204" pitchFamily="34" charset="0"/>
                          <a:cs typeface="Arial" panose="020B0604020202020204" pitchFamily="34" charset="0"/>
                        </a:rPr>
                        <a:t>275</a:t>
                      </a:r>
                      <a:endParaRPr lang="fr-FR"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nchor="ctr"/>
                </a:tc>
                <a:extLst>
                  <a:ext uri="{0D108BD9-81ED-4DB2-BD59-A6C34878D82A}">
                    <a16:rowId xmlns:a16="http://schemas.microsoft.com/office/drawing/2014/main" val="3467549881"/>
                  </a:ext>
                </a:extLst>
              </a:tr>
            </a:tbl>
          </a:graphicData>
        </a:graphic>
      </p:graphicFrame>
      <p:sp>
        <p:nvSpPr>
          <p:cNvPr id="6" name="ZoneTexte 5">
            <a:extLst>
              <a:ext uri="{FF2B5EF4-FFF2-40B4-BE49-F238E27FC236}">
                <a16:creationId xmlns:a16="http://schemas.microsoft.com/office/drawing/2014/main" id="{03A93D7C-5304-7E26-6401-B0F2BA51119C}"/>
              </a:ext>
            </a:extLst>
          </p:cNvPr>
          <p:cNvSpPr txBox="1"/>
          <p:nvPr/>
        </p:nvSpPr>
        <p:spPr>
          <a:xfrm>
            <a:off x="1117017" y="6302328"/>
            <a:ext cx="4523700" cy="523220"/>
          </a:xfrm>
          <a:prstGeom prst="rect">
            <a:avLst/>
          </a:prstGeom>
          <a:noFill/>
        </p:spPr>
        <p:txBody>
          <a:bodyPr wrap="square">
            <a:spAutoFit/>
          </a:bodyPr>
          <a:lstStyle/>
          <a:p>
            <a:r>
              <a:rPr lang="fr-FR" sz="2800" b="1" dirty="0">
                <a:solidFill>
                  <a:srgbClr val="C00000"/>
                </a:solidFill>
                <a:latin typeface="Arial" panose="020B0604020202020204" pitchFamily="34" charset="0"/>
                <a:cs typeface="Arial" panose="020B0604020202020204" pitchFamily="34" charset="0"/>
              </a:rPr>
              <a:t>2009-2015= 57 (en 7 ans)</a:t>
            </a:r>
          </a:p>
        </p:txBody>
      </p:sp>
      <p:sp>
        <p:nvSpPr>
          <p:cNvPr id="9" name="ZoneTexte 8">
            <a:extLst>
              <a:ext uri="{FF2B5EF4-FFF2-40B4-BE49-F238E27FC236}">
                <a16:creationId xmlns:a16="http://schemas.microsoft.com/office/drawing/2014/main" id="{E09D438D-E423-96AA-50C4-119A40AB7929}"/>
              </a:ext>
            </a:extLst>
          </p:cNvPr>
          <p:cNvSpPr txBox="1"/>
          <p:nvPr/>
        </p:nvSpPr>
        <p:spPr>
          <a:xfrm>
            <a:off x="6899674" y="6308204"/>
            <a:ext cx="4523700" cy="523220"/>
          </a:xfrm>
          <a:prstGeom prst="rect">
            <a:avLst/>
          </a:prstGeom>
          <a:noFill/>
        </p:spPr>
        <p:txBody>
          <a:bodyPr wrap="square">
            <a:spAutoFit/>
          </a:bodyPr>
          <a:lstStyle/>
          <a:p>
            <a:r>
              <a:rPr lang="fr-FR" sz="2800" b="1" dirty="0">
                <a:solidFill>
                  <a:srgbClr val="C00000"/>
                </a:solidFill>
                <a:latin typeface="Arial" panose="020B0604020202020204" pitchFamily="34" charset="0"/>
                <a:cs typeface="Arial" panose="020B0604020202020204" pitchFamily="34" charset="0"/>
              </a:rPr>
              <a:t>2016-2019= 218 (4 ans)</a:t>
            </a:r>
          </a:p>
        </p:txBody>
      </p:sp>
    </p:spTree>
    <p:extLst>
      <p:ext uri="{BB962C8B-B14F-4D97-AF65-F5344CB8AC3E}">
        <p14:creationId xmlns:p14="http://schemas.microsoft.com/office/powerpoint/2010/main" val="278680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 fill="hold"/>
                                        <p:tgtEl>
                                          <p:spTgt spid="6"/>
                                        </p:tgtEl>
                                        <p:attrNameLst>
                                          <p:attrName>ppt_x</p:attrName>
                                        </p:attrNameLst>
                                      </p:cBhvr>
                                      <p:tavLst>
                                        <p:tav tm="0">
                                          <p:val>
                                            <p:strVal val="#ppt_x"/>
                                          </p:val>
                                        </p:tav>
                                        <p:tav tm="100000">
                                          <p:val>
                                            <p:strVal val="#ppt_x"/>
                                          </p:val>
                                        </p:tav>
                                      </p:tavLst>
                                    </p:anim>
                                    <p:anim calcmode="lin" valueType="num">
                                      <p:cBhvr additive="base">
                                        <p:cTn id="8" dur="10" fill="hold"/>
                                        <p:tgtEl>
                                          <p:spTgt spid="6"/>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10" fill="hold"/>
                                        <p:tgtEl>
                                          <p:spTgt spid="9"/>
                                        </p:tgtEl>
                                        <p:attrNameLst>
                                          <p:attrName>ppt_x</p:attrName>
                                        </p:attrNameLst>
                                      </p:cBhvr>
                                      <p:tavLst>
                                        <p:tav tm="0">
                                          <p:val>
                                            <p:strVal val="#ppt_x"/>
                                          </p:val>
                                        </p:tav>
                                        <p:tav tm="100000">
                                          <p:val>
                                            <p:strVal val="#ppt_x"/>
                                          </p:val>
                                        </p:tav>
                                      </p:tavLst>
                                    </p:anim>
                                    <p:anim calcmode="lin" valueType="num">
                                      <p:cBhvr additive="base">
                                        <p:cTn id="12" dur="10" fill="hold"/>
                                        <p:tgtEl>
                                          <p:spTgt spid="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extLst>
              <p:ext uri="{D42A27DB-BD31-4B8C-83A1-F6EECF244321}">
                <p14:modId xmlns:p14="http://schemas.microsoft.com/office/powerpoint/2010/main" val="2079259019"/>
              </p:ext>
            </p:extLst>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me 2">
            <a:extLst>
              <a:ext uri="{FF2B5EF4-FFF2-40B4-BE49-F238E27FC236}">
                <a16:creationId xmlns:a16="http://schemas.microsoft.com/office/drawing/2014/main" id="{D2D95D59-9492-4D02-66AF-9BEACF084C30}"/>
              </a:ext>
            </a:extLst>
          </p:cNvPr>
          <p:cNvGraphicFramePr/>
          <p:nvPr>
            <p:extLst>
              <p:ext uri="{D42A27DB-BD31-4B8C-83A1-F6EECF244321}">
                <p14:modId xmlns:p14="http://schemas.microsoft.com/office/powerpoint/2010/main" val="3785944520"/>
              </p:ext>
            </p:extLst>
          </p:nvPr>
        </p:nvGraphicFramePr>
        <p:xfrm>
          <a:off x="0" y="1098811"/>
          <a:ext cx="12192000" cy="483462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709448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ZoneTexte 2">
            <a:extLst>
              <a:ext uri="{FF2B5EF4-FFF2-40B4-BE49-F238E27FC236}">
                <a16:creationId xmlns:a16="http://schemas.microsoft.com/office/drawing/2014/main" id="{98A54176-9143-996D-CD1A-BD7E6F048E94}"/>
              </a:ext>
            </a:extLst>
          </p:cNvPr>
          <p:cNvSpPr txBox="1"/>
          <p:nvPr/>
        </p:nvSpPr>
        <p:spPr>
          <a:xfrm>
            <a:off x="398780" y="3848637"/>
            <a:ext cx="11757660" cy="2464201"/>
          </a:xfrm>
          <a:prstGeom prst="rect">
            <a:avLst/>
          </a:prstGeom>
          <a:noFill/>
        </p:spPr>
        <p:txBody>
          <a:bodyPr wrap="square">
            <a:spAutoFit/>
          </a:bodyPr>
          <a:lstStyle/>
          <a:p>
            <a:pPr algn="just">
              <a:lnSpc>
                <a:spcPct val="107000"/>
              </a:lnSpc>
              <a:spcAft>
                <a:spcPts val="800"/>
              </a:spcAft>
            </a:pPr>
            <a:r>
              <a:rPr lang="fr-FR" sz="2800" dirty="0">
                <a:latin typeface="Arial Narrow" panose="020B0606020202030204" pitchFamily="34" charset="0"/>
                <a:ea typeface="Calibri" panose="020F0502020204030204" pitchFamily="34" charset="0"/>
                <a:cs typeface="Arial" panose="020B0604020202020204" pitchFamily="34" charset="0"/>
              </a:rPr>
              <a:t>Au regard de l’urgence avérée afin d’arrêter comme l’hémorragie foncière qui avait cours, cette loi a vu adoptés ces décrets d’application dans la diligence.</a:t>
            </a:r>
          </a:p>
          <a:p>
            <a:pPr algn="just">
              <a:lnSpc>
                <a:spcPct val="107000"/>
              </a:lnSpc>
              <a:spcAft>
                <a:spcPts val="800"/>
              </a:spcAft>
            </a:pPr>
            <a:r>
              <a:rPr lang="fr-FR" sz="2800" dirty="0">
                <a:latin typeface="Arial Narrow" panose="020B0606020202030204" pitchFamily="34" charset="0"/>
                <a:ea typeface="Calibri" panose="020F0502020204030204" pitchFamily="34" charset="0"/>
                <a:cs typeface="Arial" panose="020B0604020202020204" pitchFamily="34" charset="0"/>
              </a:rPr>
              <a:t>Après quelques mois d’application du nouvel arsenal juridique sur la promotion immobilière, </a:t>
            </a:r>
            <a:r>
              <a:rPr lang="fr-FR" sz="2800" b="1" dirty="0">
                <a:latin typeface="Arial Narrow" panose="020B0606020202030204" pitchFamily="34" charset="0"/>
                <a:ea typeface="Calibri" panose="020F0502020204030204" pitchFamily="34" charset="0"/>
                <a:cs typeface="Arial" panose="020B0604020202020204" pitchFamily="34" charset="0"/>
              </a:rPr>
              <a:t>quel bilan peut-on tirer (II) ? Avant d’y répondre, il convient de passer en revue les innovations majeures introduites (I). </a:t>
            </a:r>
          </a:p>
        </p:txBody>
      </p:sp>
      <p:sp>
        <p:nvSpPr>
          <p:cNvPr id="4" name="ZoneTexte 3">
            <a:extLst>
              <a:ext uri="{FF2B5EF4-FFF2-40B4-BE49-F238E27FC236}">
                <a16:creationId xmlns:a16="http://schemas.microsoft.com/office/drawing/2014/main" id="{F7E758C0-024E-4148-BB34-EE374BCF5C06}"/>
              </a:ext>
            </a:extLst>
          </p:cNvPr>
          <p:cNvSpPr txBox="1"/>
          <p:nvPr/>
        </p:nvSpPr>
        <p:spPr>
          <a:xfrm>
            <a:off x="363220" y="1119267"/>
            <a:ext cx="11828780" cy="2246769"/>
          </a:xfrm>
          <a:prstGeom prst="rect">
            <a:avLst/>
          </a:prstGeom>
          <a:noFill/>
        </p:spPr>
        <p:txBody>
          <a:bodyPr wrap="square">
            <a:spAutoFit/>
          </a:bodyPr>
          <a:lstStyle/>
          <a:p>
            <a:pPr algn="just"/>
            <a:r>
              <a:rPr lang="fr-FR" sz="2800" dirty="0">
                <a:latin typeface="Arial Narrow" panose="020B0606020202030204" pitchFamily="34" charset="0"/>
                <a:ea typeface="Calibri" panose="020F0502020204030204" pitchFamily="34" charset="0"/>
                <a:cs typeface="Arial" panose="020B0604020202020204" pitchFamily="34" charset="0"/>
              </a:rPr>
              <a:t>Ce travestissement qui s’expliquait, en partie, par une insuffisance des textes régissant la promotion immobilière sera corrigé à travers de nouveaux textes. Ainsi, la Représentation nationale a examiné et adopté, </a:t>
            </a:r>
            <a:r>
              <a:rPr lang="fr-FR" sz="2800" b="1" dirty="0">
                <a:latin typeface="Arial Narrow" panose="020B0606020202030204" pitchFamily="34" charset="0"/>
                <a:ea typeface="Calibri" panose="020F0502020204030204" pitchFamily="34" charset="0"/>
                <a:cs typeface="Arial" panose="020B0604020202020204" pitchFamily="34" charset="0"/>
              </a:rPr>
              <a:t>le 20 juin 2023, la loi n°008-2023/ALT portant promotion immobilière au Burkina Faso promulguée le 03 juillet 2023 par le Président de la Transition. </a:t>
            </a:r>
          </a:p>
        </p:txBody>
      </p:sp>
    </p:spTree>
    <p:extLst>
      <p:ext uri="{BB962C8B-B14F-4D97-AF65-F5344CB8AC3E}">
        <p14:creationId xmlns:p14="http://schemas.microsoft.com/office/powerpoint/2010/main" val="2506749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extLst>
              <p:ext uri="{D42A27DB-BD31-4B8C-83A1-F6EECF244321}">
                <p14:modId xmlns:p14="http://schemas.microsoft.com/office/powerpoint/2010/main" val="2023380755"/>
              </p:ext>
            </p:extLst>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 name="Diagramme 1">
            <a:extLst>
              <a:ext uri="{FF2B5EF4-FFF2-40B4-BE49-F238E27FC236}">
                <a16:creationId xmlns:a16="http://schemas.microsoft.com/office/drawing/2014/main" id="{42935056-6227-6575-36AA-9B56A9C03A8D}"/>
              </a:ext>
            </a:extLst>
          </p:cNvPr>
          <p:cNvGraphicFramePr/>
          <p:nvPr>
            <p:extLst>
              <p:ext uri="{D42A27DB-BD31-4B8C-83A1-F6EECF244321}">
                <p14:modId xmlns:p14="http://schemas.microsoft.com/office/powerpoint/2010/main" val="1137411248"/>
              </p:ext>
            </p:extLst>
          </p:nvPr>
        </p:nvGraphicFramePr>
        <p:xfrm>
          <a:off x="426720" y="1027555"/>
          <a:ext cx="11765280" cy="301804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Diagramme 5">
            <a:extLst>
              <a:ext uri="{FF2B5EF4-FFF2-40B4-BE49-F238E27FC236}">
                <a16:creationId xmlns:a16="http://schemas.microsoft.com/office/drawing/2014/main" id="{69B3E18C-2DC0-7627-D548-1CC7D91DEAE7}"/>
              </a:ext>
            </a:extLst>
          </p:cNvPr>
          <p:cNvGraphicFramePr/>
          <p:nvPr>
            <p:extLst>
              <p:ext uri="{D42A27DB-BD31-4B8C-83A1-F6EECF244321}">
                <p14:modId xmlns:p14="http://schemas.microsoft.com/office/powerpoint/2010/main" val="774152677"/>
              </p:ext>
            </p:extLst>
          </p:nvPr>
        </p:nvGraphicFramePr>
        <p:xfrm>
          <a:off x="447041" y="3837465"/>
          <a:ext cx="11744960" cy="330059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256379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 fill="hold"/>
                                        <p:tgtEl>
                                          <p:spTgt spid="6"/>
                                        </p:tgtEl>
                                        <p:attrNameLst>
                                          <p:attrName>ppt_x</p:attrName>
                                        </p:attrNameLst>
                                      </p:cBhvr>
                                      <p:tavLst>
                                        <p:tav tm="0">
                                          <p:val>
                                            <p:strVal val="1+#ppt_w/2"/>
                                          </p:val>
                                        </p:tav>
                                        <p:tav tm="100000">
                                          <p:val>
                                            <p:strVal val="#ppt_x"/>
                                          </p:val>
                                        </p:tav>
                                      </p:tavLst>
                                    </p:anim>
                                    <p:anim calcmode="lin" valueType="num">
                                      <p:cBhvr additive="base">
                                        <p:cTn id="8" dur="1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e 7"/>
          <p:cNvGraphicFramePr/>
          <p:nvPr/>
        </p:nvGraphicFramePr>
        <p:xfrm>
          <a:off x="-573378" y="28582"/>
          <a:ext cx="12765378" cy="924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me 2">
            <a:extLst>
              <a:ext uri="{FF2B5EF4-FFF2-40B4-BE49-F238E27FC236}">
                <a16:creationId xmlns:a16="http://schemas.microsoft.com/office/drawing/2014/main" id="{B7EDAF25-4739-997B-7643-0CACCE049AF0}"/>
              </a:ext>
            </a:extLst>
          </p:cNvPr>
          <p:cNvGraphicFramePr/>
          <p:nvPr>
            <p:extLst>
              <p:ext uri="{D42A27DB-BD31-4B8C-83A1-F6EECF244321}">
                <p14:modId xmlns:p14="http://schemas.microsoft.com/office/powerpoint/2010/main" val="45317332"/>
              </p:ext>
            </p:extLst>
          </p:nvPr>
        </p:nvGraphicFramePr>
        <p:xfrm>
          <a:off x="178905" y="1150731"/>
          <a:ext cx="12013095" cy="303518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 name="Diagramme 1">
            <a:extLst>
              <a:ext uri="{FF2B5EF4-FFF2-40B4-BE49-F238E27FC236}">
                <a16:creationId xmlns:a16="http://schemas.microsoft.com/office/drawing/2014/main" id="{78AAEEB7-7BD2-1322-365D-63A8D679184A}"/>
              </a:ext>
            </a:extLst>
          </p:cNvPr>
          <p:cNvGraphicFramePr/>
          <p:nvPr>
            <p:extLst>
              <p:ext uri="{D42A27DB-BD31-4B8C-83A1-F6EECF244321}">
                <p14:modId xmlns:p14="http://schemas.microsoft.com/office/powerpoint/2010/main" val="740870515"/>
              </p:ext>
            </p:extLst>
          </p:nvPr>
        </p:nvGraphicFramePr>
        <p:xfrm>
          <a:off x="209385" y="4127611"/>
          <a:ext cx="12013095" cy="2537349"/>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255364254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6861</TotalTime>
  <Words>1920</Words>
  <Application>Microsoft Office PowerPoint</Application>
  <PresentationFormat>Grand écran</PresentationFormat>
  <Paragraphs>111</Paragraphs>
  <Slides>19</Slides>
  <Notes>18</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19</vt:i4>
      </vt:variant>
    </vt:vector>
  </HeadingPairs>
  <TitlesOfParts>
    <vt:vector size="28" baseType="lpstr">
      <vt:lpstr>Arial</vt:lpstr>
      <vt:lpstr>Arial Black</vt:lpstr>
      <vt:lpstr>Arial Narrow</vt:lpstr>
      <vt:lpstr>Calibri</vt:lpstr>
      <vt:lpstr>Calibri Light</vt:lpstr>
      <vt:lpstr>Times New Roman</vt:lpstr>
      <vt:lpstr>Wingdings</vt:lpstr>
      <vt:lpstr>Thème Office</vt:lpstr>
      <vt:lpstr>1_Thème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Mahamadi SAWADOGO</dc:creator>
  <cp:lastModifiedBy>hp</cp:lastModifiedBy>
  <cp:revision>133</cp:revision>
  <dcterms:created xsi:type="dcterms:W3CDTF">2021-09-21T07:47:18Z</dcterms:created>
  <dcterms:modified xsi:type="dcterms:W3CDTF">2026-02-26T10:35:37Z</dcterms:modified>
</cp:coreProperties>
</file>