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8" r:id="rId2"/>
    <p:sldId id="349" r:id="rId3"/>
    <p:sldId id="322" r:id="rId4"/>
    <p:sldId id="4428" r:id="rId5"/>
    <p:sldId id="377" r:id="rId6"/>
    <p:sldId id="4409" r:id="rId7"/>
    <p:sldId id="4391" r:id="rId8"/>
    <p:sldId id="4416" r:id="rId9"/>
    <p:sldId id="4397" r:id="rId10"/>
    <p:sldId id="4401" r:id="rId11"/>
    <p:sldId id="4417" r:id="rId12"/>
    <p:sldId id="4398" r:id="rId13"/>
    <p:sldId id="4418" r:id="rId14"/>
    <p:sldId id="4403" r:id="rId15"/>
    <p:sldId id="4399" r:id="rId16"/>
    <p:sldId id="4400" r:id="rId17"/>
    <p:sldId id="4404" r:id="rId18"/>
    <p:sldId id="4420" r:id="rId19"/>
    <p:sldId id="4406" r:id="rId20"/>
    <p:sldId id="4432" r:id="rId21"/>
    <p:sldId id="4422" r:id="rId22"/>
    <p:sldId id="4423" r:id="rId23"/>
    <p:sldId id="4433" r:id="rId24"/>
    <p:sldId id="4410" r:id="rId25"/>
    <p:sldId id="4411" r:id="rId26"/>
    <p:sldId id="4424" r:id="rId27"/>
    <p:sldId id="4426" r:id="rId28"/>
    <p:sldId id="350" r:id="rId29"/>
    <p:sldId id="4412" r:id="rId30"/>
    <p:sldId id="320" r:id="rId31"/>
  </p:sldIdLst>
  <p:sldSz cx="12192000" cy="6858000"/>
  <p:notesSz cx="6858000" cy="9144000"/>
  <p:defaultTextStyle>
    <a:defPPr>
      <a:defRPr lang="fr-BF"/>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ndé Alfred Jonas" initials="TAJ" lastIdx="22" clrIdx="0">
    <p:extLst>
      <p:ext uri="{19B8F6BF-5375-455C-9EA6-DF929625EA0E}">
        <p15:presenceInfo xmlns:p15="http://schemas.microsoft.com/office/powerpoint/2012/main" userId="Tondé Alfred Jonas" providerId="None"/>
      </p:ext>
    </p:extLst>
  </p:cmAuthor>
  <p:cmAuthor id="2" name="Ousmane BELEM" initials="OB" lastIdx="2" clrIdx="1">
    <p:extLst>
      <p:ext uri="{19B8F6BF-5375-455C-9EA6-DF929625EA0E}">
        <p15:presenceInfo xmlns:p15="http://schemas.microsoft.com/office/powerpoint/2012/main" userId="633b813ca9d34b5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0346"/>
    <a:srgbClr val="CC04AF"/>
    <a:srgbClr val="F711D6"/>
    <a:srgbClr val="87FD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25" autoAdjust="0"/>
    <p:restoredTop sz="93842" autoAdjust="0"/>
  </p:normalViewPr>
  <p:slideViewPr>
    <p:cSldViewPr snapToGrid="0">
      <p:cViewPr varScale="1">
        <p:scale>
          <a:sx n="91" d="100"/>
          <a:sy n="91" d="100"/>
        </p:scale>
        <p:origin x="69"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ADB725-7F49-4B95-8203-062EDDA45E7A}" type="doc">
      <dgm:prSet loTypeId="urn:microsoft.com/office/officeart/2005/8/layout/vList4" loCatId="list" qsTypeId="urn:microsoft.com/office/officeart/2005/8/quickstyle/simple5" qsCatId="simple" csTypeId="urn:microsoft.com/office/officeart/2005/8/colors/accent5_1" csCatId="accent5" phldr="1"/>
      <dgm:spPr/>
      <dgm:t>
        <a:bodyPr/>
        <a:lstStyle/>
        <a:p>
          <a:endParaRPr lang="fr-FR"/>
        </a:p>
      </dgm:t>
    </dgm:pt>
    <dgm:pt modelId="{98292B11-A6F3-4BB6-8D2D-302AAB157B06}">
      <dgm:prSet phldrT="[Texte]" custT="1"/>
      <dgm:spPr/>
      <dgm:t>
        <a:bodyPr/>
        <a:lstStyle/>
        <a:p>
          <a:r>
            <a:rPr lang="fr-FR" sz="3000" b="1" dirty="0">
              <a:latin typeface="Book Antiqua" panose="02040602050305030304" pitchFamily="18" charset="0"/>
            </a:rPr>
            <a:t>CONTEXTE</a:t>
          </a:r>
        </a:p>
      </dgm:t>
    </dgm:pt>
    <dgm:pt modelId="{B16DABF5-B744-44FD-8331-CA813A79775E}" type="parTrans" cxnId="{3935356B-DBAF-41D9-AFDA-66FBE587921D}">
      <dgm:prSet/>
      <dgm:spPr/>
      <dgm:t>
        <a:bodyPr/>
        <a:lstStyle/>
        <a:p>
          <a:endParaRPr lang="fr-FR" sz="3000">
            <a:latin typeface="Arial Black" panose="020B0A04020102020204" pitchFamily="34" charset="0"/>
          </a:endParaRPr>
        </a:p>
      </dgm:t>
    </dgm:pt>
    <dgm:pt modelId="{F704B6C1-62D4-4956-A137-84DA7D5C22BD}" type="sibTrans" cxnId="{3935356B-DBAF-41D9-AFDA-66FBE587921D}">
      <dgm:prSet/>
      <dgm:spPr/>
      <dgm:t>
        <a:bodyPr/>
        <a:lstStyle/>
        <a:p>
          <a:endParaRPr lang="fr-FR" sz="3000">
            <a:latin typeface="Arial Black" panose="020B0A04020102020204" pitchFamily="34" charset="0"/>
          </a:endParaRPr>
        </a:p>
      </dgm:t>
    </dgm:pt>
    <dgm:pt modelId="{C7187EC0-681A-48D9-A2F9-D03BEB96AB63}">
      <dgm:prSet phldrT="[Texte]" custT="1"/>
      <dgm:spPr/>
      <dgm:t>
        <a:bodyPr/>
        <a:lstStyle/>
        <a:p>
          <a:pPr marL="0" marR="0" lvl="0" indent="0" algn="l" defTabSz="914400" eaLnBrk="1" fontAlgn="auto" latinLnBrk="0" hangingPunct="1">
            <a:lnSpc>
              <a:spcPct val="100000"/>
            </a:lnSpc>
            <a:spcBef>
              <a:spcPts val="600"/>
            </a:spcBef>
            <a:spcAft>
              <a:spcPts val="0"/>
            </a:spcAft>
            <a:buClrTx/>
            <a:buSzTx/>
            <a:buFontTx/>
            <a:buNone/>
            <a:tabLst/>
            <a:defRPr/>
          </a:pPr>
          <a:r>
            <a:rPr lang="fr-FR" sz="3000" b="1" dirty="0">
              <a:latin typeface="Book Antiqua" panose="02040602050305030304" pitchFamily="18" charset="0"/>
            </a:rPr>
            <a:t>INNOVATIONS MAJEURES</a:t>
          </a:r>
        </a:p>
        <a:p>
          <a:pPr marL="0" marR="0" lvl="0" indent="0" algn="l" defTabSz="914400" eaLnBrk="1" fontAlgn="auto" latinLnBrk="0" hangingPunct="1">
            <a:lnSpc>
              <a:spcPct val="100000"/>
            </a:lnSpc>
            <a:spcBef>
              <a:spcPts val="600"/>
            </a:spcBef>
            <a:spcAft>
              <a:spcPts val="0"/>
            </a:spcAft>
            <a:buClrTx/>
            <a:buSzTx/>
            <a:buFontTx/>
            <a:buNone/>
            <a:tabLst/>
            <a:defRPr/>
          </a:pPr>
          <a:endParaRPr lang="fr-FR" sz="3000" b="1" dirty="0">
            <a:latin typeface="Book Antiqua" panose="02040602050305030304" pitchFamily="18" charset="0"/>
          </a:endParaRPr>
        </a:p>
      </dgm:t>
    </dgm:pt>
    <dgm:pt modelId="{06B9A4F8-2227-4AE8-A0AD-ABCAD82A08F9}" type="parTrans" cxnId="{A06902DD-CE74-41B7-9AE5-C7B08BA7856F}">
      <dgm:prSet/>
      <dgm:spPr/>
      <dgm:t>
        <a:bodyPr/>
        <a:lstStyle/>
        <a:p>
          <a:endParaRPr lang="fr-FR" sz="3000">
            <a:latin typeface="Arial Black" panose="020B0A04020102020204" pitchFamily="34" charset="0"/>
          </a:endParaRPr>
        </a:p>
      </dgm:t>
    </dgm:pt>
    <dgm:pt modelId="{3D3723F4-1CCF-4C6D-AA2A-F75FB45C9532}" type="sibTrans" cxnId="{A06902DD-CE74-41B7-9AE5-C7B08BA7856F}">
      <dgm:prSet/>
      <dgm:spPr/>
      <dgm:t>
        <a:bodyPr/>
        <a:lstStyle/>
        <a:p>
          <a:endParaRPr lang="fr-FR" sz="3000">
            <a:latin typeface="Arial Black" panose="020B0A04020102020204" pitchFamily="34" charset="0"/>
          </a:endParaRPr>
        </a:p>
      </dgm:t>
    </dgm:pt>
    <dgm:pt modelId="{4BFD9AD7-BB0F-49C2-A9C2-C21FA7AD776B}">
      <dgm:prSet custT="1"/>
      <dgm:spPr/>
      <dgm:t>
        <a:bodyPr/>
        <a:lstStyle/>
        <a:p>
          <a:r>
            <a:rPr lang="fr-FR" sz="3000" b="1" dirty="0">
              <a:latin typeface="Book Antiqua" panose="02040602050305030304" pitchFamily="18" charset="0"/>
            </a:rPr>
            <a:t>DEFIS DE LA GOUVERNANCE</a:t>
          </a:r>
        </a:p>
      </dgm:t>
    </dgm:pt>
    <dgm:pt modelId="{FE31D48D-2993-4371-856A-59FB208FD20D}" type="parTrans" cxnId="{B115EBDE-7E3F-4DCA-8360-D744CCA4BFCC}">
      <dgm:prSet/>
      <dgm:spPr/>
      <dgm:t>
        <a:bodyPr/>
        <a:lstStyle/>
        <a:p>
          <a:endParaRPr lang="fr-FR"/>
        </a:p>
      </dgm:t>
    </dgm:pt>
    <dgm:pt modelId="{B45008B3-2BE6-4B70-8ABE-51E89FA0A91F}" type="sibTrans" cxnId="{B115EBDE-7E3F-4DCA-8360-D744CCA4BFCC}">
      <dgm:prSet/>
      <dgm:spPr/>
      <dgm:t>
        <a:bodyPr/>
        <a:lstStyle/>
        <a:p>
          <a:endParaRPr lang="fr-FR"/>
        </a:p>
      </dgm:t>
    </dgm:pt>
    <dgm:pt modelId="{A83553E3-D0C3-4C41-9156-A2FE378DD547}" type="pres">
      <dgm:prSet presAssocID="{3DADB725-7F49-4B95-8203-062EDDA45E7A}" presName="linear" presStyleCnt="0">
        <dgm:presLayoutVars>
          <dgm:dir/>
          <dgm:resizeHandles val="exact"/>
        </dgm:presLayoutVars>
      </dgm:prSet>
      <dgm:spPr/>
    </dgm:pt>
    <dgm:pt modelId="{D2BA337B-A420-4C29-9AD7-F37C82176547}" type="pres">
      <dgm:prSet presAssocID="{98292B11-A6F3-4BB6-8D2D-302AAB157B06}" presName="comp" presStyleCnt="0"/>
      <dgm:spPr/>
    </dgm:pt>
    <dgm:pt modelId="{828A251F-54D8-4896-9FE2-18DBA8655B0A}" type="pres">
      <dgm:prSet presAssocID="{98292B11-A6F3-4BB6-8D2D-302AAB157B06}" presName="box" presStyleLbl="node1" presStyleIdx="0" presStyleCnt="3"/>
      <dgm:spPr/>
    </dgm:pt>
    <dgm:pt modelId="{9BC0CF75-75DF-4C53-B08C-B56C94D09544}" type="pres">
      <dgm:prSet presAssocID="{98292B11-A6F3-4BB6-8D2D-302AAB157B06}" presName="img" presStyleLbl="fgImgPlace1" presStyleIdx="0" presStyleCnt="3"/>
      <dgm:spPr>
        <a:solidFill>
          <a:schemeClr val="accent5">
            <a:lumMod val="50000"/>
          </a:schemeClr>
        </a:solidFill>
      </dgm:spPr>
    </dgm:pt>
    <dgm:pt modelId="{BD3897BD-3978-4233-A8F0-FC52A2D45F93}" type="pres">
      <dgm:prSet presAssocID="{98292B11-A6F3-4BB6-8D2D-302AAB157B06}" presName="text" presStyleLbl="node1" presStyleIdx="0" presStyleCnt="3">
        <dgm:presLayoutVars>
          <dgm:bulletEnabled val="1"/>
        </dgm:presLayoutVars>
      </dgm:prSet>
      <dgm:spPr/>
    </dgm:pt>
    <dgm:pt modelId="{DF9B63F1-7F4C-4FC5-AE21-10027A884420}" type="pres">
      <dgm:prSet presAssocID="{F704B6C1-62D4-4956-A137-84DA7D5C22BD}" presName="spacer" presStyleCnt="0"/>
      <dgm:spPr/>
    </dgm:pt>
    <dgm:pt modelId="{B1818C46-A252-4115-9770-CCC6E2E5BE33}" type="pres">
      <dgm:prSet presAssocID="{C7187EC0-681A-48D9-A2F9-D03BEB96AB63}" presName="comp" presStyleCnt="0"/>
      <dgm:spPr/>
    </dgm:pt>
    <dgm:pt modelId="{249B5364-A2BD-4E83-9E71-2927EFBBEB10}" type="pres">
      <dgm:prSet presAssocID="{C7187EC0-681A-48D9-A2F9-D03BEB96AB63}" presName="box" presStyleLbl="node1" presStyleIdx="1" presStyleCnt="3"/>
      <dgm:spPr/>
    </dgm:pt>
    <dgm:pt modelId="{42CA091E-28D3-470C-B66E-C2E896147EE8}" type="pres">
      <dgm:prSet presAssocID="{C7187EC0-681A-48D9-A2F9-D03BEB96AB63}" presName="img" presStyleLbl="fgImgPlace1" presStyleIdx="1" presStyleCnt="3"/>
      <dgm:spPr>
        <a:solidFill>
          <a:schemeClr val="accent5">
            <a:lumMod val="50000"/>
          </a:schemeClr>
        </a:solidFill>
      </dgm:spPr>
    </dgm:pt>
    <dgm:pt modelId="{7797C193-6230-450E-B520-F7D468097BF7}" type="pres">
      <dgm:prSet presAssocID="{C7187EC0-681A-48D9-A2F9-D03BEB96AB63}" presName="text" presStyleLbl="node1" presStyleIdx="1" presStyleCnt="3">
        <dgm:presLayoutVars>
          <dgm:bulletEnabled val="1"/>
        </dgm:presLayoutVars>
      </dgm:prSet>
      <dgm:spPr/>
    </dgm:pt>
    <dgm:pt modelId="{AE0A65C7-C11A-4ECF-BA0C-E4D6EBFA5292}" type="pres">
      <dgm:prSet presAssocID="{3D3723F4-1CCF-4C6D-AA2A-F75FB45C9532}" presName="spacer" presStyleCnt="0"/>
      <dgm:spPr/>
    </dgm:pt>
    <dgm:pt modelId="{E5EC7398-72D6-4729-A405-2D5DAEF4F19A}" type="pres">
      <dgm:prSet presAssocID="{4BFD9AD7-BB0F-49C2-A9C2-C21FA7AD776B}" presName="comp" presStyleCnt="0"/>
      <dgm:spPr/>
    </dgm:pt>
    <dgm:pt modelId="{0438A722-30BB-42C4-B7C0-8B3EFFBF4D46}" type="pres">
      <dgm:prSet presAssocID="{4BFD9AD7-BB0F-49C2-A9C2-C21FA7AD776B}" presName="box" presStyleLbl="node1" presStyleIdx="2" presStyleCnt="3"/>
      <dgm:spPr/>
    </dgm:pt>
    <dgm:pt modelId="{56740AA1-7193-4BD3-94F3-CA05DE2D7D97}" type="pres">
      <dgm:prSet presAssocID="{4BFD9AD7-BB0F-49C2-A9C2-C21FA7AD776B}" presName="img" presStyleLbl="fgImgPlace1" presStyleIdx="2" presStyleCnt="3"/>
      <dgm:spPr/>
    </dgm:pt>
    <dgm:pt modelId="{2A9CEC7D-4CF4-42B9-963C-321373E02DB3}" type="pres">
      <dgm:prSet presAssocID="{4BFD9AD7-BB0F-49C2-A9C2-C21FA7AD776B}" presName="text" presStyleLbl="node1" presStyleIdx="2" presStyleCnt="3">
        <dgm:presLayoutVars>
          <dgm:bulletEnabled val="1"/>
        </dgm:presLayoutVars>
      </dgm:prSet>
      <dgm:spPr/>
    </dgm:pt>
  </dgm:ptLst>
  <dgm:cxnLst>
    <dgm:cxn modelId="{CACA9E0D-B75A-4C70-AD8F-611EC9D4E51C}" type="presOf" srcId="{C7187EC0-681A-48D9-A2F9-D03BEB96AB63}" destId="{249B5364-A2BD-4E83-9E71-2927EFBBEB10}" srcOrd="0" destOrd="0" presId="urn:microsoft.com/office/officeart/2005/8/layout/vList4"/>
    <dgm:cxn modelId="{FC86C530-C96B-4ED4-97E6-6EC9D669F892}" type="presOf" srcId="{C7187EC0-681A-48D9-A2F9-D03BEB96AB63}" destId="{7797C193-6230-450E-B520-F7D468097BF7}" srcOrd="1" destOrd="0" presId="urn:microsoft.com/office/officeart/2005/8/layout/vList4"/>
    <dgm:cxn modelId="{59126546-8016-45E1-97DB-862580B54B48}" type="presOf" srcId="{4BFD9AD7-BB0F-49C2-A9C2-C21FA7AD776B}" destId="{0438A722-30BB-42C4-B7C0-8B3EFFBF4D46}" srcOrd="0" destOrd="0" presId="urn:microsoft.com/office/officeart/2005/8/layout/vList4"/>
    <dgm:cxn modelId="{3935356B-DBAF-41D9-AFDA-66FBE587921D}" srcId="{3DADB725-7F49-4B95-8203-062EDDA45E7A}" destId="{98292B11-A6F3-4BB6-8D2D-302AAB157B06}" srcOrd="0" destOrd="0" parTransId="{B16DABF5-B744-44FD-8331-CA813A79775E}" sibTransId="{F704B6C1-62D4-4956-A137-84DA7D5C22BD}"/>
    <dgm:cxn modelId="{07DE4672-D914-4B34-A5DE-77924A6C10AD}" type="presOf" srcId="{98292B11-A6F3-4BB6-8D2D-302AAB157B06}" destId="{BD3897BD-3978-4233-A8F0-FC52A2D45F93}" srcOrd="1" destOrd="0" presId="urn:microsoft.com/office/officeart/2005/8/layout/vList4"/>
    <dgm:cxn modelId="{568C697C-048B-47A0-BD1D-2F66F3E6642B}" type="presOf" srcId="{4BFD9AD7-BB0F-49C2-A9C2-C21FA7AD776B}" destId="{2A9CEC7D-4CF4-42B9-963C-321373E02DB3}" srcOrd="1" destOrd="0" presId="urn:microsoft.com/office/officeart/2005/8/layout/vList4"/>
    <dgm:cxn modelId="{A06902DD-CE74-41B7-9AE5-C7B08BA7856F}" srcId="{3DADB725-7F49-4B95-8203-062EDDA45E7A}" destId="{C7187EC0-681A-48D9-A2F9-D03BEB96AB63}" srcOrd="1" destOrd="0" parTransId="{06B9A4F8-2227-4AE8-A0AD-ABCAD82A08F9}" sibTransId="{3D3723F4-1CCF-4C6D-AA2A-F75FB45C9532}"/>
    <dgm:cxn modelId="{B115EBDE-7E3F-4DCA-8360-D744CCA4BFCC}" srcId="{3DADB725-7F49-4B95-8203-062EDDA45E7A}" destId="{4BFD9AD7-BB0F-49C2-A9C2-C21FA7AD776B}" srcOrd="2" destOrd="0" parTransId="{FE31D48D-2993-4371-856A-59FB208FD20D}" sibTransId="{B45008B3-2BE6-4B70-8ABE-51E89FA0A91F}"/>
    <dgm:cxn modelId="{5771F8EC-F366-46F2-9B12-AE7E7E64AD43}" type="presOf" srcId="{3DADB725-7F49-4B95-8203-062EDDA45E7A}" destId="{A83553E3-D0C3-4C41-9156-A2FE378DD547}" srcOrd="0" destOrd="0" presId="urn:microsoft.com/office/officeart/2005/8/layout/vList4"/>
    <dgm:cxn modelId="{58C174FF-E831-4E75-9253-BF10F2F53201}" type="presOf" srcId="{98292B11-A6F3-4BB6-8D2D-302AAB157B06}" destId="{828A251F-54D8-4896-9FE2-18DBA8655B0A}" srcOrd="0" destOrd="0" presId="urn:microsoft.com/office/officeart/2005/8/layout/vList4"/>
    <dgm:cxn modelId="{40047061-CA9A-455F-9154-30DF37BCDFFD}" type="presParOf" srcId="{A83553E3-D0C3-4C41-9156-A2FE378DD547}" destId="{D2BA337B-A420-4C29-9AD7-F37C82176547}" srcOrd="0" destOrd="0" presId="urn:microsoft.com/office/officeart/2005/8/layout/vList4"/>
    <dgm:cxn modelId="{BD189F26-42D9-45CE-AE27-8D9F813C932E}" type="presParOf" srcId="{D2BA337B-A420-4C29-9AD7-F37C82176547}" destId="{828A251F-54D8-4896-9FE2-18DBA8655B0A}" srcOrd="0" destOrd="0" presId="urn:microsoft.com/office/officeart/2005/8/layout/vList4"/>
    <dgm:cxn modelId="{D95CB7BD-9BF3-4585-9596-9A679C51A8BE}" type="presParOf" srcId="{D2BA337B-A420-4C29-9AD7-F37C82176547}" destId="{9BC0CF75-75DF-4C53-B08C-B56C94D09544}" srcOrd="1" destOrd="0" presId="urn:microsoft.com/office/officeart/2005/8/layout/vList4"/>
    <dgm:cxn modelId="{271201F7-2A67-48AF-8C20-E6C9A2BE8032}" type="presParOf" srcId="{D2BA337B-A420-4C29-9AD7-F37C82176547}" destId="{BD3897BD-3978-4233-A8F0-FC52A2D45F93}" srcOrd="2" destOrd="0" presId="urn:microsoft.com/office/officeart/2005/8/layout/vList4"/>
    <dgm:cxn modelId="{C88050B1-4F5B-4435-9167-56BAFDD9D86A}" type="presParOf" srcId="{A83553E3-D0C3-4C41-9156-A2FE378DD547}" destId="{DF9B63F1-7F4C-4FC5-AE21-10027A884420}" srcOrd="1" destOrd="0" presId="urn:microsoft.com/office/officeart/2005/8/layout/vList4"/>
    <dgm:cxn modelId="{848E1AF5-323D-45CC-BFDE-69D243030BE6}" type="presParOf" srcId="{A83553E3-D0C3-4C41-9156-A2FE378DD547}" destId="{B1818C46-A252-4115-9770-CCC6E2E5BE33}" srcOrd="2" destOrd="0" presId="urn:microsoft.com/office/officeart/2005/8/layout/vList4"/>
    <dgm:cxn modelId="{4CA7A36C-CCC9-407D-9010-45FDEBD26145}" type="presParOf" srcId="{B1818C46-A252-4115-9770-CCC6E2E5BE33}" destId="{249B5364-A2BD-4E83-9E71-2927EFBBEB10}" srcOrd="0" destOrd="0" presId="urn:microsoft.com/office/officeart/2005/8/layout/vList4"/>
    <dgm:cxn modelId="{431BFF35-7161-4518-AE29-BB1ACF2740EF}" type="presParOf" srcId="{B1818C46-A252-4115-9770-CCC6E2E5BE33}" destId="{42CA091E-28D3-470C-B66E-C2E896147EE8}" srcOrd="1" destOrd="0" presId="urn:microsoft.com/office/officeart/2005/8/layout/vList4"/>
    <dgm:cxn modelId="{DB01598A-6E45-44D8-A8F1-E1B133AF1FC6}" type="presParOf" srcId="{B1818C46-A252-4115-9770-CCC6E2E5BE33}" destId="{7797C193-6230-450E-B520-F7D468097BF7}" srcOrd="2" destOrd="0" presId="urn:microsoft.com/office/officeart/2005/8/layout/vList4"/>
    <dgm:cxn modelId="{AE010F8E-BA5D-4443-8CC7-0A549A8F0CE6}" type="presParOf" srcId="{A83553E3-D0C3-4C41-9156-A2FE378DD547}" destId="{AE0A65C7-C11A-4ECF-BA0C-E4D6EBFA5292}" srcOrd="3" destOrd="0" presId="urn:microsoft.com/office/officeart/2005/8/layout/vList4"/>
    <dgm:cxn modelId="{E64A5A77-8595-409C-9258-ED981E5E67E7}" type="presParOf" srcId="{A83553E3-D0C3-4C41-9156-A2FE378DD547}" destId="{E5EC7398-72D6-4729-A405-2D5DAEF4F19A}" srcOrd="4" destOrd="0" presId="urn:microsoft.com/office/officeart/2005/8/layout/vList4"/>
    <dgm:cxn modelId="{7567D69C-595C-4FE3-AC6E-F05145DD3DB9}" type="presParOf" srcId="{E5EC7398-72D6-4729-A405-2D5DAEF4F19A}" destId="{0438A722-30BB-42C4-B7C0-8B3EFFBF4D46}" srcOrd="0" destOrd="0" presId="urn:microsoft.com/office/officeart/2005/8/layout/vList4"/>
    <dgm:cxn modelId="{7CD0D894-1E7F-4068-A1C7-DEB5BE419525}" type="presParOf" srcId="{E5EC7398-72D6-4729-A405-2D5DAEF4F19A}" destId="{56740AA1-7193-4BD3-94F3-CA05DE2D7D97}" srcOrd="1" destOrd="0" presId="urn:microsoft.com/office/officeart/2005/8/layout/vList4"/>
    <dgm:cxn modelId="{F47EA16D-C0D6-4CFB-8E1D-0CF62C65C8D2}" type="presParOf" srcId="{E5EC7398-72D6-4729-A405-2D5DAEF4F19A}" destId="{2A9CEC7D-4CF4-42B9-963C-321373E02DB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A251F-54D8-4896-9FE2-18DBA8655B0A}">
      <dsp:nvSpPr>
        <dsp:cNvPr id="0" name=""/>
        <dsp:cNvSpPr/>
      </dsp:nvSpPr>
      <dsp:spPr>
        <a:xfrm>
          <a:off x="0" y="0"/>
          <a:ext cx="5098902" cy="161640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r-FR" sz="3000" b="1" kern="1200" dirty="0">
              <a:latin typeface="Book Antiqua" panose="02040602050305030304" pitchFamily="18" charset="0"/>
            </a:rPr>
            <a:t>CONTEXTE</a:t>
          </a:r>
        </a:p>
      </dsp:txBody>
      <dsp:txXfrm>
        <a:off x="1181420" y="0"/>
        <a:ext cx="3917481" cy="1616400"/>
      </dsp:txXfrm>
    </dsp:sp>
    <dsp:sp modelId="{9BC0CF75-75DF-4C53-B08C-B56C94D09544}">
      <dsp:nvSpPr>
        <dsp:cNvPr id="0" name=""/>
        <dsp:cNvSpPr/>
      </dsp:nvSpPr>
      <dsp:spPr>
        <a:xfrm>
          <a:off x="161640" y="161640"/>
          <a:ext cx="1019780" cy="1293120"/>
        </a:xfrm>
        <a:prstGeom prst="roundRect">
          <a:avLst>
            <a:gd name="adj" fmla="val 10000"/>
          </a:avLst>
        </a:prstGeom>
        <a:solidFill>
          <a:schemeClr val="accent5">
            <a:lumMod val="5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49B5364-A2BD-4E83-9E71-2927EFBBEB10}">
      <dsp:nvSpPr>
        <dsp:cNvPr id="0" name=""/>
        <dsp:cNvSpPr/>
      </dsp:nvSpPr>
      <dsp:spPr>
        <a:xfrm>
          <a:off x="0" y="1778040"/>
          <a:ext cx="5098902" cy="161640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3000" b="1" kern="1200" dirty="0">
              <a:latin typeface="Book Antiqua" panose="02040602050305030304" pitchFamily="18" charset="0"/>
            </a:rPr>
            <a:t>INNOVATIONS MAJEURES</a:t>
          </a:r>
        </a:p>
        <a:p>
          <a:pPr marL="0" marR="0" lvl="0" indent="0" algn="l" defTabSz="914400" eaLnBrk="1" fontAlgn="auto" latinLnBrk="0" hangingPunct="1">
            <a:lnSpc>
              <a:spcPct val="100000"/>
            </a:lnSpc>
            <a:spcBef>
              <a:spcPct val="0"/>
            </a:spcBef>
            <a:spcAft>
              <a:spcPts val="0"/>
            </a:spcAft>
            <a:buClrTx/>
            <a:buSzTx/>
            <a:buFontTx/>
            <a:buNone/>
            <a:tabLst/>
            <a:defRPr/>
          </a:pPr>
          <a:endParaRPr lang="fr-FR" sz="3000" b="1" kern="1200" dirty="0">
            <a:latin typeface="Book Antiqua" panose="02040602050305030304" pitchFamily="18" charset="0"/>
          </a:endParaRPr>
        </a:p>
      </dsp:txBody>
      <dsp:txXfrm>
        <a:off x="1181420" y="1778040"/>
        <a:ext cx="3917481" cy="1616400"/>
      </dsp:txXfrm>
    </dsp:sp>
    <dsp:sp modelId="{42CA091E-28D3-470C-B66E-C2E896147EE8}">
      <dsp:nvSpPr>
        <dsp:cNvPr id="0" name=""/>
        <dsp:cNvSpPr/>
      </dsp:nvSpPr>
      <dsp:spPr>
        <a:xfrm>
          <a:off x="161640" y="1939680"/>
          <a:ext cx="1019780" cy="1293120"/>
        </a:xfrm>
        <a:prstGeom prst="roundRect">
          <a:avLst>
            <a:gd name="adj" fmla="val 10000"/>
          </a:avLst>
        </a:prstGeom>
        <a:solidFill>
          <a:schemeClr val="accent5">
            <a:lumMod val="5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438A722-30BB-42C4-B7C0-8B3EFFBF4D46}">
      <dsp:nvSpPr>
        <dsp:cNvPr id="0" name=""/>
        <dsp:cNvSpPr/>
      </dsp:nvSpPr>
      <dsp:spPr>
        <a:xfrm>
          <a:off x="0" y="3556081"/>
          <a:ext cx="5098902" cy="161640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r-FR" sz="3000" b="1" kern="1200" dirty="0">
              <a:latin typeface="Book Antiqua" panose="02040602050305030304" pitchFamily="18" charset="0"/>
            </a:rPr>
            <a:t>DEFIS DE LA GOUVERNANCE</a:t>
          </a:r>
        </a:p>
      </dsp:txBody>
      <dsp:txXfrm>
        <a:off x="1181420" y="3556081"/>
        <a:ext cx="3917481" cy="1616400"/>
      </dsp:txXfrm>
    </dsp:sp>
    <dsp:sp modelId="{56740AA1-7193-4BD3-94F3-CA05DE2D7D97}">
      <dsp:nvSpPr>
        <dsp:cNvPr id="0" name=""/>
        <dsp:cNvSpPr/>
      </dsp:nvSpPr>
      <dsp:spPr>
        <a:xfrm>
          <a:off x="161640" y="3717721"/>
          <a:ext cx="1019780" cy="1293120"/>
        </a:xfrm>
        <a:prstGeom prst="roundRect">
          <a:avLst>
            <a:gd name="adj" fmla="val 10000"/>
          </a:avLst>
        </a:prstGeom>
        <a:solidFill>
          <a:schemeClr val="accent5">
            <a:tint val="4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CC1D0B-F4D7-461A-9F50-E06BD7DCE6C5}" type="datetimeFigureOut">
              <a:rPr lang="fr-FR" smtClean="0"/>
              <a:t>25/02/2026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596F2-8E52-417E-86AB-6F12DD3EC5FA}" type="slidenum">
              <a:rPr lang="fr-FR" smtClean="0"/>
              <a:t>‹N°›</a:t>
            </a:fld>
            <a:endParaRPr lang="fr-FR"/>
          </a:p>
        </p:txBody>
      </p:sp>
    </p:spTree>
    <p:extLst>
      <p:ext uri="{BB962C8B-B14F-4D97-AF65-F5344CB8AC3E}">
        <p14:creationId xmlns:p14="http://schemas.microsoft.com/office/powerpoint/2010/main" val="2216734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56B88-FAFA-2CEC-E8DC-711C698E80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1974C5-E45F-E491-35AC-BEB4FB4A67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C5DF83-452E-334B-156B-A31EDF6F2ACF}"/>
              </a:ext>
            </a:extLst>
          </p:cNvPr>
          <p:cNvSpPr>
            <a:spLocks noGrp="1"/>
          </p:cNvSpPr>
          <p:nvPr>
            <p:ph type="body" idx="1"/>
          </p:nvPr>
        </p:nvSpPr>
        <p:spPr/>
        <p:txBody>
          <a:bodyPr/>
          <a:lstStyle/>
          <a:p>
            <a:endParaRPr lang="fr-CI"/>
          </a:p>
        </p:txBody>
      </p:sp>
      <p:sp>
        <p:nvSpPr>
          <p:cNvPr id="4" name="Slide Number Placeholder 3">
            <a:extLst>
              <a:ext uri="{FF2B5EF4-FFF2-40B4-BE49-F238E27FC236}">
                <a16:creationId xmlns:a16="http://schemas.microsoft.com/office/drawing/2014/main" id="{E68AAE98-62EB-29FF-DDB5-5B51C3BC02BA}"/>
              </a:ext>
            </a:extLst>
          </p:cNvPr>
          <p:cNvSpPr>
            <a:spLocks noGrp="1"/>
          </p:cNvSpPr>
          <p:nvPr>
            <p:ph type="sldNum" sz="quarter" idx="5"/>
          </p:nvPr>
        </p:nvSpPr>
        <p:spPr/>
        <p:txBody>
          <a:bodyPr/>
          <a:lstStyle/>
          <a:p>
            <a:fld id="{88D82660-7839-B745-9DC5-66E95607E5B0}" type="slidenum">
              <a:rPr lang="fr-FR" smtClean="0"/>
              <a:t>7</a:t>
            </a:fld>
            <a:endParaRPr lang="fr-FR"/>
          </a:p>
        </p:txBody>
      </p:sp>
    </p:spTree>
    <p:extLst>
      <p:ext uri="{BB962C8B-B14F-4D97-AF65-F5344CB8AC3E}">
        <p14:creationId xmlns:p14="http://schemas.microsoft.com/office/powerpoint/2010/main" val="3321902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21E8E-80CE-D1D5-EE0F-541BBDC16A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573715-2DDA-1D2C-0D0B-54709F7DF5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92D25D-518B-05DF-76D4-AFEFD560FD52}"/>
              </a:ext>
            </a:extLst>
          </p:cNvPr>
          <p:cNvSpPr>
            <a:spLocks noGrp="1"/>
          </p:cNvSpPr>
          <p:nvPr>
            <p:ph type="body" idx="1"/>
          </p:nvPr>
        </p:nvSpPr>
        <p:spPr/>
        <p:txBody>
          <a:bodyPr/>
          <a:lstStyle/>
          <a:p>
            <a:endParaRPr lang="fr-CI"/>
          </a:p>
        </p:txBody>
      </p:sp>
      <p:sp>
        <p:nvSpPr>
          <p:cNvPr id="4" name="Slide Number Placeholder 3">
            <a:extLst>
              <a:ext uri="{FF2B5EF4-FFF2-40B4-BE49-F238E27FC236}">
                <a16:creationId xmlns:a16="http://schemas.microsoft.com/office/drawing/2014/main" id="{C992193C-06C9-76F7-DAB2-6B3C643C2932}"/>
              </a:ext>
            </a:extLst>
          </p:cNvPr>
          <p:cNvSpPr>
            <a:spLocks noGrp="1"/>
          </p:cNvSpPr>
          <p:nvPr>
            <p:ph type="sldNum" sz="quarter" idx="5"/>
          </p:nvPr>
        </p:nvSpPr>
        <p:spPr/>
        <p:txBody>
          <a:bodyPr/>
          <a:lstStyle/>
          <a:p>
            <a:fld id="{88D82660-7839-B745-9DC5-66E95607E5B0}" type="slidenum">
              <a:rPr lang="fr-FR" smtClean="0"/>
              <a:t>16</a:t>
            </a:fld>
            <a:endParaRPr lang="fr-FR"/>
          </a:p>
        </p:txBody>
      </p:sp>
    </p:spTree>
    <p:extLst>
      <p:ext uri="{BB962C8B-B14F-4D97-AF65-F5344CB8AC3E}">
        <p14:creationId xmlns:p14="http://schemas.microsoft.com/office/powerpoint/2010/main" val="1477802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A0F55-E19B-841F-7CF6-8455AAA390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C6BCE1-EE7F-D363-3663-80F781BAAB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7F3D5B-A6DF-130F-0048-9AD3EC693972}"/>
              </a:ext>
            </a:extLst>
          </p:cNvPr>
          <p:cNvSpPr>
            <a:spLocks noGrp="1"/>
          </p:cNvSpPr>
          <p:nvPr>
            <p:ph type="body" idx="1"/>
          </p:nvPr>
        </p:nvSpPr>
        <p:spPr/>
        <p:txBody>
          <a:bodyPr/>
          <a:lstStyle/>
          <a:p>
            <a:endParaRPr lang="fr-CI"/>
          </a:p>
        </p:txBody>
      </p:sp>
      <p:sp>
        <p:nvSpPr>
          <p:cNvPr id="4" name="Slide Number Placeholder 3">
            <a:extLst>
              <a:ext uri="{FF2B5EF4-FFF2-40B4-BE49-F238E27FC236}">
                <a16:creationId xmlns:a16="http://schemas.microsoft.com/office/drawing/2014/main" id="{6CA7E47B-8612-B932-E9AD-525A6C3AC88D}"/>
              </a:ext>
            </a:extLst>
          </p:cNvPr>
          <p:cNvSpPr>
            <a:spLocks noGrp="1"/>
          </p:cNvSpPr>
          <p:nvPr>
            <p:ph type="sldNum" sz="quarter" idx="5"/>
          </p:nvPr>
        </p:nvSpPr>
        <p:spPr/>
        <p:txBody>
          <a:bodyPr/>
          <a:lstStyle/>
          <a:p>
            <a:fld id="{88D82660-7839-B745-9DC5-66E95607E5B0}" type="slidenum">
              <a:rPr lang="fr-FR" smtClean="0"/>
              <a:t>17</a:t>
            </a:fld>
            <a:endParaRPr lang="fr-FR"/>
          </a:p>
        </p:txBody>
      </p:sp>
    </p:spTree>
    <p:extLst>
      <p:ext uri="{BB962C8B-B14F-4D97-AF65-F5344CB8AC3E}">
        <p14:creationId xmlns:p14="http://schemas.microsoft.com/office/powerpoint/2010/main" val="1437543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A0F55-E19B-841F-7CF6-8455AAA390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C6BCE1-EE7F-D363-3663-80F781BAAB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7F3D5B-A6DF-130F-0048-9AD3EC693972}"/>
              </a:ext>
            </a:extLst>
          </p:cNvPr>
          <p:cNvSpPr>
            <a:spLocks noGrp="1"/>
          </p:cNvSpPr>
          <p:nvPr>
            <p:ph type="body" idx="1"/>
          </p:nvPr>
        </p:nvSpPr>
        <p:spPr/>
        <p:txBody>
          <a:bodyPr/>
          <a:lstStyle/>
          <a:p>
            <a:endParaRPr lang="fr-CI"/>
          </a:p>
        </p:txBody>
      </p:sp>
      <p:sp>
        <p:nvSpPr>
          <p:cNvPr id="4" name="Slide Number Placeholder 3">
            <a:extLst>
              <a:ext uri="{FF2B5EF4-FFF2-40B4-BE49-F238E27FC236}">
                <a16:creationId xmlns:a16="http://schemas.microsoft.com/office/drawing/2014/main" id="{6CA7E47B-8612-B932-E9AD-525A6C3AC88D}"/>
              </a:ext>
            </a:extLst>
          </p:cNvPr>
          <p:cNvSpPr>
            <a:spLocks noGrp="1"/>
          </p:cNvSpPr>
          <p:nvPr>
            <p:ph type="sldNum" sz="quarter" idx="5"/>
          </p:nvPr>
        </p:nvSpPr>
        <p:spPr/>
        <p:txBody>
          <a:bodyPr/>
          <a:lstStyle/>
          <a:p>
            <a:fld id="{88D82660-7839-B745-9DC5-66E95607E5B0}" type="slidenum">
              <a:rPr lang="fr-FR" smtClean="0"/>
              <a:t>18</a:t>
            </a:fld>
            <a:endParaRPr lang="fr-FR"/>
          </a:p>
        </p:txBody>
      </p:sp>
    </p:spTree>
    <p:extLst>
      <p:ext uri="{BB962C8B-B14F-4D97-AF65-F5344CB8AC3E}">
        <p14:creationId xmlns:p14="http://schemas.microsoft.com/office/powerpoint/2010/main" val="2514765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4E9FF-48CA-0399-3359-B6DE93F4D3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DD60D7-8A09-9A90-80AF-622C97962C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6D849A-7628-357B-07A9-C3789AD3A84F}"/>
              </a:ext>
            </a:extLst>
          </p:cNvPr>
          <p:cNvSpPr>
            <a:spLocks noGrp="1"/>
          </p:cNvSpPr>
          <p:nvPr>
            <p:ph type="body" idx="1"/>
          </p:nvPr>
        </p:nvSpPr>
        <p:spPr/>
        <p:txBody>
          <a:bodyPr/>
          <a:lstStyle/>
          <a:p>
            <a:endParaRPr lang="fr-CI"/>
          </a:p>
        </p:txBody>
      </p:sp>
      <p:sp>
        <p:nvSpPr>
          <p:cNvPr id="4" name="Slide Number Placeholder 3">
            <a:extLst>
              <a:ext uri="{FF2B5EF4-FFF2-40B4-BE49-F238E27FC236}">
                <a16:creationId xmlns:a16="http://schemas.microsoft.com/office/drawing/2014/main" id="{FC3721E9-4A37-2FA0-0B72-4A49023095FD}"/>
              </a:ext>
            </a:extLst>
          </p:cNvPr>
          <p:cNvSpPr>
            <a:spLocks noGrp="1"/>
          </p:cNvSpPr>
          <p:nvPr>
            <p:ph type="sldNum" sz="quarter" idx="5"/>
          </p:nvPr>
        </p:nvSpPr>
        <p:spPr/>
        <p:txBody>
          <a:bodyPr/>
          <a:lstStyle/>
          <a:p>
            <a:fld id="{88D82660-7839-B745-9DC5-66E95607E5B0}" type="slidenum">
              <a:rPr lang="fr-FR" smtClean="0"/>
              <a:t>19</a:t>
            </a:fld>
            <a:endParaRPr lang="fr-FR"/>
          </a:p>
        </p:txBody>
      </p:sp>
    </p:spTree>
    <p:extLst>
      <p:ext uri="{BB962C8B-B14F-4D97-AF65-F5344CB8AC3E}">
        <p14:creationId xmlns:p14="http://schemas.microsoft.com/office/powerpoint/2010/main" val="2500317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4E9FF-48CA-0399-3359-B6DE93F4D3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DD60D7-8A09-9A90-80AF-622C97962C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6D849A-7628-357B-07A9-C3789AD3A84F}"/>
              </a:ext>
            </a:extLst>
          </p:cNvPr>
          <p:cNvSpPr>
            <a:spLocks noGrp="1"/>
          </p:cNvSpPr>
          <p:nvPr>
            <p:ph type="body" idx="1"/>
          </p:nvPr>
        </p:nvSpPr>
        <p:spPr/>
        <p:txBody>
          <a:bodyPr/>
          <a:lstStyle/>
          <a:p>
            <a:endParaRPr lang="fr-CI"/>
          </a:p>
        </p:txBody>
      </p:sp>
      <p:sp>
        <p:nvSpPr>
          <p:cNvPr id="4" name="Slide Number Placeholder 3">
            <a:extLst>
              <a:ext uri="{FF2B5EF4-FFF2-40B4-BE49-F238E27FC236}">
                <a16:creationId xmlns:a16="http://schemas.microsoft.com/office/drawing/2014/main" id="{FC3721E9-4A37-2FA0-0B72-4A49023095FD}"/>
              </a:ext>
            </a:extLst>
          </p:cNvPr>
          <p:cNvSpPr>
            <a:spLocks noGrp="1"/>
          </p:cNvSpPr>
          <p:nvPr>
            <p:ph type="sldNum" sz="quarter" idx="5"/>
          </p:nvPr>
        </p:nvSpPr>
        <p:spPr/>
        <p:txBody>
          <a:bodyPr/>
          <a:lstStyle/>
          <a:p>
            <a:fld id="{88D82660-7839-B745-9DC5-66E95607E5B0}" type="slidenum">
              <a:rPr lang="fr-FR" smtClean="0"/>
              <a:t>20</a:t>
            </a:fld>
            <a:endParaRPr lang="fr-FR"/>
          </a:p>
        </p:txBody>
      </p:sp>
    </p:spTree>
    <p:extLst>
      <p:ext uri="{BB962C8B-B14F-4D97-AF65-F5344CB8AC3E}">
        <p14:creationId xmlns:p14="http://schemas.microsoft.com/office/powerpoint/2010/main" val="3906604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4E9FF-48CA-0399-3359-B6DE93F4D3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DD60D7-8A09-9A90-80AF-622C97962C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6D849A-7628-357B-07A9-C3789AD3A84F}"/>
              </a:ext>
            </a:extLst>
          </p:cNvPr>
          <p:cNvSpPr>
            <a:spLocks noGrp="1"/>
          </p:cNvSpPr>
          <p:nvPr>
            <p:ph type="body" idx="1"/>
          </p:nvPr>
        </p:nvSpPr>
        <p:spPr/>
        <p:txBody>
          <a:bodyPr/>
          <a:lstStyle/>
          <a:p>
            <a:endParaRPr lang="fr-CI"/>
          </a:p>
        </p:txBody>
      </p:sp>
      <p:sp>
        <p:nvSpPr>
          <p:cNvPr id="4" name="Slide Number Placeholder 3">
            <a:extLst>
              <a:ext uri="{FF2B5EF4-FFF2-40B4-BE49-F238E27FC236}">
                <a16:creationId xmlns:a16="http://schemas.microsoft.com/office/drawing/2014/main" id="{FC3721E9-4A37-2FA0-0B72-4A49023095FD}"/>
              </a:ext>
            </a:extLst>
          </p:cNvPr>
          <p:cNvSpPr>
            <a:spLocks noGrp="1"/>
          </p:cNvSpPr>
          <p:nvPr>
            <p:ph type="sldNum" sz="quarter" idx="5"/>
          </p:nvPr>
        </p:nvSpPr>
        <p:spPr/>
        <p:txBody>
          <a:bodyPr/>
          <a:lstStyle/>
          <a:p>
            <a:fld id="{88D82660-7839-B745-9DC5-66E95607E5B0}" type="slidenum">
              <a:rPr lang="fr-FR" smtClean="0"/>
              <a:t>21</a:t>
            </a:fld>
            <a:endParaRPr lang="fr-FR"/>
          </a:p>
        </p:txBody>
      </p:sp>
    </p:spTree>
    <p:extLst>
      <p:ext uri="{BB962C8B-B14F-4D97-AF65-F5344CB8AC3E}">
        <p14:creationId xmlns:p14="http://schemas.microsoft.com/office/powerpoint/2010/main" val="1922920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4E9FF-48CA-0399-3359-B6DE93F4D3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DD60D7-8A09-9A90-80AF-622C97962C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6D849A-7628-357B-07A9-C3789AD3A84F}"/>
              </a:ext>
            </a:extLst>
          </p:cNvPr>
          <p:cNvSpPr>
            <a:spLocks noGrp="1"/>
          </p:cNvSpPr>
          <p:nvPr>
            <p:ph type="body" idx="1"/>
          </p:nvPr>
        </p:nvSpPr>
        <p:spPr/>
        <p:txBody>
          <a:bodyPr/>
          <a:lstStyle/>
          <a:p>
            <a:endParaRPr lang="fr-CI"/>
          </a:p>
        </p:txBody>
      </p:sp>
      <p:sp>
        <p:nvSpPr>
          <p:cNvPr id="4" name="Slide Number Placeholder 3">
            <a:extLst>
              <a:ext uri="{FF2B5EF4-FFF2-40B4-BE49-F238E27FC236}">
                <a16:creationId xmlns:a16="http://schemas.microsoft.com/office/drawing/2014/main" id="{FC3721E9-4A37-2FA0-0B72-4A49023095FD}"/>
              </a:ext>
            </a:extLst>
          </p:cNvPr>
          <p:cNvSpPr>
            <a:spLocks noGrp="1"/>
          </p:cNvSpPr>
          <p:nvPr>
            <p:ph type="sldNum" sz="quarter" idx="5"/>
          </p:nvPr>
        </p:nvSpPr>
        <p:spPr/>
        <p:txBody>
          <a:bodyPr/>
          <a:lstStyle/>
          <a:p>
            <a:fld id="{88D82660-7839-B745-9DC5-66E95607E5B0}" type="slidenum">
              <a:rPr lang="fr-FR" smtClean="0"/>
              <a:t>22</a:t>
            </a:fld>
            <a:endParaRPr lang="fr-FR"/>
          </a:p>
        </p:txBody>
      </p:sp>
    </p:spTree>
    <p:extLst>
      <p:ext uri="{BB962C8B-B14F-4D97-AF65-F5344CB8AC3E}">
        <p14:creationId xmlns:p14="http://schemas.microsoft.com/office/powerpoint/2010/main" val="3853718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4E9FF-48CA-0399-3359-B6DE93F4D3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DD60D7-8A09-9A90-80AF-622C97962C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6D849A-7628-357B-07A9-C3789AD3A84F}"/>
              </a:ext>
            </a:extLst>
          </p:cNvPr>
          <p:cNvSpPr>
            <a:spLocks noGrp="1"/>
          </p:cNvSpPr>
          <p:nvPr>
            <p:ph type="body" idx="1"/>
          </p:nvPr>
        </p:nvSpPr>
        <p:spPr/>
        <p:txBody>
          <a:bodyPr/>
          <a:lstStyle/>
          <a:p>
            <a:endParaRPr lang="fr-CI"/>
          </a:p>
        </p:txBody>
      </p:sp>
      <p:sp>
        <p:nvSpPr>
          <p:cNvPr id="4" name="Slide Number Placeholder 3">
            <a:extLst>
              <a:ext uri="{FF2B5EF4-FFF2-40B4-BE49-F238E27FC236}">
                <a16:creationId xmlns:a16="http://schemas.microsoft.com/office/drawing/2014/main" id="{FC3721E9-4A37-2FA0-0B72-4A49023095FD}"/>
              </a:ext>
            </a:extLst>
          </p:cNvPr>
          <p:cNvSpPr>
            <a:spLocks noGrp="1"/>
          </p:cNvSpPr>
          <p:nvPr>
            <p:ph type="sldNum" sz="quarter" idx="5"/>
          </p:nvPr>
        </p:nvSpPr>
        <p:spPr/>
        <p:txBody>
          <a:bodyPr/>
          <a:lstStyle/>
          <a:p>
            <a:fld id="{88D82660-7839-B745-9DC5-66E95607E5B0}" type="slidenum">
              <a:rPr lang="fr-FR" smtClean="0"/>
              <a:t>23</a:t>
            </a:fld>
            <a:endParaRPr lang="fr-FR"/>
          </a:p>
        </p:txBody>
      </p:sp>
    </p:spTree>
    <p:extLst>
      <p:ext uri="{BB962C8B-B14F-4D97-AF65-F5344CB8AC3E}">
        <p14:creationId xmlns:p14="http://schemas.microsoft.com/office/powerpoint/2010/main" val="2997780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C6681-3C03-8D1B-6DEB-2488F9CE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CBA939-8A59-E50E-FA01-A21DE7A107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16D762-B199-0C56-1224-092D68B7900B}"/>
              </a:ext>
            </a:extLst>
          </p:cNvPr>
          <p:cNvSpPr>
            <a:spLocks noGrp="1"/>
          </p:cNvSpPr>
          <p:nvPr>
            <p:ph type="body" idx="1"/>
          </p:nvPr>
        </p:nvSpPr>
        <p:spPr/>
        <p:txBody>
          <a:bodyPr/>
          <a:lstStyle/>
          <a:p>
            <a:endParaRPr lang="fr-CI"/>
          </a:p>
        </p:txBody>
      </p:sp>
      <p:sp>
        <p:nvSpPr>
          <p:cNvPr id="4" name="Slide Number Placeholder 3">
            <a:extLst>
              <a:ext uri="{FF2B5EF4-FFF2-40B4-BE49-F238E27FC236}">
                <a16:creationId xmlns:a16="http://schemas.microsoft.com/office/drawing/2014/main" id="{0A074110-4C85-9590-C933-3546FD56699A}"/>
              </a:ext>
            </a:extLst>
          </p:cNvPr>
          <p:cNvSpPr>
            <a:spLocks noGrp="1"/>
          </p:cNvSpPr>
          <p:nvPr>
            <p:ph type="sldNum" sz="quarter" idx="5"/>
          </p:nvPr>
        </p:nvSpPr>
        <p:spPr/>
        <p:txBody>
          <a:bodyPr/>
          <a:lstStyle/>
          <a:p>
            <a:fld id="{88D82660-7839-B745-9DC5-66E95607E5B0}" type="slidenum">
              <a:rPr lang="fr-FR" smtClean="0"/>
              <a:t>24</a:t>
            </a:fld>
            <a:endParaRPr lang="fr-FR"/>
          </a:p>
        </p:txBody>
      </p:sp>
    </p:spTree>
    <p:extLst>
      <p:ext uri="{BB962C8B-B14F-4D97-AF65-F5344CB8AC3E}">
        <p14:creationId xmlns:p14="http://schemas.microsoft.com/office/powerpoint/2010/main" val="2604640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F41E1-77FB-B445-F24C-575BE6C987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8584EC-E34D-3AE8-F038-6A2A1762FC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F1CBAC-A880-5F9E-A764-86C23D6AF78E}"/>
              </a:ext>
            </a:extLst>
          </p:cNvPr>
          <p:cNvSpPr>
            <a:spLocks noGrp="1"/>
          </p:cNvSpPr>
          <p:nvPr>
            <p:ph type="body" idx="1"/>
          </p:nvPr>
        </p:nvSpPr>
        <p:spPr/>
        <p:txBody>
          <a:bodyPr/>
          <a:lstStyle/>
          <a:p>
            <a:endParaRPr lang="fr-CI"/>
          </a:p>
        </p:txBody>
      </p:sp>
      <p:sp>
        <p:nvSpPr>
          <p:cNvPr id="4" name="Slide Number Placeholder 3">
            <a:extLst>
              <a:ext uri="{FF2B5EF4-FFF2-40B4-BE49-F238E27FC236}">
                <a16:creationId xmlns:a16="http://schemas.microsoft.com/office/drawing/2014/main" id="{B6AEB376-CF9A-560A-B0A0-50F759682803}"/>
              </a:ext>
            </a:extLst>
          </p:cNvPr>
          <p:cNvSpPr>
            <a:spLocks noGrp="1"/>
          </p:cNvSpPr>
          <p:nvPr>
            <p:ph type="sldNum" sz="quarter" idx="5"/>
          </p:nvPr>
        </p:nvSpPr>
        <p:spPr/>
        <p:txBody>
          <a:bodyPr/>
          <a:lstStyle/>
          <a:p>
            <a:fld id="{88D82660-7839-B745-9DC5-66E95607E5B0}" type="slidenum">
              <a:rPr lang="fr-FR" smtClean="0"/>
              <a:t>25</a:t>
            </a:fld>
            <a:endParaRPr lang="fr-FR"/>
          </a:p>
        </p:txBody>
      </p:sp>
    </p:spTree>
    <p:extLst>
      <p:ext uri="{BB962C8B-B14F-4D97-AF65-F5344CB8AC3E}">
        <p14:creationId xmlns:p14="http://schemas.microsoft.com/office/powerpoint/2010/main" val="2671749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56B88-FAFA-2CEC-E8DC-711C698E80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1974C5-E45F-E491-35AC-BEB4FB4A67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C5DF83-452E-334B-156B-A31EDF6F2ACF}"/>
              </a:ext>
            </a:extLst>
          </p:cNvPr>
          <p:cNvSpPr>
            <a:spLocks noGrp="1"/>
          </p:cNvSpPr>
          <p:nvPr>
            <p:ph type="body" idx="1"/>
          </p:nvPr>
        </p:nvSpPr>
        <p:spPr/>
        <p:txBody>
          <a:bodyPr/>
          <a:lstStyle/>
          <a:p>
            <a:endParaRPr lang="fr-CI"/>
          </a:p>
        </p:txBody>
      </p:sp>
      <p:sp>
        <p:nvSpPr>
          <p:cNvPr id="4" name="Slide Number Placeholder 3">
            <a:extLst>
              <a:ext uri="{FF2B5EF4-FFF2-40B4-BE49-F238E27FC236}">
                <a16:creationId xmlns:a16="http://schemas.microsoft.com/office/drawing/2014/main" id="{E68AAE98-62EB-29FF-DDB5-5B51C3BC02BA}"/>
              </a:ext>
            </a:extLst>
          </p:cNvPr>
          <p:cNvSpPr>
            <a:spLocks noGrp="1"/>
          </p:cNvSpPr>
          <p:nvPr>
            <p:ph type="sldNum" sz="quarter" idx="5"/>
          </p:nvPr>
        </p:nvSpPr>
        <p:spPr/>
        <p:txBody>
          <a:bodyPr/>
          <a:lstStyle/>
          <a:p>
            <a:fld id="{88D82660-7839-B745-9DC5-66E95607E5B0}" type="slidenum">
              <a:rPr lang="fr-FR" smtClean="0"/>
              <a:t>8</a:t>
            </a:fld>
            <a:endParaRPr lang="fr-FR"/>
          </a:p>
        </p:txBody>
      </p:sp>
    </p:spTree>
    <p:extLst>
      <p:ext uri="{BB962C8B-B14F-4D97-AF65-F5344CB8AC3E}">
        <p14:creationId xmlns:p14="http://schemas.microsoft.com/office/powerpoint/2010/main" val="3888477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F41E1-77FB-B445-F24C-575BE6C987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8584EC-E34D-3AE8-F038-6A2A1762FC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F1CBAC-A880-5F9E-A764-86C23D6AF78E}"/>
              </a:ext>
            </a:extLst>
          </p:cNvPr>
          <p:cNvSpPr>
            <a:spLocks noGrp="1"/>
          </p:cNvSpPr>
          <p:nvPr>
            <p:ph type="body" idx="1"/>
          </p:nvPr>
        </p:nvSpPr>
        <p:spPr/>
        <p:txBody>
          <a:bodyPr/>
          <a:lstStyle/>
          <a:p>
            <a:endParaRPr lang="fr-CI"/>
          </a:p>
        </p:txBody>
      </p:sp>
      <p:sp>
        <p:nvSpPr>
          <p:cNvPr id="4" name="Slide Number Placeholder 3">
            <a:extLst>
              <a:ext uri="{FF2B5EF4-FFF2-40B4-BE49-F238E27FC236}">
                <a16:creationId xmlns:a16="http://schemas.microsoft.com/office/drawing/2014/main" id="{B6AEB376-CF9A-560A-B0A0-50F759682803}"/>
              </a:ext>
            </a:extLst>
          </p:cNvPr>
          <p:cNvSpPr>
            <a:spLocks noGrp="1"/>
          </p:cNvSpPr>
          <p:nvPr>
            <p:ph type="sldNum" sz="quarter" idx="5"/>
          </p:nvPr>
        </p:nvSpPr>
        <p:spPr/>
        <p:txBody>
          <a:bodyPr/>
          <a:lstStyle/>
          <a:p>
            <a:fld id="{88D82660-7839-B745-9DC5-66E95607E5B0}" type="slidenum">
              <a:rPr lang="fr-FR" smtClean="0"/>
              <a:t>26</a:t>
            </a:fld>
            <a:endParaRPr lang="fr-FR"/>
          </a:p>
        </p:txBody>
      </p:sp>
    </p:spTree>
    <p:extLst>
      <p:ext uri="{BB962C8B-B14F-4D97-AF65-F5344CB8AC3E}">
        <p14:creationId xmlns:p14="http://schemas.microsoft.com/office/powerpoint/2010/main" val="1944549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F41E1-77FB-B445-F24C-575BE6C987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8584EC-E34D-3AE8-F038-6A2A1762FC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F1CBAC-A880-5F9E-A764-86C23D6AF78E}"/>
              </a:ext>
            </a:extLst>
          </p:cNvPr>
          <p:cNvSpPr>
            <a:spLocks noGrp="1"/>
          </p:cNvSpPr>
          <p:nvPr>
            <p:ph type="body" idx="1"/>
          </p:nvPr>
        </p:nvSpPr>
        <p:spPr/>
        <p:txBody>
          <a:bodyPr/>
          <a:lstStyle/>
          <a:p>
            <a:endParaRPr lang="fr-CI"/>
          </a:p>
        </p:txBody>
      </p:sp>
      <p:sp>
        <p:nvSpPr>
          <p:cNvPr id="4" name="Slide Number Placeholder 3">
            <a:extLst>
              <a:ext uri="{FF2B5EF4-FFF2-40B4-BE49-F238E27FC236}">
                <a16:creationId xmlns:a16="http://schemas.microsoft.com/office/drawing/2014/main" id="{B6AEB376-CF9A-560A-B0A0-50F759682803}"/>
              </a:ext>
            </a:extLst>
          </p:cNvPr>
          <p:cNvSpPr>
            <a:spLocks noGrp="1"/>
          </p:cNvSpPr>
          <p:nvPr>
            <p:ph type="sldNum" sz="quarter" idx="5"/>
          </p:nvPr>
        </p:nvSpPr>
        <p:spPr/>
        <p:txBody>
          <a:bodyPr/>
          <a:lstStyle/>
          <a:p>
            <a:fld id="{88D82660-7839-B745-9DC5-66E95607E5B0}" type="slidenum">
              <a:rPr lang="fr-FR" smtClean="0"/>
              <a:t>27</a:t>
            </a:fld>
            <a:endParaRPr lang="fr-FR"/>
          </a:p>
        </p:txBody>
      </p:sp>
    </p:spTree>
    <p:extLst>
      <p:ext uri="{BB962C8B-B14F-4D97-AF65-F5344CB8AC3E}">
        <p14:creationId xmlns:p14="http://schemas.microsoft.com/office/powerpoint/2010/main" val="735047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2FD56-BF9A-7CCC-E34F-B746F30C26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09AF13-80F6-80FB-0259-6557FBBD39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2C7402-9B6A-93D1-35E9-EC129CFE2C77}"/>
              </a:ext>
            </a:extLst>
          </p:cNvPr>
          <p:cNvSpPr>
            <a:spLocks noGrp="1"/>
          </p:cNvSpPr>
          <p:nvPr>
            <p:ph type="body" idx="1"/>
          </p:nvPr>
        </p:nvSpPr>
        <p:spPr/>
        <p:txBody>
          <a:bodyPr/>
          <a:lstStyle/>
          <a:p>
            <a:endParaRPr lang="fr-CI"/>
          </a:p>
        </p:txBody>
      </p:sp>
      <p:sp>
        <p:nvSpPr>
          <p:cNvPr id="4" name="Slide Number Placeholder 3">
            <a:extLst>
              <a:ext uri="{FF2B5EF4-FFF2-40B4-BE49-F238E27FC236}">
                <a16:creationId xmlns:a16="http://schemas.microsoft.com/office/drawing/2014/main" id="{D27CE2E5-38D1-6DEE-C3A2-4550EB5BBFBB}"/>
              </a:ext>
            </a:extLst>
          </p:cNvPr>
          <p:cNvSpPr>
            <a:spLocks noGrp="1"/>
          </p:cNvSpPr>
          <p:nvPr>
            <p:ph type="sldNum" sz="quarter" idx="5"/>
          </p:nvPr>
        </p:nvSpPr>
        <p:spPr/>
        <p:txBody>
          <a:bodyPr/>
          <a:lstStyle/>
          <a:p>
            <a:fld id="{88D82660-7839-B745-9DC5-66E95607E5B0}" type="slidenum">
              <a:rPr lang="fr-FR" smtClean="0"/>
              <a:t>29</a:t>
            </a:fld>
            <a:endParaRPr lang="fr-FR"/>
          </a:p>
        </p:txBody>
      </p:sp>
    </p:spTree>
    <p:extLst>
      <p:ext uri="{BB962C8B-B14F-4D97-AF65-F5344CB8AC3E}">
        <p14:creationId xmlns:p14="http://schemas.microsoft.com/office/powerpoint/2010/main" val="3723560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F3364-0863-096A-E774-D47C4C407C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F81E61-B720-573D-0881-FE1EB2E4D8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B7A111-C4A0-B708-964B-4312274AFE7C}"/>
              </a:ext>
            </a:extLst>
          </p:cNvPr>
          <p:cNvSpPr>
            <a:spLocks noGrp="1"/>
          </p:cNvSpPr>
          <p:nvPr>
            <p:ph type="body" idx="1"/>
          </p:nvPr>
        </p:nvSpPr>
        <p:spPr/>
        <p:txBody>
          <a:bodyPr/>
          <a:lstStyle/>
          <a:p>
            <a:endParaRPr lang="fr-CI"/>
          </a:p>
        </p:txBody>
      </p:sp>
      <p:sp>
        <p:nvSpPr>
          <p:cNvPr id="4" name="Slide Number Placeholder 3">
            <a:extLst>
              <a:ext uri="{FF2B5EF4-FFF2-40B4-BE49-F238E27FC236}">
                <a16:creationId xmlns:a16="http://schemas.microsoft.com/office/drawing/2014/main" id="{0270387F-B01C-A192-B017-19540BE6CBD4}"/>
              </a:ext>
            </a:extLst>
          </p:cNvPr>
          <p:cNvSpPr>
            <a:spLocks noGrp="1"/>
          </p:cNvSpPr>
          <p:nvPr>
            <p:ph type="sldNum" sz="quarter" idx="5"/>
          </p:nvPr>
        </p:nvSpPr>
        <p:spPr/>
        <p:txBody>
          <a:bodyPr/>
          <a:lstStyle/>
          <a:p>
            <a:fld id="{88D82660-7839-B745-9DC5-66E95607E5B0}" type="slidenum">
              <a:rPr lang="fr-FR" smtClean="0"/>
              <a:t>9</a:t>
            </a:fld>
            <a:endParaRPr lang="fr-FR"/>
          </a:p>
        </p:txBody>
      </p:sp>
    </p:spTree>
    <p:extLst>
      <p:ext uri="{BB962C8B-B14F-4D97-AF65-F5344CB8AC3E}">
        <p14:creationId xmlns:p14="http://schemas.microsoft.com/office/powerpoint/2010/main" val="1640135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99B30-1B88-5317-A156-1ECF07FFAD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9FFE1E-25B6-5934-D374-0B139678ED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42B9D-5E7E-4A86-7434-6CA64BFCB7A7}"/>
              </a:ext>
            </a:extLst>
          </p:cNvPr>
          <p:cNvSpPr>
            <a:spLocks noGrp="1"/>
          </p:cNvSpPr>
          <p:nvPr>
            <p:ph type="body" idx="1"/>
          </p:nvPr>
        </p:nvSpPr>
        <p:spPr/>
        <p:txBody>
          <a:bodyPr/>
          <a:lstStyle/>
          <a:p>
            <a:endParaRPr lang="fr-CI"/>
          </a:p>
        </p:txBody>
      </p:sp>
      <p:sp>
        <p:nvSpPr>
          <p:cNvPr id="4" name="Slide Number Placeholder 3">
            <a:extLst>
              <a:ext uri="{FF2B5EF4-FFF2-40B4-BE49-F238E27FC236}">
                <a16:creationId xmlns:a16="http://schemas.microsoft.com/office/drawing/2014/main" id="{22A2BD94-0F26-031E-3CBB-AD9B047B1454}"/>
              </a:ext>
            </a:extLst>
          </p:cNvPr>
          <p:cNvSpPr>
            <a:spLocks noGrp="1"/>
          </p:cNvSpPr>
          <p:nvPr>
            <p:ph type="sldNum" sz="quarter" idx="5"/>
          </p:nvPr>
        </p:nvSpPr>
        <p:spPr/>
        <p:txBody>
          <a:bodyPr/>
          <a:lstStyle/>
          <a:p>
            <a:fld id="{88D82660-7839-B745-9DC5-66E95607E5B0}" type="slidenum">
              <a:rPr lang="fr-FR" smtClean="0"/>
              <a:t>10</a:t>
            </a:fld>
            <a:endParaRPr lang="fr-FR"/>
          </a:p>
        </p:txBody>
      </p:sp>
    </p:spTree>
    <p:extLst>
      <p:ext uri="{BB962C8B-B14F-4D97-AF65-F5344CB8AC3E}">
        <p14:creationId xmlns:p14="http://schemas.microsoft.com/office/powerpoint/2010/main" val="1060190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99B30-1B88-5317-A156-1ECF07FFAD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9FFE1E-25B6-5934-D374-0B139678ED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42B9D-5E7E-4A86-7434-6CA64BFCB7A7}"/>
              </a:ext>
            </a:extLst>
          </p:cNvPr>
          <p:cNvSpPr>
            <a:spLocks noGrp="1"/>
          </p:cNvSpPr>
          <p:nvPr>
            <p:ph type="body" idx="1"/>
          </p:nvPr>
        </p:nvSpPr>
        <p:spPr/>
        <p:txBody>
          <a:bodyPr/>
          <a:lstStyle/>
          <a:p>
            <a:endParaRPr lang="fr-CI"/>
          </a:p>
        </p:txBody>
      </p:sp>
      <p:sp>
        <p:nvSpPr>
          <p:cNvPr id="4" name="Slide Number Placeholder 3">
            <a:extLst>
              <a:ext uri="{FF2B5EF4-FFF2-40B4-BE49-F238E27FC236}">
                <a16:creationId xmlns:a16="http://schemas.microsoft.com/office/drawing/2014/main" id="{22A2BD94-0F26-031E-3CBB-AD9B047B1454}"/>
              </a:ext>
            </a:extLst>
          </p:cNvPr>
          <p:cNvSpPr>
            <a:spLocks noGrp="1"/>
          </p:cNvSpPr>
          <p:nvPr>
            <p:ph type="sldNum" sz="quarter" idx="5"/>
          </p:nvPr>
        </p:nvSpPr>
        <p:spPr/>
        <p:txBody>
          <a:bodyPr/>
          <a:lstStyle/>
          <a:p>
            <a:fld id="{88D82660-7839-B745-9DC5-66E95607E5B0}" type="slidenum">
              <a:rPr lang="fr-FR" smtClean="0"/>
              <a:t>11</a:t>
            </a:fld>
            <a:endParaRPr lang="fr-FR"/>
          </a:p>
        </p:txBody>
      </p:sp>
    </p:spTree>
    <p:extLst>
      <p:ext uri="{BB962C8B-B14F-4D97-AF65-F5344CB8AC3E}">
        <p14:creationId xmlns:p14="http://schemas.microsoft.com/office/powerpoint/2010/main" val="511109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0CA34-1BAD-9BDA-8D4A-397C0098EC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033D67-9CFA-2115-C784-FEE6BE4908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05D3B9-A171-E423-3689-579B47ECF742}"/>
              </a:ext>
            </a:extLst>
          </p:cNvPr>
          <p:cNvSpPr>
            <a:spLocks noGrp="1"/>
          </p:cNvSpPr>
          <p:nvPr>
            <p:ph type="body" idx="1"/>
          </p:nvPr>
        </p:nvSpPr>
        <p:spPr/>
        <p:txBody>
          <a:bodyPr/>
          <a:lstStyle/>
          <a:p>
            <a:endParaRPr lang="fr-CI"/>
          </a:p>
        </p:txBody>
      </p:sp>
      <p:sp>
        <p:nvSpPr>
          <p:cNvPr id="4" name="Slide Number Placeholder 3">
            <a:extLst>
              <a:ext uri="{FF2B5EF4-FFF2-40B4-BE49-F238E27FC236}">
                <a16:creationId xmlns:a16="http://schemas.microsoft.com/office/drawing/2014/main" id="{41F0D1CA-3B8F-F18D-9CC6-6DDFFE9F4B8B}"/>
              </a:ext>
            </a:extLst>
          </p:cNvPr>
          <p:cNvSpPr>
            <a:spLocks noGrp="1"/>
          </p:cNvSpPr>
          <p:nvPr>
            <p:ph type="sldNum" sz="quarter" idx="5"/>
          </p:nvPr>
        </p:nvSpPr>
        <p:spPr/>
        <p:txBody>
          <a:bodyPr/>
          <a:lstStyle/>
          <a:p>
            <a:fld id="{88D82660-7839-B745-9DC5-66E95607E5B0}" type="slidenum">
              <a:rPr lang="fr-FR" smtClean="0"/>
              <a:t>12</a:t>
            </a:fld>
            <a:endParaRPr lang="fr-FR"/>
          </a:p>
        </p:txBody>
      </p:sp>
    </p:spTree>
    <p:extLst>
      <p:ext uri="{BB962C8B-B14F-4D97-AF65-F5344CB8AC3E}">
        <p14:creationId xmlns:p14="http://schemas.microsoft.com/office/powerpoint/2010/main" val="5928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0CA34-1BAD-9BDA-8D4A-397C0098EC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033D67-9CFA-2115-C784-FEE6BE4908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05D3B9-A171-E423-3689-579B47ECF742}"/>
              </a:ext>
            </a:extLst>
          </p:cNvPr>
          <p:cNvSpPr>
            <a:spLocks noGrp="1"/>
          </p:cNvSpPr>
          <p:nvPr>
            <p:ph type="body" idx="1"/>
          </p:nvPr>
        </p:nvSpPr>
        <p:spPr/>
        <p:txBody>
          <a:bodyPr/>
          <a:lstStyle/>
          <a:p>
            <a:endParaRPr lang="fr-CI"/>
          </a:p>
        </p:txBody>
      </p:sp>
      <p:sp>
        <p:nvSpPr>
          <p:cNvPr id="4" name="Slide Number Placeholder 3">
            <a:extLst>
              <a:ext uri="{FF2B5EF4-FFF2-40B4-BE49-F238E27FC236}">
                <a16:creationId xmlns:a16="http://schemas.microsoft.com/office/drawing/2014/main" id="{41F0D1CA-3B8F-F18D-9CC6-6DDFFE9F4B8B}"/>
              </a:ext>
            </a:extLst>
          </p:cNvPr>
          <p:cNvSpPr>
            <a:spLocks noGrp="1"/>
          </p:cNvSpPr>
          <p:nvPr>
            <p:ph type="sldNum" sz="quarter" idx="5"/>
          </p:nvPr>
        </p:nvSpPr>
        <p:spPr/>
        <p:txBody>
          <a:bodyPr/>
          <a:lstStyle/>
          <a:p>
            <a:fld id="{88D82660-7839-B745-9DC5-66E95607E5B0}" type="slidenum">
              <a:rPr lang="fr-FR" smtClean="0"/>
              <a:t>13</a:t>
            </a:fld>
            <a:endParaRPr lang="fr-FR"/>
          </a:p>
        </p:txBody>
      </p:sp>
    </p:spTree>
    <p:extLst>
      <p:ext uri="{BB962C8B-B14F-4D97-AF65-F5344CB8AC3E}">
        <p14:creationId xmlns:p14="http://schemas.microsoft.com/office/powerpoint/2010/main" val="4172060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494D8-4E73-2B97-FDA1-0B1E75E85E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412D08-5474-C4C8-626E-2415987330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C3981F-6082-4C4D-6BC7-73866C910CF2}"/>
              </a:ext>
            </a:extLst>
          </p:cNvPr>
          <p:cNvSpPr>
            <a:spLocks noGrp="1"/>
          </p:cNvSpPr>
          <p:nvPr>
            <p:ph type="body" idx="1"/>
          </p:nvPr>
        </p:nvSpPr>
        <p:spPr/>
        <p:txBody>
          <a:bodyPr/>
          <a:lstStyle/>
          <a:p>
            <a:endParaRPr lang="fr-CI"/>
          </a:p>
        </p:txBody>
      </p:sp>
      <p:sp>
        <p:nvSpPr>
          <p:cNvPr id="4" name="Slide Number Placeholder 3">
            <a:extLst>
              <a:ext uri="{FF2B5EF4-FFF2-40B4-BE49-F238E27FC236}">
                <a16:creationId xmlns:a16="http://schemas.microsoft.com/office/drawing/2014/main" id="{FECE59A0-ECE1-40B5-E4A5-2218C83EB020}"/>
              </a:ext>
            </a:extLst>
          </p:cNvPr>
          <p:cNvSpPr>
            <a:spLocks noGrp="1"/>
          </p:cNvSpPr>
          <p:nvPr>
            <p:ph type="sldNum" sz="quarter" idx="5"/>
          </p:nvPr>
        </p:nvSpPr>
        <p:spPr/>
        <p:txBody>
          <a:bodyPr/>
          <a:lstStyle/>
          <a:p>
            <a:fld id="{88D82660-7839-B745-9DC5-66E95607E5B0}" type="slidenum">
              <a:rPr lang="fr-FR" smtClean="0"/>
              <a:t>14</a:t>
            </a:fld>
            <a:endParaRPr lang="fr-FR"/>
          </a:p>
        </p:txBody>
      </p:sp>
    </p:spTree>
    <p:extLst>
      <p:ext uri="{BB962C8B-B14F-4D97-AF65-F5344CB8AC3E}">
        <p14:creationId xmlns:p14="http://schemas.microsoft.com/office/powerpoint/2010/main" val="1744006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4BB5A-711E-66BF-1C6F-B1792DD18E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6483C6-9A55-C93A-B073-611AA86BC7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C104A4-76E8-1315-9D3E-4D02B6D17B21}"/>
              </a:ext>
            </a:extLst>
          </p:cNvPr>
          <p:cNvSpPr>
            <a:spLocks noGrp="1"/>
          </p:cNvSpPr>
          <p:nvPr>
            <p:ph type="body" idx="1"/>
          </p:nvPr>
        </p:nvSpPr>
        <p:spPr/>
        <p:txBody>
          <a:bodyPr/>
          <a:lstStyle/>
          <a:p>
            <a:endParaRPr lang="fr-CI"/>
          </a:p>
        </p:txBody>
      </p:sp>
      <p:sp>
        <p:nvSpPr>
          <p:cNvPr id="4" name="Slide Number Placeholder 3">
            <a:extLst>
              <a:ext uri="{FF2B5EF4-FFF2-40B4-BE49-F238E27FC236}">
                <a16:creationId xmlns:a16="http://schemas.microsoft.com/office/drawing/2014/main" id="{4F422F79-B7BA-2564-5C07-49B531C017BE}"/>
              </a:ext>
            </a:extLst>
          </p:cNvPr>
          <p:cNvSpPr>
            <a:spLocks noGrp="1"/>
          </p:cNvSpPr>
          <p:nvPr>
            <p:ph type="sldNum" sz="quarter" idx="5"/>
          </p:nvPr>
        </p:nvSpPr>
        <p:spPr/>
        <p:txBody>
          <a:bodyPr/>
          <a:lstStyle/>
          <a:p>
            <a:fld id="{88D82660-7839-B745-9DC5-66E95607E5B0}" type="slidenum">
              <a:rPr lang="fr-FR" smtClean="0"/>
              <a:t>15</a:t>
            </a:fld>
            <a:endParaRPr lang="fr-FR"/>
          </a:p>
        </p:txBody>
      </p:sp>
    </p:spTree>
    <p:extLst>
      <p:ext uri="{BB962C8B-B14F-4D97-AF65-F5344CB8AC3E}">
        <p14:creationId xmlns:p14="http://schemas.microsoft.com/office/powerpoint/2010/main" val="1238501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72EDDF-1C7C-6DF1-5EC2-6BB5873E238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F"/>
          </a:p>
        </p:txBody>
      </p:sp>
      <p:sp>
        <p:nvSpPr>
          <p:cNvPr id="3" name="Sous-titre 2">
            <a:extLst>
              <a:ext uri="{FF2B5EF4-FFF2-40B4-BE49-F238E27FC236}">
                <a16:creationId xmlns:a16="http://schemas.microsoft.com/office/drawing/2014/main" id="{91C065A4-69CC-1E17-AA02-D20DD4A34F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F"/>
          </a:p>
        </p:txBody>
      </p:sp>
      <p:sp>
        <p:nvSpPr>
          <p:cNvPr id="4" name="Espace réservé de la date 3">
            <a:extLst>
              <a:ext uri="{FF2B5EF4-FFF2-40B4-BE49-F238E27FC236}">
                <a16:creationId xmlns:a16="http://schemas.microsoft.com/office/drawing/2014/main" id="{E10B35F7-299E-6D63-70E9-AB6513FB83FC}"/>
              </a:ext>
            </a:extLst>
          </p:cNvPr>
          <p:cNvSpPr>
            <a:spLocks noGrp="1"/>
          </p:cNvSpPr>
          <p:nvPr>
            <p:ph type="dt" sz="half" idx="10"/>
          </p:nvPr>
        </p:nvSpPr>
        <p:spPr/>
        <p:txBody>
          <a:bodyPr/>
          <a:lstStyle/>
          <a:p>
            <a:fld id="{16AB8D70-B973-43EA-8B1A-C6E60747AA2E}" type="datetimeFigureOut">
              <a:rPr lang="fr-BF" smtClean="0"/>
              <a:t>02/25/2026</a:t>
            </a:fld>
            <a:endParaRPr lang="fr-BF"/>
          </a:p>
        </p:txBody>
      </p:sp>
      <p:sp>
        <p:nvSpPr>
          <p:cNvPr id="5" name="Espace réservé du pied de page 4">
            <a:extLst>
              <a:ext uri="{FF2B5EF4-FFF2-40B4-BE49-F238E27FC236}">
                <a16:creationId xmlns:a16="http://schemas.microsoft.com/office/drawing/2014/main" id="{6853FF4C-851A-5E24-2246-5D65E31B492A}"/>
              </a:ext>
            </a:extLst>
          </p:cNvPr>
          <p:cNvSpPr>
            <a:spLocks noGrp="1"/>
          </p:cNvSpPr>
          <p:nvPr>
            <p:ph type="ftr" sz="quarter" idx="11"/>
          </p:nvPr>
        </p:nvSpPr>
        <p:spPr/>
        <p:txBody>
          <a:bodyPr/>
          <a:lstStyle/>
          <a:p>
            <a:endParaRPr lang="fr-BF"/>
          </a:p>
        </p:txBody>
      </p:sp>
      <p:sp>
        <p:nvSpPr>
          <p:cNvPr id="6" name="Espace réservé du numéro de diapositive 5">
            <a:extLst>
              <a:ext uri="{FF2B5EF4-FFF2-40B4-BE49-F238E27FC236}">
                <a16:creationId xmlns:a16="http://schemas.microsoft.com/office/drawing/2014/main" id="{CC5B78DF-D79C-3D19-D41E-755143962C48}"/>
              </a:ext>
            </a:extLst>
          </p:cNvPr>
          <p:cNvSpPr>
            <a:spLocks noGrp="1"/>
          </p:cNvSpPr>
          <p:nvPr>
            <p:ph type="sldNum" sz="quarter" idx="12"/>
          </p:nvPr>
        </p:nvSpPr>
        <p:spPr/>
        <p:txBody>
          <a:bodyPr/>
          <a:lstStyle/>
          <a:p>
            <a:fld id="{117DEDAE-F46B-41EC-979F-405AA1B6AAFA}" type="slidenum">
              <a:rPr lang="fr-BF" smtClean="0"/>
              <a:t>‹N°›</a:t>
            </a:fld>
            <a:endParaRPr lang="fr-BF"/>
          </a:p>
        </p:txBody>
      </p:sp>
    </p:spTree>
    <p:extLst>
      <p:ext uri="{BB962C8B-B14F-4D97-AF65-F5344CB8AC3E}">
        <p14:creationId xmlns:p14="http://schemas.microsoft.com/office/powerpoint/2010/main" val="3195637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AD1A83-BA2B-7576-BB77-674373F3AFF3}"/>
              </a:ext>
            </a:extLst>
          </p:cNvPr>
          <p:cNvSpPr>
            <a:spLocks noGrp="1"/>
          </p:cNvSpPr>
          <p:nvPr>
            <p:ph type="title"/>
          </p:nvPr>
        </p:nvSpPr>
        <p:spPr/>
        <p:txBody>
          <a:bodyPr/>
          <a:lstStyle/>
          <a:p>
            <a:r>
              <a:rPr lang="fr-FR"/>
              <a:t>Modifiez le style du titre</a:t>
            </a:r>
            <a:endParaRPr lang="fr-BF"/>
          </a:p>
        </p:txBody>
      </p:sp>
      <p:sp>
        <p:nvSpPr>
          <p:cNvPr id="3" name="Espace réservé du texte vertical 2">
            <a:extLst>
              <a:ext uri="{FF2B5EF4-FFF2-40B4-BE49-F238E27FC236}">
                <a16:creationId xmlns:a16="http://schemas.microsoft.com/office/drawing/2014/main" id="{FF1BA34A-FB24-4C3F-5FDA-E090C2ECF2D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F"/>
          </a:p>
        </p:txBody>
      </p:sp>
      <p:sp>
        <p:nvSpPr>
          <p:cNvPr id="4" name="Espace réservé de la date 3">
            <a:extLst>
              <a:ext uri="{FF2B5EF4-FFF2-40B4-BE49-F238E27FC236}">
                <a16:creationId xmlns:a16="http://schemas.microsoft.com/office/drawing/2014/main" id="{DD5E36DD-EA3F-A0BD-7021-00A50196C09D}"/>
              </a:ext>
            </a:extLst>
          </p:cNvPr>
          <p:cNvSpPr>
            <a:spLocks noGrp="1"/>
          </p:cNvSpPr>
          <p:nvPr>
            <p:ph type="dt" sz="half" idx="10"/>
          </p:nvPr>
        </p:nvSpPr>
        <p:spPr/>
        <p:txBody>
          <a:bodyPr/>
          <a:lstStyle/>
          <a:p>
            <a:fld id="{16AB8D70-B973-43EA-8B1A-C6E60747AA2E}" type="datetimeFigureOut">
              <a:rPr lang="fr-BF" smtClean="0"/>
              <a:t>02/25/2026</a:t>
            </a:fld>
            <a:endParaRPr lang="fr-BF"/>
          </a:p>
        </p:txBody>
      </p:sp>
      <p:sp>
        <p:nvSpPr>
          <p:cNvPr id="5" name="Espace réservé du pied de page 4">
            <a:extLst>
              <a:ext uri="{FF2B5EF4-FFF2-40B4-BE49-F238E27FC236}">
                <a16:creationId xmlns:a16="http://schemas.microsoft.com/office/drawing/2014/main" id="{2E6BE6CA-DD2D-6005-86AB-32FD01F13CC7}"/>
              </a:ext>
            </a:extLst>
          </p:cNvPr>
          <p:cNvSpPr>
            <a:spLocks noGrp="1"/>
          </p:cNvSpPr>
          <p:nvPr>
            <p:ph type="ftr" sz="quarter" idx="11"/>
          </p:nvPr>
        </p:nvSpPr>
        <p:spPr/>
        <p:txBody>
          <a:bodyPr/>
          <a:lstStyle/>
          <a:p>
            <a:endParaRPr lang="fr-BF"/>
          </a:p>
        </p:txBody>
      </p:sp>
      <p:sp>
        <p:nvSpPr>
          <p:cNvPr id="6" name="Espace réservé du numéro de diapositive 5">
            <a:extLst>
              <a:ext uri="{FF2B5EF4-FFF2-40B4-BE49-F238E27FC236}">
                <a16:creationId xmlns:a16="http://schemas.microsoft.com/office/drawing/2014/main" id="{57A70102-C337-4C92-6AD1-2ACF90F0432E}"/>
              </a:ext>
            </a:extLst>
          </p:cNvPr>
          <p:cNvSpPr>
            <a:spLocks noGrp="1"/>
          </p:cNvSpPr>
          <p:nvPr>
            <p:ph type="sldNum" sz="quarter" idx="12"/>
          </p:nvPr>
        </p:nvSpPr>
        <p:spPr/>
        <p:txBody>
          <a:bodyPr/>
          <a:lstStyle/>
          <a:p>
            <a:fld id="{117DEDAE-F46B-41EC-979F-405AA1B6AAFA}" type="slidenum">
              <a:rPr lang="fr-BF" smtClean="0"/>
              <a:t>‹N°›</a:t>
            </a:fld>
            <a:endParaRPr lang="fr-BF"/>
          </a:p>
        </p:txBody>
      </p:sp>
    </p:spTree>
    <p:extLst>
      <p:ext uri="{BB962C8B-B14F-4D97-AF65-F5344CB8AC3E}">
        <p14:creationId xmlns:p14="http://schemas.microsoft.com/office/powerpoint/2010/main" val="2330265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16037F1-5416-D60C-CE91-067BFCFF5E15}"/>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F"/>
          </a:p>
        </p:txBody>
      </p:sp>
      <p:sp>
        <p:nvSpPr>
          <p:cNvPr id="3" name="Espace réservé du texte vertical 2">
            <a:extLst>
              <a:ext uri="{FF2B5EF4-FFF2-40B4-BE49-F238E27FC236}">
                <a16:creationId xmlns:a16="http://schemas.microsoft.com/office/drawing/2014/main" id="{FA7F30CA-DFC3-6C44-F03D-7B32AACF518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F"/>
          </a:p>
        </p:txBody>
      </p:sp>
      <p:sp>
        <p:nvSpPr>
          <p:cNvPr id="4" name="Espace réservé de la date 3">
            <a:extLst>
              <a:ext uri="{FF2B5EF4-FFF2-40B4-BE49-F238E27FC236}">
                <a16:creationId xmlns:a16="http://schemas.microsoft.com/office/drawing/2014/main" id="{5EE2DB2F-8637-F42C-FC7E-14487551628B}"/>
              </a:ext>
            </a:extLst>
          </p:cNvPr>
          <p:cNvSpPr>
            <a:spLocks noGrp="1"/>
          </p:cNvSpPr>
          <p:nvPr>
            <p:ph type="dt" sz="half" idx="10"/>
          </p:nvPr>
        </p:nvSpPr>
        <p:spPr/>
        <p:txBody>
          <a:bodyPr/>
          <a:lstStyle/>
          <a:p>
            <a:fld id="{16AB8D70-B973-43EA-8B1A-C6E60747AA2E}" type="datetimeFigureOut">
              <a:rPr lang="fr-BF" smtClean="0"/>
              <a:t>02/25/2026</a:t>
            </a:fld>
            <a:endParaRPr lang="fr-BF"/>
          </a:p>
        </p:txBody>
      </p:sp>
      <p:sp>
        <p:nvSpPr>
          <p:cNvPr id="5" name="Espace réservé du pied de page 4">
            <a:extLst>
              <a:ext uri="{FF2B5EF4-FFF2-40B4-BE49-F238E27FC236}">
                <a16:creationId xmlns:a16="http://schemas.microsoft.com/office/drawing/2014/main" id="{AB7F3639-ADF3-84AB-FDCD-182157381869}"/>
              </a:ext>
            </a:extLst>
          </p:cNvPr>
          <p:cNvSpPr>
            <a:spLocks noGrp="1"/>
          </p:cNvSpPr>
          <p:nvPr>
            <p:ph type="ftr" sz="quarter" idx="11"/>
          </p:nvPr>
        </p:nvSpPr>
        <p:spPr/>
        <p:txBody>
          <a:bodyPr/>
          <a:lstStyle/>
          <a:p>
            <a:endParaRPr lang="fr-BF"/>
          </a:p>
        </p:txBody>
      </p:sp>
      <p:sp>
        <p:nvSpPr>
          <p:cNvPr id="6" name="Espace réservé du numéro de diapositive 5">
            <a:extLst>
              <a:ext uri="{FF2B5EF4-FFF2-40B4-BE49-F238E27FC236}">
                <a16:creationId xmlns:a16="http://schemas.microsoft.com/office/drawing/2014/main" id="{B746B377-A6BC-F767-C2FD-AC953546ED1E}"/>
              </a:ext>
            </a:extLst>
          </p:cNvPr>
          <p:cNvSpPr>
            <a:spLocks noGrp="1"/>
          </p:cNvSpPr>
          <p:nvPr>
            <p:ph type="sldNum" sz="quarter" idx="12"/>
          </p:nvPr>
        </p:nvSpPr>
        <p:spPr/>
        <p:txBody>
          <a:bodyPr/>
          <a:lstStyle/>
          <a:p>
            <a:fld id="{117DEDAE-F46B-41EC-979F-405AA1B6AAFA}" type="slidenum">
              <a:rPr lang="fr-BF" smtClean="0"/>
              <a:t>‹N°›</a:t>
            </a:fld>
            <a:endParaRPr lang="fr-BF"/>
          </a:p>
        </p:txBody>
      </p:sp>
    </p:spTree>
    <p:extLst>
      <p:ext uri="{BB962C8B-B14F-4D97-AF65-F5344CB8AC3E}">
        <p14:creationId xmlns:p14="http://schemas.microsoft.com/office/powerpoint/2010/main" val="3052216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re de section">
    <p:spTree>
      <p:nvGrpSpPr>
        <p:cNvPr id="1" name=""/>
        <p:cNvGrpSpPr/>
        <p:nvPr/>
      </p:nvGrpSpPr>
      <p:grpSpPr>
        <a:xfrm>
          <a:off x="0" y="0"/>
          <a:ext cx="0" cy="0"/>
          <a:chOff x="0" y="0"/>
          <a:chExt cx="0" cy="0"/>
        </a:xfrm>
      </p:grpSpPr>
      <p:cxnSp>
        <p:nvCxnSpPr>
          <p:cNvPr id="7" name="Connecteur droit 33">
            <a:extLst>
              <a:ext uri="{FF2B5EF4-FFF2-40B4-BE49-F238E27FC236}">
                <a16:creationId xmlns:a16="http://schemas.microsoft.com/office/drawing/2014/main" id="{3321F70F-E1F8-71B6-62E0-E3770C324D21}"/>
              </a:ext>
            </a:extLst>
          </p:cNvPr>
          <p:cNvCxnSpPr>
            <a:cxnSpLocks/>
          </p:cNvCxnSpPr>
          <p:nvPr userDrawn="1"/>
        </p:nvCxnSpPr>
        <p:spPr>
          <a:xfrm>
            <a:off x="335780" y="704021"/>
            <a:ext cx="842035" cy="0"/>
          </a:xfrm>
          <a:prstGeom prst="line">
            <a:avLst/>
          </a:prstGeom>
          <a:ln w="76200">
            <a:solidFill>
              <a:srgbClr val="06708E"/>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262584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ACEEAD-D3EF-3150-0049-CBFF4A664378}"/>
              </a:ext>
            </a:extLst>
          </p:cNvPr>
          <p:cNvSpPr>
            <a:spLocks noGrp="1"/>
          </p:cNvSpPr>
          <p:nvPr>
            <p:ph type="title"/>
          </p:nvPr>
        </p:nvSpPr>
        <p:spPr/>
        <p:txBody>
          <a:bodyPr/>
          <a:lstStyle/>
          <a:p>
            <a:r>
              <a:rPr lang="fr-FR"/>
              <a:t>Modifiez le style du titre</a:t>
            </a:r>
            <a:endParaRPr lang="fr-BF"/>
          </a:p>
        </p:txBody>
      </p:sp>
      <p:sp>
        <p:nvSpPr>
          <p:cNvPr id="3" name="Espace réservé du contenu 2">
            <a:extLst>
              <a:ext uri="{FF2B5EF4-FFF2-40B4-BE49-F238E27FC236}">
                <a16:creationId xmlns:a16="http://schemas.microsoft.com/office/drawing/2014/main" id="{07A668D9-9FD3-5F32-F41B-47E6D990A91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F"/>
          </a:p>
        </p:txBody>
      </p:sp>
      <p:sp>
        <p:nvSpPr>
          <p:cNvPr id="4" name="Espace réservé de la date 3">
            <a:extLst>
              <a:ext uri="{FF2B5EF4-FFF2-40B4-BE49-F238E27FC236}">
                <a16:creationId xmlns:a16="http://schemas.microsoft.com/office/drawing/2014/main" id="{3B20BD4B-1255-6E6F-4100-C40D7E6AABF4}"/>
              </a:ext>
            </a:extLst>
          </p:cNvPr>
          <p:cNvSpPr>
            <a:spLocks noGrp="1"/>
          </p:cNvSpPr>
          <p:nvPr>
            <p:ph type="dt" sz="half" idx="10"/>
          </p:nvPr>
        </p:nvSpPr>
        <p:spPr/>
        <p:txBody>
          <a:bodyPr/>
          <a:lstStyle/>
          <a:p>
            <a:fld id="{16AB8D70-B973-43EA-8B1A-C6E60747AA2E}" type="datetimeFigureOut">
              <a:rPr lang="fr-BF" smtClean="0"/>
              <a:t>02/25/2026</a:t>
            </a:fld>
            <a:endParaRPr lang="fr-BF"/>
          </a:p>
        </p:txBody>
      </p:sp>
      <p:sp>
        <p:nvSpPr>
          <p:cNvPr id="5" name="Espace réservé du pied de page 4">
            <a:extLst>
              <a:ext uri="{FF2B5EF4-FFF2-40B4-BE49-F238E27FC236}">
                <a16:creationId xmlns:a16="http://schemas.microsoft.com/office/drawing/2014/main" id="{69995B71-64B3-739E-70D9-D41CE5DCD708}"/>
              </a:ext>
            </a:extLst>
          </p:cNvPr>
          <p:cNvSpPr>
            <a:spLocks noGrp="1"/>
          </p:cNvSpPr>
          <p:nvPr>
            <p:ph type="ftr" sz="quarter" idx="11"/>
          </p:nvPr>
        </p:nvSpPr>
        <p:spPr/>
        <p:txBody>
          <a:bodyPr/>
          <a:lstStyle/>
          <a:p>
            <a:endParaRPr lang="fr-BF"/>
          </a:p>
        </p:txBody>
      </p:sp>
      <p:sp>
        <p:nvSpPr>
          <p:cNvPr id="6" name="Espace réservé du numéro de diapositive 5">
            <a:extLst>
              <a:ext uri="{FF2B5EF4-FFF2-40B4-BE49-F238E27FC236}">
                <a16:creationId xmlns:a16="http://schemas.microsoft.com/office/drawing/2014/main" id="{43C264A2-84E5-4B5F-C970-FEF0A20DDBDD}"/>
              </a:ext>
            </a:extLst>
          </p:cNvPr>
          <p:cNvSpPr>
            <a:spLocks noGrp="1"/>
          </p:cNvSpPr>
          <p:nvPr>
            <p:ph type="sldNum" sz="quarter" idx="12"/>
          </p:nvPr>
        </p:nvSpPr>
        <p:spPr/>
        <p:txBody>
          <a:bodyPr/>
          <a:lstStyle/>
          <a:p>
            <a:fld id="{117DEDAE-F46B-41EC-979F-405AA1B6AAFA}" type="slidenum">
              <a:rPr lang="fr-BF" smtClean="0"/>
              <a:t>‹N°›</a:t>
            </a:fld>
            <a:endParaRPr lang="fr-BF"/>
          </a:p>
        </p:txBody>
      </p:sp>
    </p:spTree>
    <p:extLst>
      <p:ext uri="{BB962C8B-B14F-4D97-AF65-F5344CB8AC3E}">
        <p14:creationId xmlns:p14="http://schemas.microsoft.com/office/powerpoint/2010/main" val="2880465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2EB36F-5439-0D15-1B16-659DF342F62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F"/>
          </a:p>
        </p:txBody>
      </p:sp>
      <p:sp>
        <p:nvSpPr>
          <p:cNvPr id="3" name="Espace réservé du texte 2">
            <a:extLst>
              <a:ext uri="{FF2B5EF4-FFF2-40B4-BE49-F238E27FC236}">
                <a16:creationId xmlns:a16="http://schemas.microsoft.com/office/drawing/2014/main" id="{4535F78F-BC50-4393-1E4B-62D0C68B73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0C9C2DF-4FCE-8658-7FBC-A900F3BDFABA}"/>
              </a:ext>
            </a:extLst>
          </p:cNvPr>
          <p:cNvSpPr>
            <a:spLocks noGrp="1"/>
          </p:cNvSpPr>
          <p:nvPr>
            <p:ph type="dt" sz="half" idx="10"/>
          </p:nvPr>
        </p:nvSpPr>
        <p:spPr/>
        <p:txBody>
          <a:bodyPr/>
          <a:lstStyle/>
          <a:p>
            <a:fld id="{16AB8D70-B973-43EA-8B1A-C6E60747AA2E}" type="datetimeFigureOut">
              <a:rPr lang="fr-BF" smtClean="0"/>
              <a:t>02/25/2026</a:t>
            </a:fld>
            <a:endParaRPr lang="fr-BF"/>
          </a:p>
        </p:txBody>
      </p:sp>
      <p:sp>
        <p:nvSpPr>
          <p:cNvPr id="5" name="Espace réservé du pied de page 4">
            <a:extLst>
              <a:ext uri="{FF2B5EF4-FFF2-40B4-BE49-F238E27FC236}">
                <a16:creationId xmlns:a16="http://schemas.microsoft.com/office/drawing/2014/main" id="{1664870E-8511-C815-1126-7F32E9F65A68}"/>
              </a:ext>
            </a:extLst>
          </p:cNvPr>
          <p:cNvSpPr>
            <a:spLocks noGrp="1"/>
          </p:cNvSpPr>
          <p:nvPr>
            <p:ph type="ftr" sz="quarter" idx="11"/>
          </p:nvPr>
        </p:nvSpPr>
        <p:spPr/>
        <p:txBody>
          <a:bodyPr/>
          <a:lstStyle/>
          <a:p>
            <a:endParaRPr lang="fr-BF"/>
          </a:p>
        </p:txBody>
      </p:sp>
      <p:sp>
        <p:nvSpPr>
          <p:cNvPr id="6" name="Espace réservé du numéro de diapositive 5">
            <a:extLst>
              <a:ext uri="{FF2B5EF4-FFF2-40B4-BE49-F238E27FC236}">
                <a16:creationId xmlns:a16="http://schemas.microsoft.com/office/drawing/2014/main" id="{DB72F02F-3F71-756E-195D-6AE72AFD5F95}"/>
              </a:ext>
            </a:extLst>
          </p:cNvPr>
          <p:cNvSpPr>
            <a:spLocks noGrp="1"/>
          </p:cNvSpPr>
          <p:nvPr>
            <p:ph type="sldNum" sz="quarter" idx="12"/>
          </p:nvPr>
        </p:nvSpPr>
        <p:spPr/>
        <p:txBody>
          <a:bodyPr/>
          <a:lstStyle/>
          <a:p>
            <a:fld id="{117DEDAE-F46B-41EC-979F-405AA1B6AAFA}" type="slidenum">
              <a:rPr lang="fr-BF" smtClean="0"/>
              <a:t>‹N°›</a:t>
            </a:fld>
            <a:endParaRPr lang="fr-BF"/>
          </a:p>
        </p:txBody>
      </p:sp>
    </p:spTree>
    <p:extLst>
      <p:ext uri="{BB962C8B-B14F-4D97-AF65-F5344CB8AC3E}">
        <p14:creationId xmlns:p14="http://schemas.microsoft.com/office/powerpoint/2010/main" val="4283645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36BA3A-AB9E-2F03-2C8A-71924B7085EB}"/>
              </a:ext>
            </a:extLst>
          </p:cNvPr>
          <p:cNvSpPr>
            <a:spLocks noGrp="1"/>
          </p:cNvSpPr>
          <p:nvPr>
            <p:ph type="title"/>
          </p:nvPr>
        </p:nvSpPr>
        <p:spPr/>
        <p:txBody>
          <a:bodyPr/>
          <a:lstStyle/>
          <a:p>
            <a:r>
              <a:rPr lang="fr-FR"/>
              <a:t>Modifiez le style du titre</a:t>
            </a:r>
            <a:endParaRPr lang="fr-BF"/>
          </a:p>
        </p:txBody>
      </p:sp>
      <p:sp>
        <p:nvSpPr>
          <p:cNvPr id="3" name="Espace réservé du contenu 2">
            <a:extLst>
              <a:ext uri="{FF2B5EF4-FFF2-40B4-BE49-F238E27FC236}">
                <a16:creationId xmlns:a16="http://schemas.microsoft.com/office/drawing/2014/main" id="{F4D0E501-58F7-026D-2019-FAA23E4DA84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F"/>
          </a:p>
        </p:txBody>
      </p:sp>
      <p:sp>
        <p:nvSpPr>
          <p:cNvPr id="4" name="Espace réservé du contenu 3">
            <a:extLst>
              <a:ext uri="{FF2B5EF4-FFF2-40B4-BE49-F238E27FC236}">
                <a16:creationId xmlns:a16="http://schemas.microsoft.com/office/drawing/2014/main" id="{E8FAED9B-5F69-3F2C-D90A-6827D654E03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F"/>
          </a:p>
        </p:txBody>
      </p:sp>
      <p:sp>
        <p:nvSpPr>
          <p:cNvPr id="5" name="Espace réservé de la date 4">
            <a:extLst>
              <a:ext uri="{FF2B5EF4-FFF2-40B4-BE49-F238E27FC236}">
                <a16:creationId xmlns:a16="http://schemas.microsoft.com/office/drawing/2014/main" id="{C5F34B96-1A93-1B83-D87E-CE531E3D5710}"/>
              </a:ext>
            </a:extLst>
          </p:cNvPr>
          <p:cNvSpPr>
            <a:spLocks noGrp="1"/>
          </p:cNvSpPr>
          <p:nvPr>
            <p:ph type="dt" sz="half" idx="10"/>
          </p:nvPr>
        </p:nvSpPr>
        <p:spPr/>
        <p:txBody>
          <a:bodyPr/>
          <a:lstStyle/>
          <a:p>
            <a:fld id="{16AB8D70-B973-43EA-8B1A-C6E60747AA2E}" type="datetimeFigureOut">
              <a:rPr lang="fr-BF" smtClean="0"/>
              <a:t>02/25/2026</a:t>
            </a:fld>
            <a:endParaRPr lang="fr-BF"/>
          </a:p>
        </p:txBody>
      </p:sp>
      <p:sp>
        <p:nvSpPr>
          <p:cNvPr id="6" name="Espace réservé du pied de page 5">
            <a:extLst>
              <a:ext uri="{FF2B5EF4-FFF2-40B4-BE49-F238E27FC236}">
                <a16:creationId xmlns:a16="http://schemas.microsoft.com/office/drawing/2014/main" id="{6DA5AD5B-7C29-90D2-CC61-B6154FE78072}"/>
              </a:ext>
            </a:extLst>
          </p:cNvPr>
          <p:cNvSpPr>
            <a:spLocks noGrp="1"/>
          </p:cNvSpPr>
          <p:nvPr>
            <p:ph type="ftr" sz="quarter" idx="11"/>
          </p:nvPr>
        </p:nvSpPr>
        <p:spPr/>
        <p:txBody>
          <a:bodyPr/>
          <a:lstStyle/>
          <a:p>
            <a:endParaRPr lang="fr-BF"/>
          </a:p>
        </p:txBody>
      </p:sp>
      <p:sp>
        <p:nvSpPr>
          <p:cNvPr id="7" name="Espace réservé du numéro de diapositive 6">
            <a:extLst>
              <a:ext uri="{FF2B5EF4-FFF2-40B4-BE49-F238E27FC236}">
                <a16:creationId xmlns:a16="http://schemas.microsoft.com/office/drawing/2014/main" id="{C44178AC-2778-577E-969E-9B4D1E387680}"/>
              </a:ext>
            </a:extLst>
          </p:cNvPr>
          <p:cNvSpPr>
            <a:spLocks noGrp="1"/>
          </p:cNvSpPr>
          <p:nvPr>
            <p:ph type="sldNum" sz="quarter" idx="12"/>
          </p:nvPr>
        </p:nvSpPr>
        <p:spPr/>
        <p:txBody>
          <a:bodyPr/>
          <a:lstStyle/>
          <a:p>
            <a:fld id="{117DEDAE-F46B-41EC-979F-405AA1B6AAFA}" type="slidenum">
              <a:rPr lang="fr-BF" smtClean="0"/>
              <a:t>‹N°›</a:t>
            </a:fld>
            <a:endParaRPr lang="fr-BF"/>
          </a:p>
        </p:txBody>
      </p:sp>
    </p:spTree>
    <p:extLst>
      <p:ext uri="{BB962C8B-B14F-4D97-AF65-F5344CB8AC3E}">
        <p14:creationId xmlns:p14="http://schemas.microsoft.com/office/powerpoint/2010/main" val="3245278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1E2CB9-FD38-8F2F-7C14-37BBDB96657C}"/>
              </a:ext>
            </a:extLst>
          </p:cNvPr>
          <p:cNvSpPr>
            <a:spLocks noGrp="1"/>
          </p:cNvSpPr>
          <p:nvPr>
            <p:ph type="title"/>
          </p:nvPr>
        </p:nvSpPr>
        <p:spPr>
          <a:xfrm>
            <a:off x="839788" y="365125"/>
            <a:ext cx="10515600" cy="1325563"/>
          </a:xfrm>
        </p:spPr>
        <p:txBody>
          <a:bodyPr/>
          <a:lstStyle/>
          <a:p>
            <a:r>
              <a:rPr lang="fr-FR"/>
              <a:t>Modifiez le style du titre</a:t>
            </a:r>
            <a:endParaRPr lang="fr-BF"/>
          </a:p>
        </p:txBody>
      </p:sp>
      <p:sp>
        <p:nvSpPr>
          <p:cNvPr id="3" name="Espace réservé du texte 2">
            <a:extLst>
              <a:ext uri="{FF2B5EF4-FFF2-40B4-BE49-F238E27FC236}">
                <a16:creationId xmlns:a16="http://schemas.microsoft.com/office/drawing/2014/main" id="{35658A11-42B7-AF2F-AED9-4ACBAE2867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A05895B-3595-784C-8719-3D379BE08A3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F"/>
          </a:p>
        </p:txBody>
      </p:sp>
      <p:sp>
        <p:nvSpPr>
          <p:cNvPr id="5" name="Espace réservé du texte 4">
            <a:extLst>
              <a:ext uri="{FF2B5EF4-FFF2-40B4-BE49-F238E27FC236}">
                <a16:creationId xmlns:a16="http://schemas.microsoft.com/office/drawing/2014/main" id="{7BF33C20-3C32-4AF1-639D-5809D12B7A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5FAF96E-FC81-0974-B1ED-BAB1FEF2A48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F"/>
          </a:p>
        </p:txBody>
      </p:sp>
      <p:sp>
        <p:nvSpPr>
          <p:cNvPr id="7" name="Espace réservé de la date 6">
            <a:extLst>
              <a:ext uri="{FF2B5EF4-FFF2-40B4-BE49-F238E27FC236}">
                <a16:creationId xmlns:a16="http://schemas.microsoft.com/office/drawing/2014/main" id="{B606A74A-59FC-9CB5-D53E-16B3979F7FEA}"/>
              </a:ext>
            </a:extLst>
          </p:cNvPr>
          <p:cNvSpPr>
            <a:spLocks noGrp="1"/>
          </p:cNvSpPr>
          <p:nvPr>
            <p:ph type="dt" sz="half" idx="10"/>
          </p:nvPr>
        </p:nvSpPr>
        <p:spPr/>
        <p:txBody>
          <a:bodyPr/>
          <a:lstStyle/>
          <a:p>
            <a:fld id="{16AB8D70-B973-43EA-8B1A-C6E60747AA2E}" type="datetimeFigureOut">
              <a:rPr lang="fr-BF" smtClean="0"/>
              <a:t>02/25/2026</a:t>
            </a:fld>
            <a:endParaRPr lang="fr-BF"/>
          </a:p>
        </p:txBody>
      </p:sp>
      <p:sp>
        <p:nvSpPr>
          <p:cNvPr id="8" name="Espace réservé du pied de page 7">
            <a:extLst>
              <a:ext uri="{FF2B5EF4-FFF2-40B4-BE49-F238E27FC236}">
                <a16:creationId xmlns:a16="http://schemas.microsoft.com/office/drawing/2014/main" id="{DCCB3170-FF91-0AB4-3787-FCAB78FAB1E2}"/>
              </a:ext>
            </a:extLst>
          </p:cNvPr>
          <p:cNvSpPr>
            <a:spLocks noGrp="1"/>
          </p:cNvSpPr>
          <p:nvPr>
            <p:ph type="ftr" sz="quarter" idx="11"/>
          </p:nvPr>
        </p:nvSpPr>
        <p:spPr/>
        <p:txBody>
          <a:bodyPr/>
          <a:lstStyle/>
          <a:p>
            <a:endParaRPr lang="fr-BF"/>
          </a:p>
        </p:txBody>
      </p:sp>
      <p:sp>
        <p:nvSpPr>
          <p:cNvPr id="9" name="Espace réservé du numéro de diapositive 8">
            <a:extLst>
              <a:ext uri="{FF2B5EF4-FFF2-40B4-BE49-F238E27FC236}">
                <a16:creationId xmlns:a16="http://schemas.microsoft.com/office/drawing/2014/main" id="{ACB91560-F7DB-2D55-E86A-715BA6A0CCEB}"/>
              </a:ext>
            </a:extLst>
          </p:cNvPr>
          <p:cNvSpPr>
            <a:spLocks noGrp="1"/>
          </p:cNvSpPr>
          <p:nvPr>
            <p:ph type="sldNum" sz="quarter" idx="12"/>
          </p:nvPr>
        </p:nvSpPr>
        <p:spPr/>
        <p:txBody>
          <a:bodyPr/>
          <a:lstStyle/>
          <a:p>
            <a:fld id="{117DEDAE-F46B-41EC-979F-405AA1B6AAFA}" type="slidenum">
              <a:rPr lang="fr-BF" smtClean="0"/>
              <a:t>‹N°›</a:t>
            </a:fld>
            <a:endParaRPr lang="fr-BF"/>
          </a:p>
        </p:txBody>
      </p:sp>
    </p:spTree>
    <p:extLst>
      <p:ext uri="{BB962C8B-B14F-4D97-AF65-F5344CB8AC3E}">
        <p14:creationId xmlns:p14="http://schemas.microsoft.com/office/powerpoint/2010/main" val="3634403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D115C6-8EC6-36DE-D0C1-3C84E109A3F8}"/>
              </a:ext>
            </a:extLst>
          </p:cNvPr>
          <p:cNvSpPr>
            <a:spLocks noGrp="1"/>
          </p:cNvSpPr>
          <p:nvPr>
            <p:ph type="title"/>
          </p:nvPr>
        </p:nvSpPr>
        <p:spPr/>
        <p:txBody>
          <a:bodyPr/>
          <a:lstStyle/>
          <a:p>
            <a:r>
              <a:rPr lang="fr-FR"/>
              <a:t>Modifiez le style du titre</a:t>
            </a:r>
            <a:endParaRPr lang="fr-BF"/>
          </a:p>
        </p:txBody>
      </p:sp>
      <p:sp>
        <p:nvSpPr>
          <p:cNvPr id="3" name="Espace réservé de la date 2">
            <a:extLst>
              <a:ext uri="{FF2B5EF4-FFF2-40B4-BE49-F238E27FC236}">
                <a16:creationId xmlns:a16="http://schemas.microsoft.com/office/drawing/2014/main" id="{5D8F8F66-1471-F213-1B28-9255EFBED96E}"/>
              </a:ext>
            </a:extLst>
          </p:cNvPr>
          <p:cNvSpPr>
            <a:spLocks noGrp="1"/>
          </p:cNvSpPr>
          <p:nvPr>
            <p:ph type="dt" sz="half" idx="10"/>
          </p:nvPr>
        </p:nvSpPr>
        <p:spPr/>
        <p:txBody>
          <a:bodyPr/>
          <a:lstStyle/>
          <a:p>
            <a:fld id="{16AB8D70-B973-43EA-8B1A-C6E60747AA2E}" type="datetimeFigureOut">
              <a:rPr lang="fr-BF" smtClean="0"/>
              <a:t>02/25/2026</a:t>
            </a:fld>
            <a:endParaRPr lang="fr-BF"/>
          </a:p>
        </p:txBody>
      </p:sp>
      <p:sp>
        <p:nvSpPr>
          <p:cNvPr id="4" name="Espace réservé du pied de page 3">
            <a:extLst>
              <a:ext uri="{FF2B5EF4-FFF2-40B4-BE49-F238E27FC236}">
                <a16:creationId xmlns:a16="http://schemas.microsoft.com/office/drawing/2014/main" id="{685DDD05-3F09-C293-B386-A9AD8DE57445}"/>
              </a:ext>
            </a:extLst>
          </p:cNvPr>
          <p:cNvSpPr>
            <a:spLocks noGrp="1"/>
          </p:cNvSpPr>
          <p:nvPr>
            <p:ph type="ftr" sz="quarter" idx="11"/>
          </p:nvPr>
        </p:nvSpPr>
        <p:spPr/>
        <p:txBody>
          <a:bodyPr/>
          <a:lstStyle/>
          <a:p>
            <a:endParaRPr lang="fr-BF"/>
          </a:p>
        </p:txBody>
      </p:sp>
      <p:sp>
        <p:nvSpPr>
          <p:cNvPr id="5" name="Espace réservé du numéro de diapositive 4">
            <a:extLst>
              <a:ext uri="{FF2B5EF4-FFF2-40B4-BE49-F238E27FC236}">
                <a16:creationId xmlns:a16="http://schemas.microsoft.com/office/drawing/2014/main" id="{249C77D1-F5A2-F418-11C7-33B71ADEEDA2}"/>
              </a:ext>
            </a:extLst>
          </p:cNvPr>
          <p:cNvSpPr>
            <a:spLocks noGrp="1"/>
          </p:cNvSpPr>
          <p:nvPr>
            <p:ph type="sldNum" sz="quarter" idx="12"/>
          </p:nvPr>
        </p:nvSpPr>
        <p:spPr/>
        <p:txBody>
          <a:bodyPr/>
          <a:lstStyle/>
          <a:p>
            <a:fld id="{117DEDAE-F46B-41EC-979F-405AA1B6AAFA}" type="slidenum">
              <a:rPr lang="fr-BF" smtClean="0"/>
              <a:t>‹N°›</a:t>
            </a:fld>
            <a:endParaRPr lang="fr-BF"/>
          </a:p>
        </p:txBody>
      </p:sp>
    </p:spTree>
    <p:extLst>
      <p:ext uri="{BB962C8B-B14F-4D97-AF65-F5344CB8AC3E}">
        <p14:creationId xmlns:p14="http://schemas.microsoft.com/office/powerpoint/2010/main" val="2814779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35EA4B8-3A71-7AAF-1636-49D61CFA681A}"/>
              </a:ext>
            </a:extLst>
          </p:cNvPr>
          <p:cNvSpPr>
            <a:spLocks noGrp="1"/>
          </p:cNvSpPr>
          <p:nvPr>
            <p:ph type="dt" sz="half" idx="10"/>
          </p:nvPr>
        </p:nvSpPr>
        <p:spPr/>
        <p:txBody>
          <a:bodyPr/>
          <a:lstStyle/>
          <a:p>
            <a:fld id="{16AB8D70-B973-43EA-8B1A-C6E60747AA2E}" type="datetimeFigureOut">
              <a:rPr lang="fr-BF" smtClean="0"/>
              <a:t>02/25/2026</a:t>
            </a:fld>
            <a:endParaRPr lang="fr-BF"/>
          </a:p>
        </p:txBody>
      </p:sp>
      <p:sp>
        <p:nvSpPr>
          <p:cNvPr id="3" name="Espace réservé du pied de page 2">
            <a:extLst>
              <a:ext uri="{FF2B5EF4-FFF2-40B4-BE49-F238E27FC236}">
                <a16:creationId xmlns:a16="http://schemas.microsoft.com/office/drawing/2014/main" id="{1DE5E9CB-7595-B97D-1549-A0B766425C90}"/>
              </a:ext>
            </a:extLst>
          </p:cNvPr>
          <p:cNvSpPr>
            <a:spLocks noGrp="1"/>
          </p:cNvSpPr>
          <p:nvPr>
            <p:ph type="ftr" sz="quarter" idx="11"/>
          </p:nvPr>
        </p:nvSpPr>
        <p:spPr/>
        <p:txBody>
          <a:bodyPr/>
          <a:lstStyle/>
          <a:p>
            <a:endParaRPr lang="fr-BF"/>
          </a:p>
        </p:txBody>
      </p:sp>
      <p:sp>
        <p:nvSpPr>
          <p:cNvPr id="4" name="Espace réservé du numéro de diapositive 3">
            <a:extLst>
              <a:ext uri="{FF2B5EF4-FFF2-40B4-BE49-F238E27FC236}">
                <a16:creationId xmlns:a16="http://schemas.microsoft.com/office/drawing/2014/main" id="{4F94D8C9-86A0-8D08-CFFC-6774715317F7}"/>
              </a:ext>
            </a:extLst>
          </p:cNvPr>
          <p:cNvSpPr>
            <a:spLocks noGrp="1"/>
          </p:cNvSpPr>
          <p:nvPr>
            <p:ph type="sldNum" sz="quarter" idx="12"/>
          </p:nvPr>
        </p:nvSpPr>
        <p:spPr/>
        <p:txBody>
          <a:bodyPr/>
          <a:lstStyle/>
          <a:p>
            <a:fld id="{117DEDAE-F46B-41EC-979F-405AA1B6AAFA}" type="slidenum">
              <a:rPr lang="fr-BF" smtClean="0"/>
              <a:t>‹N°›</a:t>
            </a:fld>
            <a:endParaRPr lang="fr-BF"/>
          </a:p>
        </p:txBody>
      </p:sp>
    </p:spTree>
    <p:extLst>
      <p:ext uri="{BB962C8B-B14F-4D97-AF65-F5344CB8AC3E}">
        <p14:creationId xmlns:p14="http://schemas.microsoft.com/office/powerpoint/2010/main" val="4140635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1425A0-DABA-C897-C388-64D57C6C086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F"/>
          </a:p>
        </p:txBody>
      </p:sp>
      <p:sp>
        <p:nvSpPr>
          <p:cNvPr id="3" name="Espace réservé du contenu 2">
            <a:extLst>
              <a:ext uri="{FF2B5EF4-FFF2-40B4-BE49-F238E27FC236}">
                <a16:creationId xmlns:a16="http://schemas.microsoft.com/office/drawing/2014/main" id="{C81292BD-2714-F662-B936-2A5104B5A7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F"/>
          </a:p>
        </p:txBody>
      </p:sp>
      <p:sp>
        <p:nvSpPr>
          <p:cNvPr id="4" name="Espace réservé du texte 3">
            <a:extLst>
              <a:ext uri="{FF2B5EF4-FFF2-40B4-BE49-F238E27FC236}">
                <a16:creationId xmlns:a16="http://schemas.microsoft.com/office/drawing/2014/main" id="{9500F997-CA28-08DE-AAAA-90DA3378B7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3E1B925-BD9C-E759-FFDE-DE68B43A6A52}"/>
              </a:ext>
            </a:extLst>
          </p:cNvPr>
          <p:cNvSpPr>
            <a:spLocks noGrp="1"/>
          </p:cNvSpPr>
          <p:nvPr>
            <p:ph type="dt" sz="half" idx="10"/>
          </p:nvPr>
        </p:nvSpPr>
        <p:spPr/>
        <p:txBody>
          <a:bodyPr/>
          <a:lstStyle/>
          <a:p>
            <a:fld id="{16AB8D70-B973-43EA-8B1A-C6E60747AA2E}" type="datetimeFigureOut">
              <a:rPr lang="fr-BF" smtClean="0"/>
              <a:t>02/25/2026</a:t>
            </a:fld>
            <a:endParaRPr lang="fr-BF"/>
          </a:p>
        </p:txBody>
      </p:sp>
      <p:sp>
        <p:nvSpPr>
          <p:cNvPr id="6" name="Espace réservé du pied de page 5">
            <a:extLst>
              <a:ext uri="{FF2B5EF4-FFF2-40B4-BE49-F238E27FC236}">
                <a16:creationId xmlns:a16="http://schemas.microsoft.com/office/drawing/2014/main" id="{9DF02F2D-C03D-DE76-1B0B-36273ACFD198}"/>
              </a:ext>
            </a:extLst>
          </p:cNvPr>
          <p:cNvSpPr>
            <a:spLocks noGrp="1"/>
          </p:cNvSpPr>
          <p:nvPr>
            <p:ph type="ftr" sz="quarter" idx="11"/>
          </p:nvPr>
        </p:nvSpPr>
        <p:spPr/>
        <p:txBody>
          <a:bodyPr/>
          <a:lstStyle/>
          <a:p>
            <a:endParaRPr lang="fr-BF"/>
          </a:p>
        </p:txBody>
      </p:sp>
      <p:sp>
        <p:nvSpPr>
          <p:cNvPr id="7" name="Espace réservé du numéro de diapositive 6">
            <a:extLst>
              <a:ext uri="{FF2B5EF4-FFF2-40B4-BE49-F238E27FC236}">
                <a16:creationId xmlns:a16="http://schemas.microsoft.com/office/drawing/2014/main" id="{C0C76D71-5A7F-BE4A-A473-BFD87403FA93}"/>
              </a:ext>
            </a:extLst>
          </p:cNvPr>
          <p:cNvSpPr>
            <a:spLocks noGrp="1"/>
          </p:cNvSpPr>
          <p:nvPr>
            <p:ph type="sldNum" sz="quarter" idx="12"/>
          </p:nvPr>
        </p:nvSpPr>
        <p:spPr/>
        <p:txBody>
          <a:bodyPr/>
          <a:lstStyle/>
          <a:p>
            <a:fld id="{117DEDAE-F46B-41EC-979F-405AA1B6AAFA}" type="slidenum">
              <a:rPr lang="fr-BF" smtClean="0"/>
              <a:t>‹N°›</a:t>
            </a:fld>
            <a:endParaRPr lang="fr-BF"/>
          </a:p>
        </p:txBody>
      </p:sp>
    </p:spTree>
    <p:extLst>
      <p:ext uri="{BB962C8B-B14F-4D97-AF65-F5344CB8AC3E}">
        <p14:creationId xmlns:p14="http://schemas.microsoft.com/office/powerpoint/2010/main" val="3490862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85EC24-5A6D-7D9A-2A5A-D56051C6BE9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F"/>
          </a:p>
        </p:txBody>
      </p:sp>
      <p:sp>
        <p:nvSpPr>
          <p:cNvPr id="3" name="Espace réservé pour une image  2">
            <a:extLst>
              <a:ext uri="{FF2B5EF4-FFF2-40B4-BE49-F238E27FC236}">
                <a16:creationId xmlns:a16="http://schemas.microsoft.com/office/drawing/2014/main" id="{07BEB9F5-D79B-8C9E-7A5E-A3206A886C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F"/>
          </a:p>
        </p:txBody>
      </p:sp>
      <p:sp>
        <p:nvSpPr>
          <p:cNvPr id="4" name="Espace réservé du texte 3">
            <a:extLst>
              <a:ext uri="{FF2B5EF4-FFF2-40B4-BE49-F238E27FC236}">
                <a16:creationId xmlns:a16="http://schemas.microsoft.com/office/drawing/2014/main" id="{2921329A-8915-518B-CEC7-1188D3030E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91C480A-F127-DB86-255E-024B1F947B9D}"/>
              </a:ext>
            </a:extLst>
          </p:cNvPr>
          <p:cNvSpPr>
            <a:spLocks noGrp="1"/>
          </p:cNvSpPr>
          <p:nvPr>
            <p:ph type="dt" sz="half" idx="10"/>
          </p:nvPr>
        </p:nvSpPr>
        <p:spPr/>
        <p:txBody>
          <a:bodyPr/>
          <a:lstStyle/>
          <a:p>
            <a:fld id="{16AB8D70-B973-43EA-8B1A-C6E60747AA2E}" type="datetimeFigureOut">
              <a:rPr lang="fr-BF" smtClean="0"/>
              <a:t>02/25/2026</a:t>
            </a:fld>
            <a:endParaRPr lang="fr-BF"/>
          </a:p>
        </p:txBody>
      </p:sp>
      <p:sp>
        <p:nvSpPr>
          <p:cNvPr id="6" name="Espace réservé du pied de page 5">
            <a:extLst>
              <a:ext uri="{FF2B5EF4-FFF2-40B4-BE49-F238E27FC236}">
                <a16:creationId xmlns:a16="http://schemas.microsoft.com/office/drawing/2014/main" id="{D5D0982A-D4D4-00D7-242C-B7C8DCA71C91}"/>
              </a:ext>
            </a:extLst>
          </p:cNvPr>
          <p:cNvSpPr>
            <a:spLocks noGrp="1"/>
          </p:cNvSpPr>
          <p:nvPr>
            <p:ph type="ftr" sz="quarter" idx="11"/>
          </p:nvPr>
        </p:nvSpPr>
        <p:spPr/>
        <p:txBody>
          <a:bodyPr/>
          <a:lstStyle/>
          <a:p>
            <a:endParaRPr lang="fr-BF"/>
          </a:p>
        </p:txBody>
      </p:sp>
      <p:sp>
        <p:nvSpPr>
          <p:cNvPr id="7" name="Espace réservé du numéro de diapositive 6">
            <a:extLst>
              <a:ext uri="{FF2B5EF4-FFF2-40B4-BE49-F238E27FC236}">
                <a16:creationId xmlns:a16="http://schemas.microsoft.com/office/drawing/2014/main" id="{6B923EAA-45F5-0921-2C76-F931F89958B0}"/>
              </a:ext>
            </a:extLst>
          </p:cNvPr>
          <p:cNvSpPr>
            <a:spLocks noGrp="1"/>
          </p:cNvSpPr>
          <p:nvPr>
            <p:ph type="sldNum" sz="quarter" idx="12"/>
          </p:nvPr>
        </p:nvSpPr>
        <p:spPr/>
        <p:txBody>
          <a:bodyPr/>
          <a:lstStyle/>
          <a:p>
            <a:fld id="{117DEDAE-F46B-41EC-979F-405AA1B6AAFA}" type="slidenum">
              <a:rPr lang="fr-BF" smtClean="0"/>
              <a:t>‹N°›</a:t>
            </a:fld>
            <a:endParaRPr lang="fr-BF"/>
          </a:p>
        </p:txBody>
      </p:sp>
    </p:spTree>
    <p:extLst>
      <p:ext uri="{BB962C8B-B14F-4D97-AF65-F5344CB8AC3E}">
        <p14:creationId xmlns:p14="http://schemas.microsoft.com/office/powerpoint/2010/main" val="2586795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E35222F-D350-5941-7FDE-BB8EBFF5BB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F"/>
          </a:p>
        </p:txBody>
      </p:sp>
      <p:sp>
        <p:nvSpPr>
          <p:cNvPr id="3" name="Espace réservé du texte 2">
            <a:extLst>
              <a:ext uri="{FF2B5EF4-FFF2-40B4-BE49-F238E27FC236}">
                <a16:creationId xmlns:a16="http://schemas.microsoft.com/office/drawing/2014/main" id="{D3B12416-9D1A-1C6F-1614-40DAFA8539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F"/>
          </a:p>
        </p:txBody>
      </p:sp>
      <p:sp>
        <p:nvSpPr>
          <p:cNvPr id="4" name="Espace réservé de la date 3">
            <a:extLst>
              <a:ext uri="{FF2B5EF4-FFF2-40B4-BE49-F238E27FC236}">
                <a16:creationId xmlns:a16="http://schemas.microsoft.com/office/drawing/2014/main" id="{DEA318B5-F857-C80D-7F61-CFEBAFAD12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AB8D70-B973-43EA-8B1A-C6E60747AA2E}" type="datetimeFigureOut">
              <a:rPr lang="fr-BF" smtClean="0"/>
              <a:t>02/25/2026</a:t>
            </a:fld>
            <a:endParaRPr lang="fr-BF"/>
          </a:p>
        </p:txBody>
      </p:sp>
      <p:sp>
        <p:nvSpPr>
          <p:cNvPr id="5" name="Espace réservé du pied de page 4">
            <a:extLst>
              <a:ext uri="{FF2B5EF4-FFF2-40B4-BE49-F238E27FC236}">
                <a16:creationId xmlns:a16="http://schemas.microsoft.com/office/drawing/2014/main" id="{BB33C8DA-577A-01FF-3358-8F0D2CA707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F"/>
          </a:p>
        </p:txBody>
      </p:sp>
      <p:sp>
        <p:nvSpPr>
          <p:cNvPr id="6" name="Espace réservé du numéro de diapositive 5">
            <a:extLst>
              <a:ext uri="{FF2B5EF4-FFF2-40B4-BE49-F238E27FC236}">
                <a16:creationId xmlns:a16="http://schemas.microsoft.com/office/drawing/2014/main" id="{DDB2A071-1DB7-21E9-6AEB-08CA95ADA5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7DEDAE-F46B-41EC-979F-405AA1B6AAFA}" type="slidenum">
              <a:rPr lang="fr-BF" smtClean="0"/>
              <a:t>‹N°›</a:t>
            </a:fld>
            <a:endParaRPr lang="fr-BF"/>
          </a:p>
        </p:txBody>
      </p:sp>
    </p:spTree>
    <p:extLst>
      <p:ext uri="{BB962C8B-B14F-4D97-AF65-F5344CB8AC3E}">
        <p14:creationId xmlns:p14="http://schemas.microsoft.com/office/powerpoint/2010/main" val="2536339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BF"/>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hyperlink" Target="https://www.piqsels.com/fr/search?q=repr%C3%A9sentatio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pixabay.com/en/co-workers-argument-argue-worker-294266/"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hyperlink" Target="https://svgsilh.com/fr/image/1602109.html" TargetMode="External"/><Relationship Id="rId4" Type="http://schemas.openxmlformats.org/officeDocument/2006/relationships/image" Target="../media/image6.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nthropo-impliquee.org/2017/12/18/septembre-2016-les-marches-fonciers-ruraux-au-benin-trois-coups-de-projecteur/"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2"/>
          <p:cNvSpPr txBox="1">
            <a:spLocks/>
          </p:cNvSpPr>
          <p:nvPr/>
        </p:nvSpPr>
        <p:spPr>
          <a:xfrm>
            <a:off x="4231545" y="5011480"/>
            <a:ext cx="6960711" cy="487861"/>
          </a:xfrm>
          <a:prstGeom prst="rect">
            <a:avLst/>
          </a:prstGeom>
          <a:solidFill>
            <a:schemeClr val="bg1"/>
          </a:solidFill>
          <a:ln>
            <a:noFill/>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sz="2400" b="1" dirty="0">
                <a:solidFill>
                  <a:schemeClr val="accent5">
                    <a:lumMod val="50000"/>
                  </a:schemeClr>
                </a:solidFill>
                <a:latin typeface="Arial Narrow" panose="020B0606020202030204" pitchFamily="34" charset="0"/>
                <a:cs typeface="Aparajita" panose="020B0604020202020204" pitchFamily="34" charset="0"/>
              </a:rPr>
              <a:t>Ouagadougou, le 25 février 2026</a:t>
            </a:r>
            <a:endParaRPr kumimoji="0" lang="fr-FR" sz="2400" b="1" i="0" u="none" strike="noStrike" kern="1200" cap="none" spc="0" normalizeH="0" baseline="0" noProof="0" dirty="0">
              <a:ln>
                <a:noFill/>
              </a:ln>
              <a:solidFill>
                <a:schemeClr val="accent5">
                  <a:lumMod val="50000"/>
                </a:schemeClr>
              </a:solidFill>
              <a:effectLst/>
              <a:uLnTx/>
              <a:uFillTx/>
              <a:latin typeface="Arial Black" panose="020B0A04020102020204" pitchFamily="34" charset="0"/>
              <a:ea typeface="+mn-ea"/>
              <a:cs typeface="Aparajita" panose="020B060402020202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2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a:t>
            </a:r>
            <a:endParaRPr kumimoji="0" lang="fr-FR" sz="2400" b="1" i="0" u="none" strike="noStrike" kern="1200" cap="none" spc="0" normalizeH="0" baseline="0" noProof="0" dirty="0">
              <a:ln>
                <a:noFill/>
              </a:ln>
              <a:solidFill>
                <a:srgbClr val="C00000"/>
              </a:solidFill>
              <a:effectLst/>
              <a:uLnTx/>
              <a:uFillTx/>
              <a:latin typeface="Arial Black" panose="020B0A04020102020204" pitchFamily="34" charset="0"/>
              <a:ea typeface="+mn-ea"/>
              <a:cs typeface="Aparajita" panose="020B060402020202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fr-FR" sz="2400" b="1" i="0" u="none" strike="noStrike" kern="1200" cap="none" spc="0" normalizeH="0" baseline="0" noProof="0" dirty="0">
              <a:ln>
                <a:noFill/>
              </a:ln>
              <a:solidFill>
                <a:srgbClr val="C00000"/>
              </a:solidFill>
              <a:effectLst/>
              <a:uLnTx/>
              <a:uFillTx/>
              <a:latin typeface="Arial Black" panose="020B0A04020102020204" pitchFamily="34" charset="0"/>
              <a:ea typeface="+mn-ea"/>
              <a:cs typeface="Aparajita" panose="020B0604020202020204" pitchFamily="34" charset="0"/>
            </a:endParaRPr>
          </a:p>
        </p:txBody>
      </p:sp>
      <p:sp>
        <p:nvSpPr>
          <p:cNvPr id="8" name="Sous-titre 2"/>
          <p:cNvSpPr txBox="1">
            <a:spLocks/>
          </p:cNvSpPr>
          <p:nvPr/>
        </p:nvSpPr>
        <p:spPr>
          <a:xfrm>
            <a:off x="809623" y="205334"/>
            <a:ext cx="11183814" cy="1805999"/>
          </a:xfrm>
          <a:prstGeom prst="rect">
            <a:avLst/>
          </a:prstGeom>
          <a:noFill/>
          <a:ln>
            <a:noFill/>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kumimoji="0" lang="fr-FR" sz="2400" b="1" i="0" u="none" strike="noStrike" kern="1200" cap="small"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MINISTERE DE L’ECONOMIE ET DES FINANCES</a:t>
            </a:r>
          </a:p>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kumimoji="0" lang="fr-FR" sz="2400" b="1" i="0" u="none" strike="noStrike" kern="1200" cap="small" spc="0" normalizeH="0" baseline="0" noProof="0" dirty="0">
                <a:ln>
                  <a:noFill/>
                </a:ln>
                <a:solidFill>
                  <a:schemeClr val="tx1"/>
                </a:solidFill>
                <a:effectLst/>
                <a:uLnTx/>
                <a:uFillTx/>
                <a:latin typeface="Showcard Gothic" panose="04020904020102020604" pitchFamily="82" charset="0"/>
                <a:ea typeface="Calibri" panose="020F0502020204030204" pitchFamily="34" charset="0"/>
                <a:cs typeface="Times New Roman" panose="02020603050405020304" pitchFamily="18" charset="0"/>
              </a:rPr>
              <a:t>---------------------</a:t>
            </a:r>
            <a:r>
              <a:rPr kumimoji="0" lang="fr-FR" sz="2400" b="1" i="0" u="none" strike="noStrike" kern="1200" cap="small"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kumimoji="0" lang="fr-FR" sz="2400" b="1" i="0" u="none" strike="noStrike" kern="1200" cap="small"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SECRETARIAT GENERAL</a:t>
            </a:r>
          </a:p>
          <a:p>
            <a:pPr lvl="0">
              <a:spcBef>
                <a:spcPts val="0"/>
              </a:spcBef>
              <a:defRPr/>
            </a:pPr>
            <a:r>
              <a:rPr lang="fr-FR" sz="1800" b="1" cap="small" dirty="0">
                <a:solidFill>
                  <a:schemeClr val="tx1"/>
                </a:solidFill>
                <a:latin typeface="Showcard Gothic" panose="04020904020102020604" pitchFamily="82" charset="0"/>
                <a:ea typeface="Calibri" panose="020F0502020204030204" pitchFamily="34" charset="0"/>
                <a:cs typeface="Times New Roman" panose="02020603050405020304" pitchFamily="18" charset="0"/>
              </a:rPr>
              <a:t>---------------------</a:t>
            </a:r>
            <a:endParaRPr kumimoji="0" lang="fr-FR" sz="1800" b="1" i="0" u="none" strike="noStrike" kern="1200" cap="small"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fr-FR" sz="2000" b="1" cap="small" dirty="0">
                <a:solidFill>
                  <a:srgbClr val="00B0F0"/>
                </a:solidFill>
                <a:latin typeface="Arial Black" panose="020B0A04020102020204" pitchFamily="34" charset="0"/>
                <a:cs typeface="Times New Roman" panose="02020603050405020304" pitchFamily="18" charset="0"/>
              </a:rPr>
              <a:t>DIRECTION GENERALE DU DEVELOPPEMENT TERRITORIAL</a:t>
            </a:r>
          </a:p>
        </p:txBody>
      </p:sp>
      <p:grpSp>
        <p:nvGrpSpPr>
          <p:cNvPr id="2" name="Groupe 1">
            <a:extLst>
              <a:ext uri="{FF2B5EF4-FFF2-40B4-BE49-F238E27FC236}">
                <a16:creationId xmlns:a16="http://schemas.microsoft.com/office/drawing/2014/main" id="{D3BB2EDE-C147-D300-E5E1-0434DA7E6A15}"/>
              </a:ext>
            </a:extLst>
          </p:cNvPr>
          <p:cNvGrpSpPr/>
          <p:nvPr/>
        </p:nvGrpSpPr>
        <p:grpSpPr>
          <a:xfrm>
            <a:off x="0" y="0"/>
            <a:ext cx="1081086" cy="6858000"/>
            <a:chOff x="0" y="0"/>
            <a:chExt cx="1081086" cy="6858000"/>
          </a:xfrm>
        </p:grpSpPr>
        <p:sp>
          <p:nvSpPr>
            <p:cNvPr id="3" name="Rectangle 2">
              <a:extLst>
                <a:ext uri="{FF2B5EF4-FFF2-40B4-BE49-F238E27FC236}">
                  <a16:creationId xmlns:a16="http://schemas.microsoft.com/office/drawing/2014/main" id="{DFE11583-4C40-3F34-89B3-B53763BA7AA3}"/>
                </a:ext>
              </a:extLst>
            </p:cNvPr>
            <p:cNvSpPr/>
            <p:nvPr/>
          </p:nvSpPr>
          <p:spPr>
            <a:xfrm>
              <a:off x="0" y="0"/>
              <a:ext cx="542925"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E40D731-D4A1-7B70-2790-5C29D5F4D07A}"/>
                </a:ext>
              </a:extLst>
            </p:cNvPr>
            <p:cNvSpPr/>
            <p:nvPr/>
          </p:nvSpPr>
          <p:spPr>
            <a:xfrm>
              <a:off x="538161" y="0"/>
              <a:ext cx="542925"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Étoile à 5 branches 2">
              <a:extLst>
                <a:ext uri="{FF2B5EF4-FFF2-40B4-BE49-F238E27FC236}">
                  <a16:creationId xmlns:a16="http://schemas.microsoft.com/office/drawing/2014/main" id="{83ECA298-7FFF-0922-C62B-235EA9DE934E}"/>
                </a:ext>
              </a:extLst>
            </p:cNvPr>
            <p:cNvSpPr/>
            <p:nvPr/>
          </p:nvSpPr>
          <p:spPr>
            <a:xfrm>
              <a:off x="195260" y="3157537"/>
              <a:ext cx="685802" cy="542925"/>
            </a:xfrm>
            <a:prstGeom prst="star5">
              <a:avLst/>
            </a:prstGeom>
            <a:solidFill>
              <a:srgbClr val="E2E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 coins arrondis 10">
            <a:extLst>
              <a:ext uri="{FF2B5EF4-FFF2-40B4-BE49-F238E27FC236}">
                <a16:creationId xmlns:a16="http://schemas.microsoft.com/office/drawing/2014/main" id="{45FAC454-A051-210A-FC46-4DCBA9BF7800}"/>
              </a:ext>
            </a:extLst>
          </p:cNvPr>
          <p:cNvSpPr/>
          <p:nvPr/>
        </p:nvSpPr>
        <p:spPr>
          <a:xfrm>
            <a:off x="1556876" y="2737883"/>
            <a:ext cx="9689307" cy="2193379"/>
          </a:xfrm>
          <a:prstGeom prst="roundRect">
            <a:avLst/>
          </a:prstGeom>
          <a:solidFill>
            <a:schemeClr val="bg1"/>
          </a:solidFill>
          <a:ln w="38100">
            <a:solidFill>
              <a:srgbClr val="00B05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lang="fr-FR" sz="500" b="1" dirty="0">
              <a:solidFill>
                <a:schemeClr val="tx1"/>
              </a:solidFill>
              <a:latin typeface="Gadugi" panose="020B0502040204020203" charset="0"/>
            </a:endParaRPr>
          </a:p>
          <a:p>
            <a:pPr algn="ctr">
              <a:lnSpc>
                <a:spcPct val="114000"/>
              </a:lnSpc>
              <a:spcAft>
                <a:spcPts val="600"/>
              </a:spcAft>
            </a:pPr>
            <a:endParaRPr lang="fr-FR" sz="2800" b="1" dirty="0">
              <a:solidFill>
                <a:schemeClr val="tx1"/>
              </a:solidFill>
              <a:latin typeface="Gadugi" panose="020B0502040204020203" charset="0"/>
            </a:endParaRPr>
          </a:p>
          <a:p>
            <a:pPr algn="ctr">
              <a:lnSpc>
                <a:spcPct val="114000"/>
              </a:lnSpc>
              <a:spcAft>
                <a:spcPts val="600"/>
              </a:spcAft>
            </a:pPr>
            <a:r>
              <a:rPr lang="fr-FR" sz="2800" b="1" dirty="0">
                <a:solidFill>
                  <a:schemeClr val="tx1"/>
                </a:solidFill>
                <a:latin typeface="Gadugi" panose="020B0502040204020203" charset="0"/>
              </a:rPr>
              <a:t>PRESENTATION DE LA LOI N°015-2025/ALT DU 21 OCTOBRE 2025 PORTANT REORGANISATION AGRAIRE ET FONCIERE (RAF) AU BURKINA FASO</a:t>
            </a:r>
          </a:p>
          <a:p>
            <a:pPr algn="ctr">
              <a:lnSpc>
                <a:spcPct val="114000"/>
              </a:lnSpc>
              <a:spcAft>
                <a:spcPts val="600"/>
              </a:spcAft>
            </a:pPr>
            <a:r>
              <a:rPr lang="fr-FR" sz="1600" b="1" dirty="0">
                <a:solidFill>
                  <a:schemeClr val="tx1"/>
                </a:solidFill>
                <a:highlight>
                  <a:srgbClr val="00FFFF"/>
                </a:highlight>
                <a:latin typeface="Gadugi" panose="020B0502040204020203" charset="0"/>
              </a:rPr>
              <a:t>Innovations majeures et comparaison avec la loi portant RAF de 2012</a:t>
            </a:r>
            <a:endParaRPr lang="fr-BF" sz="1600" b="1" dirty="0">
              <a:solidFill>
                <a:schemeClr val="tx1"/>
              </a:solidFill>
              <a:highlight>
                <a:srgbClr val="00FFFF"/>
              </a:highlight>
              <a:latin typeface="Gadugi" panose="020B0502040204020203" charset="0"/>
            </a:endParaRPr>
          </a:p>
          <a:p>
            <a:pPr algn="ctr"/>
            <a:endParaRPr lang="en-US" sz="4000" dirty="0">
              <a:solidFill>
                <a:schemeClr val="tx1"/>
              </a:solidFill>
              <a:latin typeface="Gadugi" panose="020B0502040204020203" charset="0"/>
              <a:cs typeface="Gadugi" panose="020B0502040204020203" charset="0"/>
            </a:endParaRPr>
          </a:p>
        </p:txBody>
      </p:sp>
      <p:sp>
        <p:nvSpPr>
          <p:cNvPr id="6" name="ZoneTexte 5">
            <a:extLst>
              <a:ext uri="{FF2B5EF4-FFF2-40B4-BE49-F238E27FC236}">
                <a16:creationId xmlns:a16="http://schemas.microsoft.com/office/drawing/2014/main" id="{E042C916-A6AE-85B4-0EA1-70E370CEF052}"/>
              </a:ext>
            </a:extLst>
          </p:cNvPr>
          <p:cNvSpPr txBox="1"/>
          <p:nvPr/>
        </p:nvSpPr>
        <p:spPr>
          <a:xfrm>
            <a:off x="1633172" y="5704446"/>
            <a:ext cx="9808179" cy="769441"/>
          </a:xfrm>
          <a:prstGeom prst="rect">
            <a:avLst/>
          </a:prstGeom>
          <a:noFill/>
        </p:spPr>
        <p:txBody>
          <a:bodyPr wrap="square" rtlCol="0">
            <a:spAutoFit/>
          </a:bodyPr>
          <a:lstStyle/>
          <a:p>
            <a:r>
              <a:rPr lang="fr-FR" sz="2200" b="1" u="sng" dirty="0">
                <a:solidFill>
                  <a:srgbClr val="0070C0"/>
                </a:solidFill>
              </a:rPr>
              <a:t>Présentation</a:t>
            </a:r>
            <a:r>
              <a:rPr lang="fr-FR" sz="2200" b="1" dirty="0">
                <a:solidFill>
                  <a:srgbClr val="0070C0"/>
                </a:solidFill>
              </a:rPr>
              <a:t>: Monique </a:t>
            </a:r>
            <a:r>
              <a:rPr lang="fr-FR" sz="2200" b="1" dirty="0" err="1">
                <a:solidFill>
                  <a:srgbClr val="0070C0"/>
                </a:solidFill>
              </a:rPr>
              <a:t>Bassénewindé</a:t>
            </a:r>
            <a:r>
              <a:rPr lang="fr-FR" sz="2200" b="1" dirty="0">
                <a:solidFill>
                  <a:srgbClr val="0070C0"/>
                </a:solidFill>
              </a:rPr>
              <a:t> YARGA née OUEDRAOGO – DGDT – MEF</a:t>
            </a:r>
          </a:p>
          <a:p>
            <a:r>
              <a:rPr lang="fr-FR" sz="2200" b="1" dirty="0">
                <a:solidFill>
                  <a:srgbClr val="0070C0"/>
                </a:solidFill>
              </a:rPr>
              <a:t>	           Monsieur Zakaria MINOUNGOU, DADF-DGI- MEF </a:t>
            </a:r>
          </a:p>
        </p:txBody>
      </p:sp>
      <p:sp>
        <p:nvSpPr>
          <p:cNvPr id="9" name="ZoneTexte 8">
            <a:extLst>
              <a:ext uri="{FF2B5EF4-FFF2-40B4-BE49-F238E27FC236}">
                <a16:creationId xmlns:a16="http://schemas.microsoft.com/office/drawing/2014/main" id="{C9574667-253C-9700-AD29-94CD86F2BB51}"/>
              </a:ext>
            </a:extLst>
          </p:cNvPr>
          <p:cNvSpPr txBox="1"/>
          <p:nvPr/>
        </p:nvSpPr>
        <p:spPr>
          <a:xfrm>
            <a:off x="1839416" y="2011334"/>
            <a:ext cx="8897500" cy="646331"/>
          </a:xfrm>
          <a:prstGeom prst="rect">
            <a:avLst/>
          </a:prstGeom>
          <a:noFill/>
        </p:spPr>
        <p:txBody>
          <a:bodyPr wrap="square" rtlCol="0">
            <a:spAutoFit/>
          </a:bodyPr>
          <a:lstStyle/>
          <a:p>
            <a:pPr algn="ctr"/>
            <a:r>
              <a:rPr lang="fr-FR" sz="3600" b="1" dirty="0">
                <a:solidFill>
                  <a:schemeClr val="tx1"/>
                </a:solidFill>
                <a:latin typeface="Gadugi" panose="020B0502040204020203" charset="0"/>
              </a:rPr>
              <a:t>FORUM SUR LE FONCIER_CJP-BURKINA</a:t>
            </a:r>
          </a:p>
        </p:txBody>
      </p:sp>
    </p:spTree>
    <p:extLst>
      <p:ext uri="{BB962C8B-B14F-4D97-AF65-F5344CB8AC3E}">
        <p14:creationId xmlns:p14="http://schemas.microsoft.com/office/powerpoint/2010/main" val="2146809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1310C-8075-6A13-C53E-8DAD466A0968}"/>
            </a:ext>
          </a:extLst>
        </p:cNvPr>
        <p:cNvGrpSpPr/>
        <p:nvPr/>
      </p:nvGrpSpPr>
      <p:grpSpPr>
        <a:xfrm>
          <a:off x="0" y="0"/>
          <a:ext cx="0" cy="0"/>
          <a:chOff x="0" y="0"/>
          <a:chExt cx="0" cy="0"/>
        </a:xfrm>
      </p:grpSpPr>
      <p:sp>
        <p:nvSpPr>
          <p:cNvPr id="32" name="TextBox 31">
            <a:extLst>
              <a:ext uri="{FF2B5EF4-FFF2-40B4-BE49-F238E27FC236}">
                <a16:creationId xmlns:a16="http://schemas.microsoft.com/office/drawing/2014/main" id="{FB521B26-0481-6549-4FE1-DC001F1AA254}"/>
              </a:ext>
            </a:extLst>
          </p:cNvPr>
          <p:cNvSpPr txBox="1"/>
          <p:nvPr/>
        </p:nvSpPr>
        <p:spPr>
          <a:xfrm>
            <a:off x="556580" y="2633818"/>
            <a:ext cx="1188075" cy="461665"/>
          </a:xfrm>
          <a:prstGeom prst="rect">
            <a:avLst/>
          </a:prstGeom>
          <a:noFill/>
          <a:ln w="12700">
            <a:noFill/>
          </a:ln>
        </p:spPr>
        <p:txBody>
          <a:bodyPr wrap="square">
            <a:spAutoFit/>
          </a:bodyPr>
          <a:lstStyle/>
          <a:p>
            <a:r>
              <a:rPr lang="fr-FR" sz="1200" b="1" dirty="0">
                <a:solidFill>
                  <a:schemeClr val="bg1"/>
                </a:solidFill>
                <a:latin typeface="Roboto" panose="02000000000000000000" pitchFamily="2" charset="0"/>
                <a:ea typeface="Roboto" panose="02000000000000000000" pitchFamily="2" charset="0"/>
                <a:cs typeface="Roboto" panose="02000000000000000000" pitchFamily="2" charset="0"/>
              </a:rPr>
              <a:t>Matrice des fonctions</a:t>
            </a:r>
          </a:p>
        </p:txBody>
      </p:sp>
      <p:sp>
        <p:nvSpPr>
          <p:cNvPr id="26" name="TextBox 9">
            <a:extLst>
              <a:ext uri="{FF2B5EF4-FFF2-40B4-BE49-F238E27FC236}">
                <a16:creationId xmlns:a16="http://schemas.microsoft.com/office/drawing/2014/main" id="{B981DAFD-7A41-DE3F-AA3B-C2B777661277}"/>
              </a:ext>
            </a:extLst>
          </p:cNvPr>
          <p:cNvSpPr txBox="1"/>
          <p:nvPr/>
        </p:nvSpPr>
        <p:spPr>
          <a:xfrm>
            <a:off x="565136" y="4608087"/>
            <a:ext cx="966567" cy="461665"/>
          </a:xfrm>
          <a:prstGeom prst="rect">
            <a:avLst/>
          </a:prstGeom>
          <a:noFill/>
          <a:ln w="12700">
            <a:noFill/>
          </a:ln>
        </p:spPr>
        <p:txBody>
          <a:bodyPr wrap="square">
            <a:spAutoFit/>
          </a:bodyPr>
          <a:lstStyle/>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Armature urbaine</a:t>
            </a:r>
          </a:p>
        </p:txBody>
      </p:sp>
      <p:sp>
        <p:nvSpPr>
          <p:cNvPr id="30" name="TextBox 10">
            <a:extLst>
              <a:ext uri="{FF2B5EF4-FFF2-40B4-BE49-F238E27FC236}">
                <a16:creationId xmlns:a16="http://schemas.microsoft.com/office/drawing/2014/main" id="{73D89EE4-7AAB-6B9B-77B8-458684378029}"/>
              </a:ext>
            </a:extLst>
          </p:cNvPr>
          <p:cNvSpPr txBox="1"/>
          <p:nvPr/>
        </p:nvSpPr>
        <p:spPr>
          <a:xfrm>
            <a:off x="565136" y="5371660"/>
            <a:ext cx="1325539" cy="646331"/>
          </a:xfrm>
          <a:prstGeom prst="rect">
            <a:avLst/>
          </a:prstGeom>
          <a:noFill/>
          <a:ln w="12700">
            <a:noFill/>
          </a:ln>
        </p:spPr>
        <p:txBody>
          <a:bodyPr wrap="square">
            <a:spAutoFit/>
          </a:bodyPr>
          <a:lstStyle/>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Recom-</a:t>
            </a:r>
          </a:p>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mendations stratégiques</a:t>
            </a:r>
          </a:p>
        </p:txBody>
      </p:sp>
      <p:sp>
        <p:nvSpPr>
          <p:cNvPr id="33" name="TextBox 2">
            <a:extLst>
              <a:ext uri="{FF2B5EF4-FFF2-40B4-BE49-F238E27FC236}">
                <a16:creationId xmlns:a16="http://schemas.microsoft.com/office/drawing/2014/main" id="{6B7617AA-BCE7-94C2-C9C4-DBCFF415D62D}"/>
              </a:ext>
            </a:extLst>
          </p:cNvPr>
          <p:cNvSpPr txBox="1"/>
          <p:nvPr/>
        </p:nvSpPr>
        <p:spPr>
          <a:xfrm>
            <a:off x="315928" y="4122715"/>
            <a:ext cx="1209890" cy="400110"/>
          </a:xfrm>
          <a:prstGeom prst="rect">
            <a:avLst/>
          </a:prstGeom>
          <a:noFill/>
          <a:ln w="12700">
            <a:noFill/>
          </a:ln>
        </p:spPr>
        <p:txBody>
          <a:bodyPr wrap="square">
            <a:spAutoFit/>
          </a:bodyPr>
          <a:lstStyle/>
          <a:p>
            <a:r>
              <a:rPr lang="fr-FR" sz="2000" b="1">
                <a:solidFill>
                  <a:schemeClr val="bg1"/>
                </a:solidFill>
                <a:latin typeface="Roboto" panose="02000000000000000000" pitchFamily="2" charset="0"/>
                <a:ea typeface="Roboto" panose="02000000000000000000" pitchFamily="2" charset="0"/>
                <a:cs typeface="Roboto" panose="02000000000000000000" pitchFamily="2" charset="0"/>
              </a:rPr>
              <a:t>Phase 2</a:t>
            </a:r>
          </a:p>
        </p:txBody>
      </p:sp>
      <p:sp>
        <p:nvSpPr>
          <p:cNvPr id="2" name="Rectangle 1">
            <a:extLst>
              <a:ext uri="{FF2B5EF4-FFF2-40B4-BE49-F238E27FC236}">
                <a16:creationId xmlns:a16="http://schemas.microsoft.com/office/drawing/2014/main" id="{C17FDC70-4F2E-29EC-195E-147693B70685}"/>
              </a:ext>
            </a:extLst>
          </p:cNvPr>
          <p:cNvSpPr/>
          <p:nvPr/>
        </p:nvSpPr>
        <p:spPr>
          <a:xfrm>
            <a:off x="1081086" y="298643"/>
            <a:ext cx="10510284" cy="636257"/>
          </a:xfrm>
          <a:prstGeom prst="rect">
            <a:avLst/>
          </a:prstGeom>
          <a:solidFill>
            <a:schemeClr val="accent4">
              <a:lumMod val="40000"/>
              <a:lumOff val="60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FF0000"/>
                </a:solidFill>
                <a:latin typeface="Arial Black" panose="020B0A04020102020204" pitchFamily="34" charset="0"/>
              </a:rPr>
              <a:t>INNOVATIONS</a:t>
            </a:r>
            <a:r>
              <a:rPr lang="fr-FR" sz="2600" dirty="0">
                <a:solidFill>
                  <a:schemeClr val="tx1"/>
                </a:solidFill>
                <a:latin typeface="Arial Black" panose="020B0A04020102020204" pitchFamily="34" charset="0"/>
              </a:rPr>
              <a:t> DE LA LOI PORTANT RAF (4/17)</a:t>
            </a:r>
          </a:p>
        </p:txBody>
      </p:sp>
      <p:grpSp>
        <p:nvGrpSpPr>
          <p:cNvPr id="12" name="Groupe 11">
            <a:extLst>
              <a:ext uri="{FF2B5EF4-FFF2-40B4-BE49-F238E27FC236}">
                <a16:creationId xmlns:a16="http://schemas.microsoft.com/office/drawing/2014/main" id="{7F08BB55-549D-EB1B-A4AA-6B80B975A2AD}"/>
              </a:ext>
            </a:extLst>
          </p:cNvPr>
          <p:cNvGrpSpPr/>
          <p:nvPr/>
        </p:nvGrpSpPr>
        <p:grpSpPr>
          <a:xfrm>
            <a:off x="0" y="0"/>
            <a:ext cx="1081086" cy="6858000"/>
            <a:chOff x="0" y="0"/>
            <a:chExt cx="1081086" cy="6858000"/>
          </a:xfrm>
        </p:grpSpPr>
        <p:sp>
          <p:nvSpPr>
            <p:cNvPr id="13" name="Rectangle 12">
              <a:extLst>
                <a:ext uri="{FF2B5EF4-FFF2-40B4-BE49-F238E27FC236}">
                  <a16:creationId xmlns:a16="http://schemas.microsoft.com/office/drawing/2014/main" id="{83D254DA-FE04-63C3-51B8-AAEB10BCBBAE}"/>
                </a:ext>
              </a:extLst>
            </p:cNvPr>
            <p:cNvSpPr/>
            <p:nvPr/>
          </p:nvSpPr>
          <p:spPr>
            <a:xfrm>
              <a:off x="0" y="0"/>
              <a:ext cx="542925"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EF3C37F-1DCB-B81C-0C8A-64924E44D765}"/>
                </a:ext>
              </a:extLst>
            </p:cNvPr>
            <p:cNvSpPr/>
            <p:nvPr/>
          </p:nvSpPr>
          <p:spPr>
            <a:xfrm>
              <a:off x="538161" y="0"/>
              <a:ext cx="542925"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Étoile à 5 branches 2">
              <a:extLst>
                <a:ext uri="{FF2B5EF4-FFF2-40B4-BE49-F238E27FC236}">
                  <a16:creationId xmlns:a16="http://schemas.microsoft.com/office/drawing/2014/main" id="{FFCEC0DF-55DF-8F33-5FCD-8727D131E678}"/>
                </a:ext>
              </a:extLst>
            </p:cNvPr>
            <p:cNvSpPr/>
            <p:nvPr/>
          </p:nvSpPr>
          <p:spPr>
            <a:xfrm>
              <a:off x="195260" y="3157537"/>
              <a:ext cx="685802" cy="542925"/>
            </a:xfrm>
            <a:prstGeom prst="star5">
              <a:avLst/>
            </a:prstGeom>
            <a:solidFill>
              <a:srgbClr val="E2E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 name="Tableau 6">
            <a:extLst>
              <a:ext uri="{FF2B5EF4-FFF2-40B4-BE49-F238E27FC236}">
                <a16:creationId xmlns:a16="http://schemas.microsoft.com/office/drawing/2014/main" id="{45885B0F-0B79-2AC7-F132-C054CA2815EB}"/>
              </a:ext>
            </a:extLst>
          </p:cNvPr>
          <p:cNvGraphicFramePr>
            <a:graphicFrameLocks noGrp="1"/>
          </p:cNvGraphicFramePr>
          <p:nvPr>
            <p:extLst>
              <p:ext uri="{D42A27DB-BD31-4B8C-83A1-F6EECF244321}">
                <p14:modId xmlns:p14="http://schemas.microsoft.com/office/powerpoint/2010/main" val="3254505738"/>
              </p:ext>
            </p:extLst>
          </p:nvPr>
        </p:nvGraphicFramePr>
        <p:xfrm>
          <a:off x="1333500" y="1137393"/>
          <a:ext cx="10510284" cy="5485194"/>
        </p:xfrm>
        <a:graphic>
          <a:graphicData uri="http://schemas.openxmlformats.org/drawingml/2006/table">
            <a:tbl>
              <a:tblPr firstRow="1" bandRow="1">
                <a:tableStyleId>{5C22544A-7EE6-4342-B048-85BDC9FD1C3A}</a:tableStyleId>
              </a:tblPr>
              <a:tblGrid>
                <a:gridCol w="3610640">
                  <a:extLst>
                    <a:ext uri="{9D8B030D-6E8A-4147-A177-3AD203B41FA5}">
                      <a16:colId xmlns:a16="http://schemas.microsoft.com/office/drawing/2014/main" val="683915877"/>
                    </a:ext>
                  </a:extLst>
                </a:gridCol>
                <a:gridCol w="4290237">
                  <a:extLst>
                    <a:ext uri="{9D8B030D-6E8A-4147-A177-3AD203B41FA5}">
                      <a16:colId xmlns:a16="http://schemas.microsoft.com/office/drawing/2014/main" val="1720024794"/>
                    </a:ext>
                  </a:extLst>
                </a:gridCol>
                <a:gridCol w="2609407">
                  <a:extLst>
                    <a:ext uri="{9D8B030D-6E8A-4147-A177-3AD203B41FA5}">
                      <a16:colId xmlns:a16="http://schemas.microsoft.com/office/drawing/2014/main" val="2498866821"/>
                    </a:ext>
                  </a:extLst>
                </a:gridCol>
              </a:tblGrid>
              <a:tr h="343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lt1"/>
                          </a:solidFill>
                          <a:latin typeface="+mn-lt"/>
                          <a:ea typeface="+mn-ea"/>
                          <a:cs typeface="+mn-cs"/>
                        </a:rPr>
                        <a:t>INNOVATIONS</a:t>
                      </a:r>
                    </a:p>
                  </a:txBody>
                  <a:tcPr anchor="ctr"/>
                </a:tc>
                <a:tc>
                  <a:txBody>
                    <a:bodyPr/>
                    <a:lstStyle/>
                    <a:p>
                      <a:pPr algn="ctr"/>
                      <a:r>
                        <a:rPr lang="fr-FR" sz="2800" b="1" dirty="0"/>
                        <a:t>LOI RAF 2025</a:t>
                      </a:r>
                    </a:p>
                  </a:txBody>
                  <a:tcPr anchor="ctr"/>
                </a:tc>
                <a:tc>
                  <a:txBody>
                    <a:bodyPr/>
                    <a:lstStyle/>
                    <a:p>
                      <a:pPr algn="ctr"/>
                      <a:r>
                        <a:rPr lang="fr-FR" sz="2800" b="1" dirty="0"/>
                        <a:t>LOI RAF 2012</a:t>
                      </a:r>
                    </a:p>
                  </a:txBody>
                  <a:tcPr anchor="ctr"/>
                </a:tc>
                <a:extLst>
                  <a:ext uri="{0D108BD9-81ED-4DB2-BD59-A6C34878D82A}">
                    <a16:rowId xmlns:a16="http://schemas.microsoft.com/office/drawing/2014/main" val="556136403"/>
                  </a:ext>
                </a:extLst>
              </a:tr>
              <a:tr h="2251073">
                <a:tc>
                  <a:txBody>
                    <a:bodyPr/>
                    <a:lstStyle/>
                    <a:p>
                      <a:pPr algn="just">
                        <a:lnSpc>
                          <a:spcPct val="107000"/>
                        </a:lnSpc>
                        <a:spcAft>
                          <a:spcPts val="800"/>
                        </a:spcAft>
                      </a:pPr>
                      <a:r>
                        <a:rPr lang="fr-FR" sz="2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RAF 2025: </a:t>
                      </a:r>
                      <a:r>
                        <a:rPr lang="fr-FR" sz="2000" b="1"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Interdiction de session définitive</a:t>
                      </a:r>
                      <a:r>
                        <a:rPr lang="fr-FR" sz="2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sur les terres hydro-agricoles, pastorales, sylvicoles, halieutiques et fauniques aménagées ou réservées aux aménagements aux cessions définitives pour permettre à l’Etat de mobiliser les terres et de produire en quantité et en qualité et atteindre l’autosuffisance alimentaire (initiatives présidentielles, OASPH).</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noFill/>
                  </a:tcPr>
                </a:tc>
                <a:tc>
                  <a:txBody>
                    <a:bodyPr/>
                    <a:lstStyle/>
                    <a:p>
                      <a:pPr algn="just">
                        <a:lnSpc>
                          <a:spcPct val="107000"/>
                        </a:lnSpc>
                        <a:spcAft>
                          <a:spcPts val="800"/>
                        </a:spcAft>
                      </a:pPr>
                      <a:r>
                        <a:rPr lang="fr-FR" sz="2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Article 51 : </a:t>
                      </a:r>
                      <a:r>
                        <a:rPr lang="fr-FR" sz="2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Les terres hydro-agricoles, pastorales, sylvicoles, halieutiques et fauniques aménagées ou réservées aux aménagements ne peuvent faire l’objet de cession définitive à une personne physique ou morale de droit privé.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just">
                        <a:lnSpc>
                          <a:spcPct val="107000"/>
                        </a:lnSpc>
                        <a:spcAft>
                          <a:spcPts val="800"/>
                        </a:spcAft>
                      </a:pPr>
                      <a:r>
                        <a:rPr lang="fr-FR" sz="2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Pas de correspondant</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noFill/>
                  </a:tcPr>
                </a:tc>
                <a:extLst>
                  <a:ext uri="{0D108BD9-81ED-4DB2-BD59-A6C34878D82A}">
                    <a16:rowId xmlns:a16="http://schemas.microsoft.com/office/drawing/2014/main" val="3542517373"/>
                  </a:ext>
                </a:extLst>
              </a:tr>
            </a:tbl>
          </a:graphicData>
        </a:graphic>
      </p:graphicFrame>
    </p:spTree>
    <p:extLst>
      <p:ext uri="{BB962C8B-B14F-4D97-AF65-F5344CB8AC3E}">
        <p14:creationId xmlns:p14="http://schemas.microsoft.com/office/powerpoint/2010/main" val="4285901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1310C-8075-6A13-C53E-8DAD466A0968}"/>
            </a:ext>
          </a:extLst>
        </p:cNvPr>
        <p:cNvGrpSpPr/>
        <p:nvPr/>
      </p:nvGrpSpPr>
      <p:grpSpPr>
        <a:xfrm>
          <a:off x="0" y="0"/>
          <a:ext cx="0" cy="0"/>
          <a:chOff x="0" y="0"/>
          <a:chExt cx="0" cy="0"/>
        </a:xfrm>
      </p:grpSpPr>
      <p:sp>
        <p:nvSpPr>
          <p:cNvPr id="32" name="TextBox 31">
            <a:extLst>
              <a:ext uri="{FF2B5EF4-FFF2-40B4-BE49-F238E27FC236}">
                <a16:creationId xmlns:a16="http://schemas.microsoft.com/office/drawing/2014/main" id="{FB521B26-0481-6549-4FE1-DC001F1AA254}"/>
              </a:ext>
            </a:extLst>
          </p:cNvPr>
          <p:cNvSpPr txBox="1"/>
          <p:nvPr/>
        </p:nvSpPr>
        <p:spPr>
          <a:xfrm>
            <a:off x="556580" y="2633818"/>
            <a:ext cx="1188075" cy="461665"/>
          </a:xfrm>
          <a:prstGeom prst="rect">
            <a:avLst/>
          </a:prstGeom>
          <a:noFill/>
          <a:ln w="12700">
            <a:noFill/>
          </a:ln>
        </p:spPr>
        <p:txBody>
          <a:bodyPr wrap="square">
            <a:spAutoFit/>
          </a:bodyPr>
          <a:lstStyle/>
          <a:p>
            <a:r>
              <a:rPr lang="fr-FR" sz="1200" b="1" dirty="0">
                <a:solidFill>
                  <a:schemeClr val="bg1"/>
                </a:solidFill>
                <a:latin typeface="Roboto" panose="02000000000000000000" pitchFamily="2" charset="0"/>
                <a:ea typeface="Roboto" panose="02000000000000000000" pitchFamily="2" charset="0"/>
                <a:cs typeface="Roboto" panose="02000000000000000000" pitchFamily="2" charset="0"/>
              </a:rPr>
              <a:t>Matrice des fonctions</a:t>
            </a:r>
          </a:p>
        </p:txBody>
      </p:sp>
      <p:sp>
        <p:nvSpPr>
          <p:cNvPr id="26" name="TextBox 9">
            <a:extLst>
              <a:ext uri="{FF2B5EF4-FFF2-40B4-BE49-F238E27FC236}">
                <a16:creationId xmlns:a16="http://schemas.microsoft.com/office/drawing/2014/main" id="{B981DAFD-7A41-DE3F-AA3B-C2B777661277}"/>
              </a:ext>
            </a:extLst>
          </p:cNvPr>
          <p:cNvSpPr txBox="1"/>
          <p:nvPr/>
        </p:nvSpPr>
        <p:spPr>
          <a:xfrm>
            <a:off x="565136" y="4608087"/>
            <a:ext cx="966567" cy="461665"/>
          </a:xfrm>
          <a:prstGeom prst="rect">
            <a:avLst/>
          </a:prstGeom>
          <a:noFill/>
          <a:ln w="12700">
            <a:noFill/>
          </a:ln>
        </p:spPr>
        <p:txBody>
          <a:bodyPr wrap="square">
            <a:spAutoFit/>
          </a:bodyPr>
          <a:lstStyle/>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Armature urbaine</a:t>
            </a:r>
          </a:p>
        </p:txBody>
      </p:sp>
      <p:sp>
        <p:nvSpPr>
          <p:cNvPr id="30" name="TextBox 10">
            <a:extLst>
              <a:ext uri="{FF2B5EF4-FFF2-40B4-BE49-F238E27FC236}">
                <a16:creationId xmlns:a16="http://schemas.microsoft.com/office/drawing/2014/main" id="{73D89EE4-7AAB-6B9B-77B8-458684378029}"/>
              </a:ext>
            </a:extLst>
          </p:cNvPr>
          <p:cNvSpPr txBox="1"/>
          <p:nvPr/>
        </p:nvSpPr>
        <p:spPr>
          <a:xfrm>
            <a:off x="565136" y="5371660"/>
            <a:ext cx="1325539" cy="646331"/>
          </a:xfrm>
          <a:prstGeom prst="rect">
            <a:avLst/>
          </a:prstGeom>
          <a:noFill/>
          <a:ln w="12700">
            <a:noFill/>
          </a:ln>
        </p:spPr>
        <p:txBody>
          <a:bodyPr wrap="square">
            <a:spAutoFit/>
          </a:bodyPr>
          <a:lstStyle/>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Recom-</a:t>
            </a:r>
          </a:p>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mendations stratégiques</a:t>
            </a:r>
          </a:p>
        </p:txBody>
      </p:sp>
      <p:sp>
        <p:nvSpPr>
          <p:cNvPr id="33" name="TextBox 2">
            <a:extLst>
              <a:ext uri="{FF2B5EF4-FFF2-40B4-BE49-F238E27FC236}">
                <a16:creationId xmlns:a16="http://schemas.microsoft.com/office/drawing/2014/main" id="{6B7617AA-BCE7-94C2-C9C4-DBCFF415D62D}"/>
              </a:ext>
            </a:extLst>
          </p:cNvPr>
          <p:cNvSpPr txBox="1"/>
          <p:nvPr/>
        </p:nvSpPr>
        <p:spPr>
          <a:xfrm>
            <a:off x="315928" y="4122715"/>
            <a:ext cx="1209890" cy="400110"/>
          </a:xfrm>
          <a:prstGeom prst="rect">
            <a:avLst/>
          </a:prstGeom>
          <a:noFill/>
          <a:ln w="12700">
            <a:noFill/>
          </a:ln>
        </p:spPr>
        <p:txBody>
          <a:bodyPr wrap="square">
            <a:spAutoFit/>
          </a:bodyPr>
          <a:lstStyle/>
          <a:p>
            <a:r>
              <a:rPr lang="fr-FR" sz="2000" b="1">
                <a:solidFill>
                  <a:schemeClr val="bg1"/>
                </a:solidFill>
                <a:latin typeface="Roboto" panose="02000000000000000000" pitchFamily="2" charset="0"/>
                <a:ea typeface="Roboto" panose="02000000000000000000" pitchFamily="2" charset="0"/>
                <a:cs typeface="Roboto" panose="02000000000000000000" pitchFamily="2" charset="0"/>
              </a:rPr>
              <a:t>Phase 2</a:t>
            </a:r>
          </a:p>
        </p:txBody>
      </p:sp>
      <p:sp>
        <p:nvSpPr>
          <p:cNvPr id="2" name="Rectangle 1">
            <a:extLst>
              <a:ext uri="{FF2B5EF4-FFF2-40B4-BE49-F238E27FC236}">
                <a16:creationId xmlns:a16="http://schemas.microsoft.com/office/drawing/2014/main" id="{C17FDC70-4F2E-29EC-195E-147693B70685}"/>
              </a:ext>
            </a:extLst>
          </p:cNvPr>
          <p:cNvSpPr/>
          <p:nvPr/>
        </p:nvSpPr>
        <p:spPr>
          <a:xfrm>
            <a:off x="1081086" y="298643"/>
            <a:ext cx="10510284" cy="636257"/>
          </a:xfrm>
          <a:prstGeom prst="rect">
            <a:avLst/>
          </a:prstGeom>
          <a:solidFill>
            <a:schemeClr val="accent4">
              <a:lumMod val="40000"/>
              <a:lumOff val="60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FF0000"/>
                </a:solidFill>
                <a:latin typeface="Arial Black" panose="020B0A04020102020204" pitchFamily="34" charset="0"/>
              </a:rPr>
              <a:t>INNOVATIONS</a:t>
            </a:r>
            <a:r>
              <a:rPr lang="fr-FR" sz="2600" dirty="0">
                <a:solidFill>
                  <a:schemeClr val="tx1"/>
                </a:solidFill>
                <a:latin typeface="Arial Black" panose="020B0A04020102020204" pitchFamily="34" charset="0"/>
              </a:rPr>
              <a:t> DE LA LOI PORTANT RAF (5/17)</a:t>
            </a:r>
          </a:p>
        </p:txBody>
      </p:sp>
      <p:grpSp>
        <p:nvGrpSpPr>
          <p:cNvPr id="12" name="Groupe 11">
            <a:extLst>
              <a:ext uri="{FF2B5EF4-FFF2-40B4-BE49-F238E27FC236}">
                <a16:creationId xmlns:a16="http://schemas.microsoft.com/office/drawing/2014/main" id="{7F08BB55-549D-EB1B-A4AA-6B80B975A2AD}"/>
              </a:ext>
            </a:extLst>
          </p:cNvPr>
          <p:cNvGrpSpPr/>
          <p:nvPr/>
        </p:nvGrpSpPr>
        <p:grpSpPr>
          <a:xfrm>
            <a:off x="0" y="0"/>
            <a:ext cx="1081086" cy="6858000"/>
            <a:chOff x="0" y="0"/>
            <a:chExt cx="1081086" cy="6858000"/>
          </a:xfrm>
        </p:grpSpPr>
        <p:sp>
          <p:nvSpPr>
            <p:cNvPr id="13" name="Rectangle 12">
              <a:extLst>
                <a:ext uri="{FF2B5EF4-FFF2-40B4-BE49-F238E27FC236}">
                  <a16:creationId xmlns:a16="http://schemas.microsoft.com/office/drawing/2014/main" id="{83D254DA-FE04-63C3-51B8-AAEB10BCBBAE}"/>
                </a:ext>
              </a:extLst>
            </p:cNvPr>
            <p:cNvSpPr/>
            <p:nvPr/>
          </p:nvSpPr>
          <p:spPr>
            <a:xfrm>
              <a:off x="0" y="0"/>
              <a:ext cx="542925"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EF3C37F-1DCB-B81C-0C8A-64924E44D765}"/>
                </a:ext>
              </a:extLst>
            </p:cNvPr>
            <p:cNvSpPr/>
            <p:nvPr/>
          </p:nvSpPr>
          <p:spPr>
            <a:xfrm>
              <a:off x="538161" y="0"/>
              <a:ext cx="542925"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Étoile à 5 branches 2">
              <a:extLst>
                <a:ext uri="{FF2B5EF4-FFF2-40B4-BE49-F238E27FC236}">
                  <a16:creationId xmlns:a16="http://schemas.microsoft.com/office/drawing/2014/main" id="{FFCEC0DF-55DF-8F33-5FCD-8727D131E678}"/>
                </a:ext>
              </a:extLst>
            </p:cNvPr>
            <p:cNvSpPr/>
            <p:nvPr/>
          </p:nvSpPr>
          <p:spPr>
            <a:xfrm>
              <a:off x="195260" y="3157537"/>
              <a:ext cx="685802" cy="542925"/>
            </a:xfrm>
            <a:prstGeom prst="star5">
              <a:avLst/>
            </a:prstGeom>
            <a:solidFill>
              <a:srgbClr val="E2E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 name="Tableau 6">
            <a:extLst>
              <a:ext uri="{FF2B5EF4-FFF2-40B4-BE49-F238E27FC236}">
                <a16:creationId xmlns:a16="http://schemas.microsoft.com/office/drawing/2014/main" id="{45885B0F-0B79-2AC7-F132-C054CA2815EB}"/>
              </a:ext>
            </a:extLst>
          </p:cNvPr>
          <p:cNvGraphicFramePr>
            <a:graphicFrameLocks noGrp="1"/>
          </p:cNvGraphicFramePr>
          <p:nvPr>
            <p:extLst>
              <p:ext uri="{D42A27DB-BD31-4B8C-83A1-F6EECF244321}">
                <p14:modId xmlns:p14="http://schemas.microsoft.com/office/powerpoint/2010/main" val="2885407137"/>
              </p:ext>
            </p:extLst>
          </p:nvPr>
        </p:nvGraphicFramePr>
        <p:xfrm>
          <a:off x="1076322" y="1137393"/>
          <a:ext cx="10767462" cy="5225860"/>
        </p:xfrm>
        <a:graphic>
          <a:graphicData uri="http://schemas.openxmlformats.org/drawingml/2006/table">
            <a:tbl>
              <a:tblPr firstRow="1" bandRow="1">
                <a:tableStyleId>{5C22544A-7EE6-4342-B048-85BDC9FD1C3A}</a:tableStyleId>
              </a:tblPr>
              <a:tblGrid>
                <a:gridCol w="3561381">
                  <a:extLst>
                    <a:ext uri="{9D8B030D-6E8A-4147-A177-3AD203B41FA5}">
                      <a16:colId xmlns:a16="http://schemas.microsoft.com/office/drawing/2014/main" val="683915877"/>
                    </a:ext>
                  </a:extLst>
                </a:gridCol>
                <a:gridCol w="4681734">
                  <a:extLst>
                    <a:ext uri="{9D8B030D-6E8A-4147-A177-3AD203B41FA5}">
                      <a16:colId xmlns:a16="http://schemas.microsoft.com/office/drawing/2014/main" val="1720024794"/>
                    </a:ext>
                  </a:extLst>
                </a:gridCol>
                <a:gridCol w="2524347">
                  <a:extLst>
                    <a:ext uri="{9D8B030D-6E8A-4147-A177-3AD203B41FA5}">
                      <a16:colId xmlns:a16="http://schemas.microsoft.com/office/drawing/2014/main" val="2498866821"/>
                    </a:ext>
                  </a:extLst>
                </a:gridCol>
              </a:tblGrid>
              <a:tr h="343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lt1"/>
                          </a:solidFill>
                          <a:latin typeface="+mn-lt"/>
                          <a:ea typeface="+mn-ea"/>
                          <a:cs typeface="+mn-cs"/>
                        </a:rPr>
                        <a:t>INNOVATIONS</a:t>
                      </a:r>
                    </a:p>
                  </a:txBody>
                  <a:tcPr anchor="ctr"/>
                </a:tc>
                <a:tc>
                  <a:txBody>
                    <a:bodyPr/>
                    <a:lstStyle/>
                    <a:p>
                      <a:pPr algn="ctr"/>
                      <a:r>
                        <a:rPr lang="fr-FR" sz="2800" b="1" dirty="0"/>
                        <a:t>LOI RAF 2025</a:t>
                      </a:r>
                    </a:p>
                  </a:txBody>
                  <a:tcPr anchor="ctr"/>
                </a:tc>
                <a:tc>
                  <a:txBody>
                    <a:bodyPr/>
                    <a:lstStyle/>
                    <a:p>
                      <a:pPr algn="ctr"/>
                      <a:r>
                        <a:rPr lang="fr-FR" sz="2800" b="1" dirty="0"/>
                        <a:t>LOI RAF 2012</a:t>
                      </a:r>
                    </a:p>
                  </a:txBody>
                  <a:tcPr anchor="ctr"/>
                </a:tc>
                <a:extLst>
                  <a:ext uri="{0D108BD9-81ED-4DB2-BD59-A6C34878D82A}">
                    <a16:rowId xmlns:a16="http://schemas.microsoft.com/office/drawing/2014/main" val="556136403"/>
                  </a:ext>
                </a:extLst>
              </a:tr>
              <a:tr h="2251073">
                <a:tc>
                  <a:txBody>
                    <a:bodyPr/>
                    <a:lstStyle/>
                    <a:p>
                      <a:pPr algn="just">
                        <a:lnSpc>
                          <a:spcPct val="107000"/>
                        </a:lnSpc>
                        <a:spcAft>
                          <a:spcPts val="800"/>
                        </a:spcAft>
                      </a:pPr>
                      <a:r>
                        <a:rPr lang="fr-FR" sz="2500" b="1"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CSRA est proscrit, sauf décision exceptionnelle (Ministre chargé des domaines)</a:t>
                      </a:r>
                      <a:r>
                        <a:rPr lang="fr-FR" sz="2500" b="1" u="none"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25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pour préserver les réserves en vue des besoins futurs de l’Administration alors qu’il était autorisé dans la RAF de 2012.</a:t>
                      </a:r>
                      <a:endParaRPr lang="fr-FR" sz="25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just">
                        <a:lnSpc>
                          <a:spcPct val="107000"/>
                        </a:lnSpc>
                        <a:spcAft>
                          <a:spcPts val="600"/>
                        </a:spcAft>
                      </a:pPr>
                      <a:r>
                        <a:rPr lang="fr-FR"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Article 52 :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fr-FR" sz="18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Les terrains objet de réserves administratives </a:t>
                      </a:r>
                      <a:r>
                        <a:rPr lang="fr-FR"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ne peuvent faire l’objet </a:t>
                      </a:r>
                      <a:r>
                        <a:rPr lang="fr-FR" sz="18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 changement de statut.</a:t>
                      </a: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fr-FR"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Cependant</a:t>
                      </a:r>
                      <a:r>
                        <a:rPr lang="fr-F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le Ministre en charge des domaines peut autoriser une modification de leur statut, pour </a:t>
                      </a:r>
                      <a:r>
                        <a:rPr lang="fr-FR"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des motifs d’utilité publique ou d’intérêt national. </a:t>
                      </a:r>
                      <a:r>
                        <a:rPr lang="fr-F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Cette autorisation se fait par arrêté du Ministre en charge des domaines après avis des ministres chargés de </a:t>
                      </a:r>
                      <a:r>
                        <a:rPr lang="fr-FR"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l’urbanisme</a:t>
                      </a:r>
                      <a:r>
                        <a:rPr lang="fr-F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et du </a:t>
                      </a:r>
                      <a:r>
                        <a:rPr lang="fr-FR"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secteur d’activité concerné</a:t>
                      </a:r>
                      <a:r>
                        <a:rPr lang="fr-F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Les modalités de modification du statut desdits terrains sont fixées par voie règlementaire.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algn="just">
                        <a:lnSpc>
                          <a:spcPct val="107000"/>
                        </a:lnSpc>
                        <a:spcAft>
                          <a:spcPts val="800"/>
                        </a:spcAft>
                      </a:pPr>
                      <a:r>
                        <a:rPr lang="fr-FR"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Article 44, Articles 146-166</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Les changements de statut des réserves administratives étaient autorisés et une procédure est définie.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3542517373"/>
                  </a:ext>
                </a:extLst>
              </a:tr>
            </a:tbl>
          </a:graphicData>
        </a:graphic>
      </p:graphicFrame>
    </p:spTree>
    <p:extLst>
      <p:ext uri="{BB962C8B-B14F-4D97-AF65-F5344CB8AC3E}">
        <p14:creationId xmlns:p14="http://schemas.microsoft.com/office/powerpoint/2010/main" val="2108923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30383-CB53-5A16-4326-B0B514A862C1}"/>
            </a:ext>
          </a:extLst>
        </p:cNvPr>
        <p:cNvGrpSpPr/>
        <p:nvPr/>
      </p:nvGrpSpPr>
      <p:grpSpPr>
        <a:xfrm>
          <a:off x="0" y="0"/>
          <a:ext cx="0" cy="0"/>
          <a:chOff x="0" y="0"/>
          <a:chExt cx="0" cy="0"/>
        </a:xfrm>
      </p:grpSpPr>
      <p:sp>
        <p:nvSpPr>
          <p:cNvPr id="32" name="TextBox 31">
            <a:extLst>
              <a:ext uri="{FF2B5EF4-FFF2-40B4-BE49-F238E27FC236}">
                <a16:creationId xmlns:a16="http://schemas.microsoft.com/office/drawing/2014/main" id="{EA455249-E2C7-564C-10C0-62E309E17182}"/>
              </a:ext>
            </a:extLst>
          </p:cNvPr>
          <p:cNvSpPr txBox="1"/>
          <p:nvPr/>
        </p:nvSpPr>
        <p:spPr>
          <a:xfrm>
            <a:off x="556580" y="2633818"/>
            <a:ext cx="1188075" cy="461665"/>
          </a:xfrm>
          <a:prstGeom prst="rect">
            <a:avLst/>
          </a:prstGeom>
          <a:noFill/>
          <a:ln w="12700">
            <a:noFill/>
          </a:ln>
        </p:spPr>
        <p:txBody>
          <a:bodyPr wrap="square">
            <a:spAutoFit/>
          </a:bodyPr>
          <a:lstStyle/>
          <a:p>
            <a:r>
              <a:rPr lang="fr-FR" sz="1200" b="1" dirty="0">
                <a:solidFill>
                  <a:schemeClr val="bg1"/>
                </a:solidFill>
                <a:latin typeface="Roboto" panose="02000000000000000000" pitchFamily="2" charset="0"/>
                <a:ea typeface="Roboto" panose="02000000000000000000" pitchFamily="2" charset="0"/>
                <a:cs typeface="Roboto" panose="02000000000000000000" pitchFamily="2" charset="0"/>
              </a:rPr>
              <a:t>Matrice des fonctions</a:t>
            </a:r>
          </a:p>
        </p:txBody>
      </p:sp>
      <p:sp>
        <p:nvSpPr>
          <p:cNvPr id="26" name="TextBox 9">
            <a:extLst>
              <a:ext uri="{FF2B5EF4-FFF2-40B4-BE49-F238E27FC236}">
                <a16:creationId xmlns:a16="http://schemas.microsoft.com/office/drawing/2014/main" id="{1A89491D-4D6F-2927-7B63-E82CBF1DDE39}"/>
              </a:ext>
            </a:extLst>
          </p:cNvPr>
          <p:cNvSpPr txBox="1"/>
          <p:nvPr/>
        </p:nvSpPr>
        <p:spPr>
          <a:xfrm>
            <a:off x="565136" y="4608087"/>
            <a:ext cx="966567" cy="461665"/>
          </a:xfrm>
          <a:prstGeom prst="rect">
            <a:avLst/>
          </a:prstGeom>
          <a:noFill/>
          <a:ln w="12700">
            <a:noFill/>
          </a:ln>
        </p:spPr>
        <p:txBody>
          <a:bodyPr wrap="square">
            <a:spAutoFit/>
          </a:bodyPr>
          <a:lstStyle/>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Armature urbaine</a:t>
            </a:r>
          </a:p>
        </p:txBody>
      </p:sp>
      <p:sp>
        <p:nvSpPr>
          <p:cNvPr id="30" name="TextBox 10">
            <a:extLst>
              <a:ext uri="{FF2B5EF4-FFF2-40B4-BE49-F238E27FC236}">
                <a16:creationId xmlns:a16="http://schemas.microsoft.com/office/drawing/2014/main" id="{7A596B4A-AFB8-72F8-18D8-4E8D20A166B3}"/>
              </a:ext>
            </a:extLst>
          </p:cNvPr>
          <p:cNvSpPr txBox="1"/>
          <p:nvPr/>
        </p:nvSpPr>
        <p:spPr>
          <a:xfrm>
            <a:off x="565136" y="5371660"/>
            <a:ext cx="1325539" cy="646331"/>
          </a:xfrm>
          <a:prstGeom prst="rect">
            <a:avLst/>
          </a:prstGeom>
          <a:noFill/>
          <a:ln w="12700">
            <a:noFill/>
          </a:ln>
        </p:spPr>
        <p:txBody>
          <a:bodyPr wrap="square">
            <a:spAutoFit/>
          </a:bodyPr>
          <a:lstStyle/>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Recom-</a:t>
            </a:r>
          </a:p>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mendations stratégiques</a:t>
            </a:r>
          </a:p>
        </p:txBody>
      </p:sp>
      <p:sp>
        <p:nvSpPr>
          <p:cNvPr id="33" name="TextBox 2">
            <a:extLst>
              <a:ext uri="{FF2B5EF4-FFF2-40B4-BE49-F238E27FC236}">
                <a16:creationId xmlns:a16="http://schemas.microsoft.com/office/drawing/2014/main" id="{B150A5FD-E59A-D77B-C632-1C34CF0B0988}"/>
              </a:ext>
            </a:extLst>
          </p:cNvPr>
          <p:cNvSpPr txBox="1"/>
          <p:nvPr/>
        </p:nvSpPr>
        <p:spPr>
          <a:xfrm>
            <a:off x="315928" y="4122715"/>
            <a:ext cx="1209890" cy="400110"/>
          </a:xfrm>
          <a:prstGeom prst="rect">
            <a:avLst/>
          </a:prstGeom>
          <a:noFill/>
          <a:ln w="12700">
            <a:noFill/>
          </a:ln>
        </p:spPr>
        <p:txBody>
          <a:bodyPr wrap="square">
            <a:spAutoFit/>
          </a:bodyPr>
          <a:lstStyle/>
          <a:p>
            <a:r>
              <a:rPr lang="fr-FR" sz="2000" b="1">
                <a:solidFill>
                  <a:schemeClr val="bg1"/>
                </a:solidFill>
                <a:latin typeface="Roboto" panose="02000000000000000000" pitchFamily="2" charset="0"/>
                <a:ea typeface="Roboto" panose="02000000000000000000" pitchFamily="2" charset="0"/>
                <a:cs typeface="Roboto" panose="02000000000000000000" pitchFamily="2" charset="0"/>
              </a:rPr>
              <a:t>Phase 2</a:t>
            </a:r>
          </a:p>
        </p:txBody>
      </p:sp>
      <p:sp>
        <p:nvSpPr>
          <p:cNvPr id="2" name="Rectangle 1">
            <a:extLst>
              <a:ext uri="{FF2B5EF4-FFF2-40B4-BE49-F238E27FC236}">
                <a16:creationId xmlns:a16="http://schemas.microsoft.com/office/drawing/2014/main" id="{32E901B2-1AB4-53AD-02A9-3185490B97E1}"/>
              </a:ext>
            </a:extLst>
          </p:cNvPr>
          <p:cNvSpPr/>
          <p:nvPr/>
        </p:nvSpPr>
        <p:spPr>
          <a:xfrm>
            <a:off x="1081086" y="298643"/>
            <a:ext cx="10510284" cy="636257"/>
          </a:xfrm>
          <a:prstGeom prst="rect">
            <a:avLst/>
          </a:prstGeom>
          <a:solidFill>
            <a:schemeClr val="accent4">
              <a:lumMod val="40000"/>
              <a:lumOff val="60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FF0000"/>
                </a:solidFill>
                <a:latin typeface="Arial Black" panose="020B0A04020102020204" pitchFamily="34" charset="0"/>
              </a:rPr>
              <a:t>INNOVATIONS</a:t>
            </a:r>
            <a:r>
              <a:rPr lang="fr-FR" sz="2600" dirty="0">
                <a:solidFill>
                  <a:schemeClr val="tx1"/>
                </a:solidFill>
                <a:latin typeface="Arial Black" panose="020B0A04020102020204" pitchFamily="34" charset="0"/>
              </a:rPr>
              <a:t> DE LA LOI PORTANT RAF (6/17)</a:t>
            </a:r>
          </a:p>
        </p:txBody>
      </p:sp>
      <p:grpSp>
        <p:nvGrpSpPr>
          <p:cNvPr id="12" name="Groupe 11">
            <a:extLst>
              <a:ext uri="{FF2B5EF4-FFF2-40B4-BE49-F238E27FC236}">
                <a16:creationId xmlns:a16="http://schemas.microsoft.com/office/drawing/2014/main" id="{DDC27E80-F1EE-4EF0-8145-60BCA59E731A}"/>
              </a:ext>
            </a:extLst>
          </p:cNvPr>
          <p:cNvGrpSpPr/>
          <p:nvPr/>
        </p:nvGrpSpPr>
        <p:grpSpPr>
          <a:xfrm>
            <a:off x="0" y="0"/>
            <a:ext cx="1081086" cy="6858000"/>
            <a:chOff x="0" y="0"/>
            <a:chExt cx="1081086" cy="6858000"/>
          </a:xfrm>
        </p:grpSpPr>
        <p:sp>
          <p:nvSpPr>
            <p:cNvPr id="13" name="Rectangle 12">
              <a:extLst>
                <a:ext uri="{FF2B5EF4-FFF2-40B4-BE49-F238E27FC236}">
                  <a16:creationId xmlns:a16="http://schemas.microsoft.com/office/drawing/2014/main" id="{FEA3A544-2608-7108-4CF6-A7DAACC9F9DD}"/>
                </a:ext>
              </a:extLst>
            </p:cNvPr>
            <p:cNvSpPr/>
            <p:nvPr/>
          </p:nvSpPr>
          <p:spPr>
            <a:xfrm>
              <a:off x="0" y="0"/>
              <a:ext cx="542925"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B097933-7B2F-7CD6-B74F-BE6F932E864A}"/>
                </a:ext>
              </a:extLst>
            </p:cNvPr>
            <p:cNvSpPr/>
            <p:nvPr/>
          </p:nvSpPr>
          <p:spPr>
            <a:xfrm>
              <a:off x="538161" y="0"/>
              <a:ext cx="542925"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Étoile à 5 branches 2">
              <a:extLst>
                <a:ext uri="{FF2B5EF4-FFF2-40B4-BE49-F238E27FC236}">
                  <a16:creationId xmlns:a16="http://schemas.microsoft.com/office/drawing/2014/main" id="{3A5D50D7-8072-2D02-8FAD-2A04442B6157}"/>
                </a:ext>
              </a:extLst>
            </p:cNvPr>
            <p:cNvSpPr/>
            <p:nvPr/>
          </p:nvSpPr>
          <p:spPr>
            <a:xfrm>
              <a:off x="195260" y="3157537"/>
              <a:ext cx="685802" cy="542925"/>
            </a:xfrm>
            <a:prstGeom prst="star5">
              <a:avLst/>
            </a:prstGeom>
            <a:solidFill>
              <a:srgbClr val="E2E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 name="Tableau 6">
            <a:extLst>
              <a:ext uri="{FF2B5EF4-FFF2-40B4-BE49-F238E27FC236}">
                <a16:creationId xmlns:a16="http://schemas.microsoft.com/office/drawing/2014/main" id="{360067F9-428A-2FE5-AF69-F47BB921B0F7}"/>
              </a:ext>
            </a:extLst>
          </p:cNvPr>
          <p:cNvGraphicFramePr>
            <a:graphicFrameLocks noGrp="1"/>
          </p:cNvGraphicFramePr>
          <p:nvPr>
            <p:extLst>
              <p:ext uri="{D42A27DB-BD31-4B8C-83A1-F6EECF244321}">
                <p14:modId xmlns:p14="http://schemas.microsoft.com/office/powerpoint/2010/main" val="468029684"/>
              </p:ext>
            </p:extLst>
          </p:nvPr>
        </p:nvGraphicFramePr>
        <p:xfrm>
          <a:off x="1333499" y="1145344"/>
          <a:ext cx="10663241" cy="5353876"/>
        </p:xfrm>
        <a:graphic>
          <a:graphicData uri="http://schemas.openxmlformats.org/drawingml/2006/table">
            <a:tbl>
              <a:tblPr firstRow="1" bandRow="1">
                <a:tableStyleId>{5C22544A-7EE6-4342-B048-85BDC9FD1C3A}</a:tableStyleId>
              </a:tblPr>
              <a:tblGrid>
                <a:gridCol w="2880691">
                  <a:extLst>
                    <a:ext uri="{9D8B030D-6E8A-4147-A177-3AD203B41FA5}">
                      <a16:colId xmlns:a16="http://schemas.microsoft.com/office/drawing/2014/main" val="683915877"/>
                    </a:ext>
                  </a:extLst>
                </a:gridCol>
                <a:gridCol w="4672634">
                  <a:extLst>
                    <a:ext uri="{9D8B030D-6E8A-4147-A177-3AD203B41FA5}">
                      <a16:colId xmlns:a16="http://schemas.microsoft.com/office/drawing/2014/main" val="1720024794"/>
                    </a:ext>
                  </a:extLst>
                </a:gridCol>
                <a:gridCol w="3109916">
                  <a:extLst>
                    <a:ext uri="{9D8B030D-6E8A-4147-A177-3AD203B41FA5}">
                      <a16:colId xmlns:a16="http://schemas.microsoft.com/office/drawing/2014/main" val="2498866821"/>
                    </a:ext>
                  </a:extLst>
                </a:gridCol>
              </a:tblGrid>
              <a:tr h="3179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lt1"/>
                          </a:solidFill>
                          <a:latin typeface="+mn-lt"/>
                          <a:ea typeface="+mn-ea"/>
                          <a:cs typeface="+mn-cs"/>
                        </a:rPr>
                        <a:t>INNOVATIONS</a:t>
                      </a:r>
                    </a:p>
                  </a:txBody>
                  <a:tcPr anchor="ctr"/>
                </a:tc>
                <a:tc>
                  <a:txBody>
                    <a:bodyPr/>
                    <a:lstStyle/>
                    <a:p>
                      <a:pPr algn="ctr"/>
                      <a:r>
                        <a:rPr lang="fr-FR" sz="2800" b="1" dirty="0"/>
                        <a:t>LOI RAF 2025</a:t>
                      </a:r>
                    </a:p>
                  </a:txBody>
                  <a:tcPr anchor="ctr"/>
                </a:tc>
                <a:tc>
                  <a:txBody>
                    <a:bodyPr/>
                    <a:lstStyle/>
                    <a:p>
                      <a:pPr algn="ctr"/>
                      <a:r>
                        <a:rPr lang="fr-FR" sz="2800" b="1" dirty="0"/>
                        <a:t>LOI RAF 2012</a:t>
                      </a:r>
                    </a:p>
                  </a:txBody>
                  <a:tcPr anchor="ctr"/>
                </a:tc>
                <a:extLst>
                  <a:ext uri="{0D108BD9-81ED-4DB2-BD59-A6C34878D82A}">
                    <a16:rowId xmlns:a16="http://schemas.microsoft.com/office/drawing/2014/main" val="556136403"/>
                  </a:ext>
                </a:extLst>
              </a:tr>
              <a:tr h="1618855">
                <a:tc>
                  <a:txBody>
                    <a:bodyPr/>
                    <a:lstStyle/>
                    <a:p>
                      <a:pPr algn="just">
                        <a:lnSpc>
                          <a:spcPct val="107000"/>
                        </a:lnSpc>
                        <a:spcAft>
                          <a:spcPts val="800"/>
                        </a:spcAft>
                      </a:pPr>
                      <a:r>
                        <a:rPr lang="fr-FR" sz="28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RAF de 2025: </a:t>
                      </a:r>
                      <a:r>
                        <a:rPr lang="fr-FR" sz="2800" b="1" u="sng"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Intégration des coûts</a:t>
                      </a:r>
                      <a:r>
                        <a:rPr lang="fr-FR" sz="2800" b="1" u="none"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8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 cession définitive dans la RAF alors que ce n’était pas le cas dans la RAF de 2012.</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just">
                        <a:lnSpc>
                          <a:spcPct val="106000"/>
                        </a:lnSpc>
                        <a:spcAft>
                          <a:spcPts val="800"/>
                        </a:spcAft>
                      </a:pPr>
                      <a:r>
                        <a:rPr lang="fr-FR" sz="22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Articles 72 à 75</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fr-FR" sz="2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L’objectif poursuivi à travers la fixation des coûts dans la loi (</a:t>
                      </a:r>
                      <a:r>
                        <a:rPr lang="fr-FR" sz="22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terres mises en valeur, terres non mises en valeur, terres destinées à la promotion foncière et immobilière</a:t>
                      </a:r>
                      <a:r>
                        <a:rPr lang="fr-FR" sz="2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est de disposer des informations sur les coûts de cession définitive dans un texte unique ; toute chose qui faciliterait l’exploitation dudit texte et la recherche d’informations relatives au foncier.</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algn="just">
                        <a:lnSpc>
                          <a:spcPct val="107000"/>
                        </a:lnSpc>
                        <a:spcAft>
                          <a:spcPts val="800"/>
                        </a:spcAft>
                      </a:pPr>
                      <a:r>
                        <a:rPr lang="fr-FR" sz="2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Pas de correspondance</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757798870"/>
                  </a:ext>
                </a:extLst>
              </a:tr>
            </a:tbl>
          </a:graphicData>
        </a:graphic>
      </p:graphicFrame>
    </p:spTree>
    <p:extLst>
      <p:ext uri="{BB962C8B-B14F-4D97-AF65-F5344CB8AC3E}">
        <p14:creationId xmlns:p14="http://schemas.microsoft.com/office/powerpoint/2010/main" val="2893550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30383-CB53-5A16-4326-B0B514A862C1}"/>
            </a:ext>
          </a:extLst>
        </p:cNvPr>
        <p:cNvGrpSpPr/>
        <p:nvPr/>
      </p:nvGrpSpPr>
      <p:grpSpPr>
        <a:xfrm>
          <a:off x="0" y="0"/>
          <a:ext cx="0" cy="0"/>
          <a:chOff x="0" y="0"/>
          <a:chExt cx="0" cy="0"/>
        </a:xfrm>
      </p:grpSpPr>
      <p:sp>
        <p:nvSpPr>
          <p:cNvPr id="32" name="TextBox 31">
            <a:extLst>
              <a:ext uri="{FF2B5EF4-FFF2-40B4-BE49-F238E27FC236}">
                <a16:creationId xmlns:a16="http://schemas.microsoft.com/office/drawing/2014/main" id="{EA455249-E2C7-564C-10C0-62E309E17182}"/>
              </a:ext>
            </a:extLst>
          </p:cNvPr>
          <p:cNvSpPr txBox="1"/>
          <p:nvPr/>
        </p:nvSpPr>
        <p:spPr>
          <a:xfrm>
            <a:off x="556580" y="2633818"/>
            <a:ext cx="1188075" cy="461665"/>
          </a:xfrm>
          <a:prstGeom prst="rect">
            <a:avLst/>
          </a:prstGeom>
          <a:noFill/>
          <a:ln w="12700">
            <a:noFill/>
          </a:ln>
        </p:spPr>
        <p:txBody>
          <a:bodyPr wrap="square">
            <a:spAutoFit/>
          </a:bodyPr>
          <a:lstStyle/>
          <a:p>
            <a:r>
              <a:rPr lang="fr-FR" sz="1200" b="1" dirty="0">
                <a:solidFill>
                  <a:schemeClr val="bg1"/>
                </a:solidFill>
                <a:latin typeface="Roboto" panose="02000000000000000000" pitchFamily="2" charset="0"/>
                <a:ea typeface="Roboto" panose="02000000000000000000" pitchFamily="2" charset="0"/>
                <a:cs typeface="Roboto" panose="02000000000000000000" pitchFamily="2" charset="0"/>
              </a:rPr>
              <a:t>Matrice des fonctions</a:t>
            </a:r>
          </a:p>
        </p:txBody>
      </p:sp>
      <p:sp>
        <p:nvSpPr>
          <p:cNvPr id="26" name="TextBox 9">
            <a:extLst>
              <a:ext uri="{FF2B5EF4-FFF2-40B4-BE49-F238E27FC236}">
                <a16:creationId xmlns:a16="http://schemas.microsoft.com/office/drawing/2014/main" id="{1A89491D-4D6F-2927-7B63-E82CBF1DDE39}"/>
              </a:ext>
            </a:extLst>
          </p:cNvPr>
          <p:cNvSpPr txBox="1"/>
          <p:nvPr/>
        </p:nvSpPr>
        <p:spPr>
          <a:xfrm>
            <a:off x="565136" y="4608087"/>
            <a:ext cx="966567" cy="461665"/>
          </a:xfrm>
          <a:prstGeom prst="rect">
            <a:avLst/>
          </a:prstGeom>
          <a:noFill/>
          <a:ln w="12700">
            <a:noFill/>
          </a:ln>
        </p:spPr>
        <p:txBody>
          <a:bodyPr wrap="square">
            <a:spAutoFit/>
          </a:bodyPr>
          <a:lstStyle/>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Armature urbaine</a:t>
            </a:r>
          </a:p>
        </p:txBody>
      </p:sp>
      <p:sp>
        <p:nvSpPr>
          <p:cNvPr id="30" name="TextBox 10">
            <a:extLst>
              <a:ext uri="{FF2B5EF4-FFF2-40B4-BE49-F238E27FC236}">
                <a16:creationId xmlns:a16="http://schemas.microsoft.com/office/drawing/2014/main" id="{7A596B4A-AFB8-72F8-18D8-4E8D20A166B3}"/>
              </a:ext>
            </a:extLst>
          </p:cNvPr>
          <p:cNvSpPr txBox="1"/>
          <p:nvPr/>
        </p:nvSpPr>
        <p:spPr>
          <a:xfrm>
            <a:off x="565136" y="5371660"/>
            <a:ext cx="1325539" cy="646331"/>
          </a:xfrm>
          <a:prstGeom prst="rect">
            <a:avLst/>
          </a:prstGeom>
          <a:noFill/>
          <a:ln w="12700">
            <a:noFill/>
          </a:ln>
        </p:spPr>
        <p:txBody>
          <a:bodyPr wrap="square">
            <a:spAutoFit/>
          </a:bodyPr>
          <a:lstStyle/>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Recom-</a:t>
            </a:r>
          </a:p>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mendations stratégiques</a:t>
            </a:r>
          </a:p>
        </p:txBody>
      </p:sp>
      <p:sp>
        <p:nvSpPr>
          <p:cNvPr id="33" name="TextBox 2">
            <a:extLst>
              <a:ext uri="{FF2B5EF4-FFF2-40B4-BE49-F238E27FC236}">
                <a16:creationId xmlns:a16="http://schemas.microsoft.com/office/drawing/2014/main" id="{B150A5FD-E59A-D77B-C632-1C34CF0B0988}"/>
              </a:ext>
            </a:extLst>
          </p:cNvPr>
          <p:cNvSpPr txBox="1"/>
          <p:nvPr/>
        </p:nvSpPr>
        <p:spPr>
          <a:xfrm>
            <a:off x="315928" y="4122715"/>
            <a:ext cx="1209890" cy="400110"/>
          </a:xfrm>
          <a:prstGeom prst="rect">
            <a:avLst/>
          </a:prstGeom>
          <a:noFill/>
          <a:ln w="12700">
            <a:noFill/>
          </a:ln>
        </p:spPr>
        <p:txBody>
          <a:bodyPr wrap="square">
            <a:spAutoFit/>
          </a:bodyPr>
          <a:lstStyle/>
          <a:p>
            <a:r>
              <a:rPr lang="fr-FR" sz="2000" b="1">
                <a:solidFill>
                  <a:schemeClr val="bg1"/>
                </a:solidFill>
                <a:latin typeface="Roboto" panose="02000000000000000000" pitchFamily="2" charset="0"/>
                <a:ea typeface="Roboto" panose="02000000000000000000" pitchFamily="2" charset="0"/>
                <a:cs typeface="Roboto" panose="02000000000000000000" pitchFamily="2" charset="0"/>
              </a:rPr>
              <a:t>Phase 2</a:t>
            </a:r>
          </a:p>
        </p:txBody>
      </p:sp>
      <p:sp>
        <p:nvSpPr>
          <p:cNvPr id="2" name="Rectangle 1">
            <a:extLst>
              <a:ext uri="{FF2B5EF4-FFF2-40B4-BE49-F238E27FC236}">
                <a16:creationId xmlns:a16="http://schemas.microsoft.com/office/drawing/2014/main" id="{32E901B2-1AB4-53AD-02A9-3185490B97E1}"/>
              </a:ext>
            </a:extLst>
          </p:cNvPr>
          <p:cNvSpPr/>
          <p:nvPr/>
        </p:nvSpPr>
        <p:spPr>
          <a:xfrm>
            <a:off x="1081086" y="298643"/>
            <a:ext cx="10510284" cy="636257"/>
          </a:xfrm>
          <a:prstGeom prst="rect">
            <a:avLst/>
          </a:prstGeom>
          <a:solidFill>
            <a:schemeClr val="accent4">
              <a:lumMod val="40000"/>
              <a:lumOff val="60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FF0000"/>
                </a:solidFill>
                <a:latin typeface="Arial Black" panose="020B0A04020102020204" pitchFamily="34" charset="0"/>
              </a:rPr>
              <a:t>INNOVATIONS</a:t>
            </a:r>
            <a:r>
              <a:rPr lang="fr-FR" sz="2600" dirty="0">
                <a:solidFill>
                  <a:schemeClr val="tx1"/>
                </a:solidFill>
                <a:latin typeface="Arial Black" panose="020B0A04020102020204" pitchFamily="34" charset="0"/>
              </a:rPr>
              <a:t> DE LA LOI PORTANT RAF (7/17)</a:t>
            </a:r>
          </a:p>
        </p:txBody>
      </p:sp>
      <p:grpSp>
        <p:nvGrpSpPr>
          <p:cNvPr id="12" name="Groupe 11">
            <a:extLst>
              <a:ext uri="{FF2B5EF4-FFF2-40B4-BE49-F238E27FC236}">
                <a16:creationId xmlns:a16="http://schemas.microsoft.com/office/drawing/2014/main" id="{DDC27E80-F1EE-4EF0-8145-60BCA59E731A}"/>
              </a:ext>
            </a:extLst>
          </p:cNvPr>
          <p:cNvGrpSpPr/>
          <p:nvPr/>
        </p:nvGrpSpPr>
        <p:grpSpPr>
          <a:xfrm>
            <a:off x="0" y="0"/>
            <a:ext cx="1081086" cy="6858000"/>
            <a:chOff x="0" y="0"/>
            <a:chExt cx="1081086" cy="6858000"/>
          </a:xfrm>
        </p:grpSpPr>
        <p:sp>
          <p:nvSpPr>
            <p:cNvPr id="13" name="Rectangle 12">
              <a:extLst>
                <a:ext uri="{FF2B5EF4-FFF2-40B4-BE49-F238E27FC236}">
                  <a16:creationId xmlns:a16="http://schemas.microsoft.com/office/drawing/2014/main" id="{FEA3A544-2608-7108-4CF6-A7DAACC9F9DD}"/>
                </a:ext>
              </a:extLst>
            </p:cNvPr>
            <p:cNvSpPr/>
            <p:nvPr/>
          </p:nvSpPr>
          <p:spPr>
            <a:xfrm>
              <a:off x="0" y="0"/>
              <a:ext cx="542925"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B097933-7B2F-7CD6-B74F-BE6F932E864A}"/>
                </a:ext>
              </a:extLst>
            </p:cNvPr>
            <p:cNvSpPr/>
            <p:nvPr/>
          </p:nvSpPr>
          <p:spPr>
            <a:xfrm>
              <a:off x="538161" y="0"/>
              <a:ext cx="542925"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Étoile à 5 branches 2">
              <a:extLst>
                <a:ext uri="{FF2B5EF4-FFF2-40B4-BE49-F238E27FC236}">
                  <a16:creationId xmlns:a16="http://schemas.microsoft.com/office/drawing/2014/main" id="{3A5D50D7-8072-2D02-8FAD-2A04442B6157}"/>
                </a:ext>
              </a:extLst>
            </p:cNvPr>
            <p:cNvSpPr/>
            <p:nvPr/>
          </p:nvSpPr>
          <p:spPr>
            <a:xfrm>
              <a:off x="195260" y="3157537"/>
              <a:ext cx="685802" cy="542925"/>
            </a:xfrm>
            <a:prstGeom prst="star5">
              <a:avLst/>
            </a:prstGeom>
            <a:solidFill>
              <a:srgbClr val="E2E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 name="Tableau 6">
            <a:extLst>
              <a:ext uri="{FF2B5EF4-FFF2-40B4-BE49-F238E27FC236}">
                <a16:creationId xmlns:a16="http://schemas.microsoft.com/office/drawing/2014/main" id="{360067F9-428A-2FE5-AF69-F47BB921B0F7}"/>
              </a:ext>
            </a:extLst>
          </p:cNvPr>
          <p:cNvGraphicFramePr>
            <a:graphicFrameLocks noGrp="1"/>
          </p:cNvGraphicFramePr>
          <p:nvPr>
            <p:extLst>
              <p:ext uri="{D42A27DB-BD31-4B8C-83A1-F6EECF244321}">
                <p14:modId xmlns:p14="http://schemas.microsoft.com/office/powerpoint/2010/main" val="671365533"/>
              </p:ext>
            </p:extLst>
          </p:nvPr>
        </p:nvGraphicFramePr>
        <p:xfrm>
          <a:off x="1333499" y="1145344"/>
          <a:ext cx="10663241" cy="5474843"/>
        </p:xfrm>
        <a:graphic>
          <a:graphicData uri="http://schemas.openxmlformats.org/drawingml/2006/table">
            <a:tbl>
              <a:tblPr firstRow="1" bandRow="1">
                <a:tableStyleId>{5C22544A-7EE6-4342-B048-85BDC9FD1C3A}</a:tableStyleId>
              </a:tblPr>
              <a:tblGrid>
                <a:gridCol w="3833924">
                  <a:extLst>
                    <a:ext uri="{9D8B030D-6E8A-4147-A177-3AD203B41FA5}">
                      <a16:colId xmlns:a16="http://schemas.microsoft.com/office/drawing/2014/main" val="683915877"/>
                    </a:ext>
                  </a:extLst>
                </a:gridCol>
                <a:gridCol w="4385930">
                  <a:extLst>
                    <a:ext uri="{9D8B030D-6E8A-4147-A177-3AD203B41FA5}">
                      <a16:colId xmlns:a16="http://schemas.microsoft.com/office/drawing/2014/main" val="1720024794"/>
                    </a:ext>
                  </a:extLst>
                </a:gridCol>
                <a:gridCol w="2443387">
                  <a:extLst>
                    <a:ext uri="{9D8B030D-6E8A-4147-A177-3AD203B41FA5}">
                      <a16:colId xmlns:a16="http://schemas.microsoft.com/office/drawing/2014/main" val="2498866821"/>
                    </a:ext>
                  </a:extLst>
                </a:gridCol>
              </a:tblGrid>
              <a:tr h="3179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lt1"/>
                          </a:solidFill>
                          <a:latin typeface="+mn-lt"/>
                          <a:ea typeface="+mn-ea"/>
                          <a:cs typeface="+mn-cs"/>
                        </a:rPr>
                        <a:t>INNOVATIONS</a:t>
                      </a:r>
                    </a:p>
                  </a:txBody>
                  <a:tcPr anchor="ctr"/>
                </a:tc>
                <a:tc>
                  <a:txBody>
                    <a:bodyPr/>
                    <a:lstStyle/>
                    <a:p>
                      <a:pPr algn="ctr"/>
                      <a:r>
                        <a:rPr lang="fr-FR" sz="2800" b="1" dirty="0"/>
                        <a:t>LOI RAF 2025</a:t>
                      </a:r>
                    </a:p>
                  </a:txBody>
                  <a:tcPr anchor="ctr"/>
                </a:tc>
                <a:tc>
                  <a:txBody>
                    <a:bodyPr/>
                    <a:lstStyle/>
                    <a:p>
                      <a:pPr algn="ctr"/>
                      <a:r>
                        <a:rPr lang="fr-FR" sz="2800" b="1" dirty="0"/>
                        <a:t>LOI RAF 2012</a:t>
                      </a:r>
                    </a:p>
                  </a:txBody>
                  <a:tcPr anchor="ctr"/>
                </a:tc>
                <a:extLst>
                  <a:ext uri="{0D108BD9-81ED-4DB2-BD59-A6C34878D82A}">
                    <a16:rowId xmlns:a16="http://schemas.microsoft.com/office/drawing/2014/main" val="556136403"/>
                  </a:ext>
                </a:extLst>
              </a:tr>
              <a:tr h="1618855">
                <a:tc>
                  <a:txBody>
                    <a:bodyPr/>
                    <a:lstStyle/>
                    <a:p>
                      <a:pPr algn="just">
                        <a:lnSpc>
                          <a:spcPct val="107000"/>
                        </a:lnSpc>
                        <a:spcAft>
                          <a:spcPts val="800"/>
                        </a:spcAft>
                      </a:pPr>
                      <a:r>
                        <a:rPr lang="fr-FR" sz="28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RAF de 2025: Affirmation d’un </a:t>
                      </a:r>
                      <a:r>
                        <a:rPr lang="fr-FR" sz="2800" b="1" u="sng"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gestionnaire unique </a:t>
                      </a:r>
                      <a:r>
                        <a:rPr lang="fr-FR" sz="28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du domaine privé immobilier de l’Etat qui est le Ministre en charge des domaines alors que ce n’était pas mentionné dans la RAF de 2012.</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just">
                        <a:lnSpc>
                          <a:spcPct val="106000"/>
                        </a:lnSpc>
                        <a:spcAft>
                          <a:spcPts val="800"/>
                        </a:spcAft>
                      </a:pPr>
                      <a:r>
                        <a:rPr lang="fr-FR" sz="24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Article 78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fr-FR"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 domaine privé immobilier est </a:t>
                      </a:r>
                      <a:r>
                        <a:rPr lang="fr-FR" sz="24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géré par le ministre en charge des domaines. </a:t>
                      </a:r>
                      <a:endParaRPr lang="fr-FR" sz="24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fr-FR"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Toutefois, </a:t>
                      </a:r>
                      <a:r>
                        <a:rPr lang="fr-FR" sz="24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il peut déléguer la gestion de tout ou une partie </a:t>
                      </a:r>
                      <a:r>
                        <a:rPr lang="fr-FR"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du domaine privé immobilier aux structures centrales et déconcentrées de l’Etat, aux sociétés d’Etat, aux sociétés d’économie mixte et aux collectivités territoriales.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just">
                        <a:lnSpc>
                          <a:spcPct val="107000"/>
                        </a:lnSpc>
                        <a:spcAft>
                          <a:spcPts val="800"/>
                        </a:spcAft>
                      </a:pPr>
                      <a:r>
                        <a:rPr lang="fr-FR"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Pas de correspondance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757798870"/>
                  </a:ext>
                </a:extLst>
              </a:tr>
            </a:tbl>
          </a:graphicData>
        </a:graphic>
      </p:graphicFrame>
    </p:spTree>
    <p:extLst>
      <p:ext uri="{BB962C8B-B14F-4D97-AF65-F5344CB8AC3E}">
        <p14:creationId xmlns:p14="http://schemas.microsoft.com/office/powerpoint/2010/main" val="1279740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A59E2-28CC-E738-FC01-641C131F388D}"/>
            </a:ext>
          </a:extLst>
        </p:cNvPr>
        <p:cNvGrpSpPr/>
        <p:nvPr/>
      </p:nvGrpSpPr>
      <p:grpSpPr>
        <a:xfrm>
          <a:off x="0" y="0"/>
          <a:ext cx="0" cy="0"/>
          <a:chOff x="0" y="0"/>
          <a:chExt cx="0" cy="0"/>
        </a:xfrm>
      </p:grpSpPr>
      <p:sp>
        <p:nvSpPr>
          <p:cNvPr id="32" name="TextBox 31">
            <a:extLst>
              <a:ext uri="{FF2B5EF4-FFF2-40B4-BE49-F238E27FC236}">
                <a16:creationId xmlns:a16="http://schemas.microsoft.com/office/drawing/2014/main" id="{F4EF73C2-B695-57D1-4E35-F09ECEF39BFB}"/>
              </a:ext>
            </a:extLst>
          </p:cNvPr>
          <p:cNvSpPr txBox="1"/>
          <p:nvPr/>
        </p:nvSpPr>
        <p:spPr>
          <a:xfrm>
            <a:off x="556580" y="2633818"/>
            <a:ext cx="1188075" cy="461665"/>
          </a:xfrm>
          <a:prstGeom prst="rect">
            <a:avLst/>
          </a:prstGeom>
          <a:noFill/>
          <a:ln w="12700">
            <a:noFill/>
          </a:ln>
        </p:spPr>
        <p:txBody>
          <a:bodyPr wrap="square">
            <a:spAutoFit/>
          </a:bodyPr>
          <a:lstStyle/>
          <a:p>
            <a:r>
              <a:rPr lang="fr-FR" sz="1200" b="1" dirty="0">
                <a:solidFill>
                  <a:schemeClr val="bg1"/>
                </a:solidFill>
                <a:latin typeface="Roboto" panose="02000000000000000000" pitchFamily="2" charset="0"/>
                <a:ea typeface="Roboto" panose="02000000000000000000" pitchFamily="2" charset="0"/>
                <a:cs typeface="Roboto" panose="02000000000000000000" pitchFamily="2" charset="0"/>
              </a:rPr>
              <a:t>Matrice des fonctions</a:t>
            </a:r>
          </a:p>
        </p:txBody>
      </p:sp>
      <p:sp>
        <p:nvSpPr>
          <p:cNvPr id="26" name="TextBox 9">
            <a:extLst>
              <a:ext uri="{FF2B5EF4-FFF2-40B4-BE49-F238E27FC236}">
                <a16:creationId xmlns:a16="http://schemas.microsoft.com/office/drawing/2014/main" id="{9B72854E-3081-C40E-CF7F-17F80E8ABCC7}"/>
              </a:ext>
            </a:extLst>
          </p:cNvPr>
          <p:cNvSpPr txBox="1"/>
          <p:nvPr/>
        </p:nvSpPr>
        <p:spPr>
          <a:xfrm>
            <a:off x="565136" y="4608087"/>
            <a:ext cx="966567" cy="461665"/>
          </a:xfrm>
          <a:prstGeom prst="rect">
            <a:avLst/>
          </a:prstGeom>
          <a:noFill/>
          <a:ln w="12700">
            <a:noFill/>
          </a:ln>
        </p:spPr>
        <p:txBody>
          <a:bodyPr wrap="square">
            <a:spAutoFit/>
          </a:bodyPr>
          <a:lstStyle/>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Armature urbaine</a:t>
            </a:r>
          </a:p>
        </p:txBody>
      </p:sp>
      <p:sp>
        <p:nvSpPr>
          <p:cNvPr id="30" name="TextBox 10">
            <a:extLst>
              <a:ext uri="{FF2B5EF4-FFF2-40B4-BE49-F238E27FC236}">
                <a16:creationId xmlns:a16="http://schemas.microsoft.com/office/drawing/2014/main" id="{500D3664-31EC-464D-77AE-D9176254EE5A}"/>
              </a:ext>
            </a:extLst>
          </p:cNvPr>
          <p:cNvSpPr txBox="1"/>
          <p:nvPr/>
        </p:nvSpPr>
        <p:spPr>
          <a:xfrm>
            <a:off x="565136" y="5371660"/>
            <a:ext cx="1325539" cy="646331"/>
          </a:xfrm>
          <a:prstGeom prst="rect">
            <a:avLst/>
          </a:prstGeom>
          <a:noFill/>
          <a:ln w="12700">
            <a:noFill/>
          </a:ln>
        </p:spPr>
        <p:txBody>
          <a:bodyPr wrap="square">
            <a:spAutoFit/>
          </a:bodyPr>
          <a:lstStyle/>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Recom-</a:t>
            </a:r>
          </a:p>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mendations stratégiques</a:t>
            </a:r>
          </a:p>
        </p:txBody>
      </p:sp>
      <p:sp>
        <p:nvSpPr>
          <p:cNvPr id="33" name="TextBox 2">
            <a:extLst>
              <a:ext uri="{FF2B5EF4-FFF2-40B4-BE49-F238E27FC236}">
                <a16:creationId xmlns:a16="http://schemas.microsoft.com/office/drawing/2014/main" id="{4BA54FD8-DF31-A237-7EF5-31B279460FA7}"/>
              </a:ext>
            </a:extLst>
          </p:cNvPr>
          <p:cNvSpPr txBox="1"/>
          <p:nvPr/>
        </p:nvSpPr>
        <p:spPr>
          <a:xfrm>
            <a:off x="315928" y="4122715"/>
            <a:ext cx="1209890" cy="400110"/>
          </a:xfrm>
          <a:prstGeom prst="rect">
            <a:avLst/>
          </a:prstGeom>
          <a:noFill/>
          <a:ln w="12700">
            <a:noFill/>
          </a:ln>
        </p:spPr>
        <p:txBody>
          <a:bodyPr wrap="square">
            <a:spAutoFit/>
          </a:bodyPr>
          <a:lstStyle/>
          <a:p>
            <a:r>
              <a:rPr lang="fr-FR" sz="2000" b="1">
                <a:solidFill>
                  <a:schemeClr val="bg1"/>
                </a:solidFill>
                <a:latin typeface="Roboto" panose="02000000000000000000" pitchFamily="2" charset="0"/>
                <a:ea typeface="Roboto" panose="02000000000000000000" pitchFamily="2" charset="0"/>
                <a:cs typeface="Roboto" panose="02000000000000000000" pitchFamily="2" charset="0"/>
              </a:rPr>
              <a:t>Phase 2</a:t>
            </a:r>
          </a:p>
        </p:txBody>
      </p:sp>
      <p:sp>
        <p:nvSpPr>
          <p:cNvPr id="2" name="Rectangle 1">
            <a:extLst>
              <a:ext uri="{FF2B5EF4-FFF2-40B4-BE49-F238E27FC236}">
                <a16:creationId xmlns:a16="http://schemas.microsoft.com/office/drawing/2014/main" id="{47D4A703-5CF4-BF95-22CF-61B11A561A0E}"/>
              </a:ext>
            </a:extLst>
          </p:cNvPr>
          <p:cNvSpPr/>
          <p:nvPr/>
        </p:nvSpPr>
        <p:spPr>
          <a:xfrm>
            <a:off x="1081086" y="298643"/>
            <a:ext cx="10510284" cy="636257"/>
          </a:xfrm>
          <a:prstGeom prst="rect">
            <a:avLst/>
          </a:prstGeom>
          <a:solidFill>
            <a:schemeClr val="accent4">
              <a:lumMod val="40000"/>
              <a:lumOff val="60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FF0000"/>
                </a:solidFill>
                <a:latin typeface="Arial Black" panose="020B0A04020102020204" pitchFamily="34" charset="0"/>
              </a:rPr>
              <a:t>INNOVATIONS</a:t>
            </a:r>
            <a:r>
              <a:rPr lang="fr-FR" sz="2600" dirty="0">
                <a:solidFill>
                  <a:schemeClr val="tx1"/>
                </a:solidFill>
                <a:latin typeface="Arial Black" panose="020B0A04020102020204" pitchFamily="34" charset="0"/>
              </a:rPr>
              <a:t> DE LA LOI PORTANT RAF (8/17)</a:t>
            </a:r>
          </a:p>
        </p:txBody>
      </p:sp>
      <p:grpSp>
        <p:nvGrpSpPr>
          <p:cNvPr id="12" name="Groupe 11">
            <a:extLst>
              <a:ext uri="{FF2B5EF4-FFF2-40B4-BE49-F238E27FC236}">
                <a16:creationId xmlns:a16="http://schemas.microsoft.com/office/drawing/2014/main" id="{2EC7341D-99BF-B6AB-7632-196E17465780}"/>
              </a:ext>
            </a:extLst>
          </p:cNvPr>
          <p:cNvGrpSpPr/>
          <p:nvPr/>
        </p:nvGrpSpPr>
        <p:grpSpPr>
          <a:xfrm>
            <a:off x="0" y="0"/>
            <a:ext cx="1081086" cy="6858000"/>
            <a:chOff x="0" y="0"/>
            <a:chExt cx="1081086" cy="6858000"/>
          </a:xfrm>
        </p:grpSpPr>
        <p:sp>
          <p:nvSpPr>
            <p:cNvPr id="13" name="Rectangle 12">
              <a:extLst>
                <a:ext uri="{FF2B5EF4-FFF2-40B4-BE49-F238E27FC236}">
                  <a16:creationId xmlns:a16="http://schemas.microsoft.com/office/drawing/2014/main" id="{98EF6755-5CD4-7E92-9142-C2778FE484C8}"/>
                </a:ext>
              </a:extLst>
            </p:cNvPr>
            <p:cNvSpPr/>
            <p:nvPr/>
          </p:nvSpPr>
          <p:spPr>
            <a:xfrm>
              <a:off x="0" y="0"/>
              <a:ext cx="542925"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8E1FEEF-B6AC-0861-44FF-FAB1B71CDEFD}"/>
                </a:ext>
              </a:extLst>
            </p:cNvPr>
            <p:cNvSpPr/>
            <p:nvPr/>
          </p:nvSpPr>
          <p:spPr>
            <a:xfrm>
              <a:off x="538161" y="0"/>
              <a:ext cx="542925"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Étoile à 5 branches 2">
              <a:extLst>
                <a:ext uri="{FF2B5EF4-FFF2-40B4-BE49-F238E27FC236}">
                  <a16:creationId xmlns:a16="http://schemas.microsoft.com/office/drawing/2014/main" id="{64B52A3B-E4E0-2354-FD58-A69EC3AF8911}"/>
                </a:ext>
              </a:extLst>
            </p:cNvPr>
            <p:cNvSpPr/>
            <p:nvPr/>
          </p:nvSpPr>
          <p:spPr>
            <a:xfrm>
              <a:off x="195260" y="3157537"/>
              <a:ext cx="685802" cy="542925"/>
            </a:xfrm>
            <a:prstGeom prst="star5">
              <a:avLst/>
            </a:prstGeom>
            <a:solidFill>
              <a:srgbClr val="E2E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 name="Tableau 6">
            <a:extLst>
              <a:ext uri="{FF2B5EF4-FFF2-40B4-BE49-F238E27FC236}">
                <a16:creationId xmlns:a16="http://schemas.microsoft.com/office/drawing/2014/main" id="{CB7FA4B6-B8CA-8938-128D-762C329C7645}"/>
              </a:ext>
            </a:extLst>
          </p:cNvPr>
          <p:cNvGraphicFramePr>
            <a:graphicFrameLocks noGrp="1"/>
          </p:cNvGraphicFramePr>
          <p:nvPr>
            <p:extLst>
              <p:ext uri="{D42A27DB-BD31-4B8C-83A1-F6EECF244321}">
                <p14:modId xmlns:p14="http://schemas.microsoft.com/office/powerpoint/2010/main" val="1389381616"/>
              </p:ext>
            </p:extLst>
          </p:nvPr>
        </p:nvGraphicFramePr>
        <p:xfrm>
          <a:off x="1103295" y="977904"/>
          <a:ext cx="10893446" cy="5428212"/>
        </p:xfrm>
        <a:graphic>
          <a:graphicData uri="http://schemas.openxmlformats.org/drawingml/2006/table">
            <a:tbl>
              <a:tblPr firstRow="1" bandRow="1">
                <a:tableStyleId>{5C22544A-7EE6-4342-B048-85BDC9FD1C3A}</a:tableStyleId>
              </a:tblPr>
              <a:tblGrid>
                <a:gridCol w="3282635">
                  <a:extLst>
                    <a:ext uri="{9D8B030D-6E8A-4147-A177-3AD203B41FA5}">
                      <a16:colId xmlns:a16="http://schemas.microsoft.com/office/drawing/2014/main" val="683915877"/>
                    </a:ext>
                  </a:extLst>
                </a:gridCol>
                <a:gridCol w="4167963">
                  <a:extLst>
                    <a:ext uri="{9D8B030D-6E8A-4147-A177-3AD203B41FA5}">
                      <a16:colId xmlns:a16="http://schemas.microsoft.com/office/drawing/2014/main" val="1720024794"/>
                    </a:ext>
                  </a:extLst>
                </a:gridCol>
                <a:gridCol w="3442848">
                  <a:extLst>
                    <a:ext uri="{9D8B030D-6E8A-4147-A177-3AD203B41FA5}">
                      <a16:colId xmlns:a16="http://schemas.microsoft.com/office/drawing/2014/main" val="2498866821"/>
                    </a:ext>
                  </a:extLst>
                </a:gridCol>
              </a:tblGrid>
              <a:tr h="6551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lt1"/>
                          </a:solidFill>
                          <a:latin typeface="+mn-lt"/>
                          <a:ea typeface="+mn-ea"/>
                          <a:cs typeface="+mn-cs"/>
                        </a:rPr>
                        <a:t>INNOVATIONS</a:t>
                      </a:r>
                    </a:p>
                  </a:txBody>
                  <a:tcPr anchor="ctr"/>
                </a:tc>
                <a:tc>
                  <a:txBody>
                    <a:bodyPr/>
                    <a:lstStyle/>
                    <a:p>
                      <a:pPr algn="ctr"/>
                      <a:r>
                        <a:rPr lang="fr-FR" sz="2800" b="1" dirty="0"/>
                        <a:t>LOI RAF 2025</a:t>
                      </a:r>
                    </a:p>
                  </a:txBody>
                  <a:tcPr anchor="ctr"/>
                </a:tc>
                <a:tc>
                  <a:txBody>
                    <a:bodyPr/>
                    <a:lstStyle/>
                    <a:p>
                      <a:pPr algn="ctr"/>
                      <a:r>
                        <a:rPr lang="fr-FR" sz="2800" b="1" dirty="0"/>
                        <a:t>LOI RAF 2012</a:t>
                      </a:r>
                    </a:p>
                  </a:txBody>
                  <a:tcPr anchor="ctr"/>
                </a:tc>
                <a:extLst>
                  <a:ext uri="{0D108BD9-81ED-4DB2-BD59-A6C34878D82A}">
                    <a16:rowId xmlns:a16="http://schemas.microsoft.com/office/drawing/2014/main" val="556136403"/>
                  </a:ext>
                </a:extLst>
              </a:tr>
              <a:tr h="4773059">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fr-FR" sz="24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RAF 2025: </a:t>
                      </a:r>
                      <a:r>
                        <a:rPr lang="fr-FR" sz="2400" b="1" u="sng"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Meilleur encadrement juridique du cadastre </a:t>
                      </a:r>
                      <a:r>
                        <a:rPr lang="fr-FR" sz="1900" b="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fr-FR" sz="1900" b="0" kern="1200" dirty="0">
                          <a:solidFill>
                            <a:schemeClr val="dk1"/>
                          </a:solidFill>
                          <a:effectLst/>
                          <a:latin typeface="+mn-lt"/>
                          <a:ea typeface="+mn-ea"/>
                          <a:cs typeface="+mn-cs"/>
                        </a:rPr>
                        <a:t>Renforcement des dispositions relatives au cadastre, aggravation de certaines sanctions, reprise de contenu de textes réglementaires sur le cadastre dans la loi</a:t>
                      </a:r>
                      <a:r>
                        <a:rPr lang="fr-FR" sz="1900" b="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fr-FR" sz="1900" b="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just">
                        <a:lnSpc>
                          <a:spcPct val="107000"/>
                        </a:lnSpc>
                        <a:spcAft>
                          <a:spcPts val="800"/>
                        </a:spcAft>
                      </a:pPr>
                      <a:r>
                        <a:rPr lang="fr-FR" sz="16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Articles 80 à 86 et article 208</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6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Article 80 :</a:t>
                      </a:r>
                      <a:r>
                        <a:rPr lang="fr-FR" sz="1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6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il est institué un cadastre national.</a:t>
                      </a:r>
                      <a:r>
                        <a:rPr lang="fr-FR" sz="1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Le cadastre est l’inventaire des droits réels immobiliers. Il renseigne la propriété, les autres droits réels, l’affectation ou la désignation et l’évaluation de tous les immeubles bâtis et non bâtis du domaine foncier national ainsi que leur contenance ou la nature des cultures.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6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Article 86 : le cadastre est mis en place dans toutes les communes.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Les conditions de constitution et de tenue du cadastre national sont précisées par décret en conseil des ministres.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noFill/>
                  </a:tcPr>
                </a:tc>
                <a:tc>
                  <a:txBody>
                    <a:bodyPr/>
                    <a:lstStyle/>
                    <a:p>
                      <a:pPr algn="just">
                        <a:lnSpc>
                          <a:spcPct val="107000"/>
                        </a:lnSpc>
                        <a:spcAft>
                          <a:spcPts val="800"/>
                        </a:spcAft>
                      </a:pPr>
                      <a:r>
                        <a:rPr lang="fr-FR" sz="16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Articles 198 à 205 et article 347</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6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Article 198 : Il est</a:t>
                      </a:r>
                      <a:r>
                        <a:rPr lang="fr-FR" sz="1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6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créé un cadastre dans toutes les collectivités territoriales</a:t>
                      </a:r>
                      <a:r>
                        <a:rPr lang="fr-FR" sz="16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du Burkina Faso. Le ministère en charge du cadastre procède à la mise en place du cadastre dans lesdites collectivités territoriales.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08911607"/>
                  </a:ext>
                </a:extLst>
              </a:tr>
            </a:tbl>
          </a:graphicData>
        </a:graphic>
      </p:graphicFrame>
    </p:spTree>
    <p:extLst>
      <p:ext uri="{BB962C8B-B14F-4D97-AF65-F5344CB8AC3E}">
        <p14:creationId xmlns:p14="http://schemas.microsoft.com/office/powerpoint/2010/main" val="3957632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A8795-B7E7-57DF-9A86-5E80CB5BB20A}"/>
            </a:ext>
          </a:extLst>
        </p:cNvPr>
        <p:cNvGrpSpPr/>
        <p:nvPr/>
      </p:nvGrpSpPr>
      <p:grpSpPr>
        <a:xfrm>
          <a:off x="0" y="0"/>
          <a:ext cx="0" cy="0"/>
          <a:chOff x="0" y="0"/>
          <a:chExt cx="0" cy="0"/>
        </a:xfrm>
      </p:grpSpPr>
      <p:sp>
        <p:nvSpPr>
          <p:cNvPr id="32" name="TextBox 31">
            <a:extLst>
              <a:ext uri="{FF2B5EF4-FFF2-40B4-BE49-F238E27FC236}">
                <a16:creationId xmlns:a16="http://schemas.microsoft.com/office/drawing/2014/main" id="{30C6E2AA-81E2-2565-4E53-434896F6F409}"/>
              </a:ext>
            </a:extLst>
          </p:cNvPr>
          <p:cNvSpPr txBox="1"/>
          <p:nvPr/>
        </p:nvSpPr>
        <p:spPr>
          <a:xfrm>
            <a:off x="556580" y="2633818"/>
            <a:ext cx="1188075" cy="461665"/>
          </a:xfrm>
          <a:prstGeom prst="rect">
            <a:avLst/>
          </a:prstGeom>
          <a:noFill/>
          <a:ln w="12700">
            <a:noFill/>
          </a:ln>
        </p:spPr>
        <p:txBody>
          <a:bodyPr wrap="square">
            <a:spAutoFit/>
          </a:bodyPr>
          <a:lstStyle/>
          <a:p>
            <a:r>
              <a:rPr lang="fr-FR" sz="1200" b="1" dirty="0">
                <a:solidFill>
                  <a:schemeClr val="bg1"/>
                </a:solidFill>
                <a:latin typeface="Roboto" panose="02000000000000000000" pitchFamily="2" charset="0"/>
                <a:ea typeface="Roboto" panose="02000000000000000000" pitchFamily="2" charset="0"/>
                <a:cs typeface="Roboto" panose="02000000000000000000" pitchFamily="2" charset="0"/>
              </a:rPr>
              <a:t>Matrice des fonctions</a:t>
            </a:r>
          </a:p>
        </p:txBody>
      </p:sp>
      <p:sp>
        <p:nvSpPr>
          <p:cNvPr id="26" name="TextBox 9">
            <a:extLst>
              <a:ext uri="{FF2B5EF4-FFF2-40B4-BE49-F238E27FC236}">
                <a16:creationId xmlns:a16="http://schemas.microsoft.com/office/drawing/2014/main" id="{3EA49722-513A-792B-C949-FEFF1AA8EA6F}"/>
              </a:ext>
            </a:extLst>
          </p:cNvPr>
          <p:cNvSpPr txBox="1"/>
          <p:nvPr/>
        </p:nvSpPr>
        <p:spPr>
          <a:xfrm>
            <a:off x="565136" y="4608087"/>
            <a:ext cx="966567" cy="461665"/>
          </a:xfrm>
          <a:prstGeom prst="rect">
            <a:avLst/>
          </a:prstGeom>
          <a:noFill/>
          <a:ln w="12700">
            <a:noFill/>
          </a:ln>
        </p:spPr>
        <p:txBody>
          <a:bodyPr wrap="square">
            <a:spAutoFit/>
          </a:bodyPr>
          <a:lstStyle/>
          <a:p>
            <a:r>
              <a:rPr lang="fr-FR" sz="1200" b="1" dirty="0">
                <a:solidFill>
                  <a:schemeClr val="bg1"/>
                </a:solidFill>
                <a:latin typeface="Roboto" panose="02000000000000000000" pitchFamily="2" charset="0"/>
                <a:ea typeface="Roboto" panose="02000000000000000000" pitchFamily="2" charset="0"/>
                <a:cs typeface="Roboto" panose="02000000000000000000" pitchFamily="2" charset="0"/>
              </a:rPr>
              <a:t>Armature urbaine</a:t>
            </a:r>
          </a:p>
        </p:txBody>
      </p:sp>
      <p:sp>
        <p:nvSpPr>
          <p:cNvPr id="30" name="TextBox 10">
            <a:extLst>
              <a:ext uri="{FF2B5EF4-FFF2-40B4-BE49-F238E27FC236}">
                <a16:creationId xmlns:a16="http://schemas.microsoft.com/office/drawing/2014/main" id="{42816B57-5496-E05E-B3FB-B0118721C435}"/>
              </a:ext>
            </a:extLst>
          </p:cNvPr>
          <p:cNvSpPr txBox="1"/>
          <p:nvPr/>
        </p:nvSpPr>
        <p:spPr>
          <a:xfrm>
            <a:off x="565136" y="5371660"/>
            <a:ext cx="1325539" cy="646331"/>
          </a:xfrm>
          <a:prstGeom prst="rect">
            <a:avLst/>
          </a:prstGeom>
          <a:noFill/>
          <a:ln w="12700">
            <a:noFill/>
          </a:ln>
        </p:spPr>
        <p:txBody>
          <a:bodyPr wrap="square">
            <a:spAutoFit/>
          </a:bodyPr>
          <a:lstStyle/>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Recom-</a:t>
            </a:r>
          </a:p>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mendations stratégiques</a:t>
            </a:r>
          </a:p>
        </p:txBody>
      </p:sp>
      <p:sp>
        <p:nvSpPr>
          <p:cNvPr id="33" name="TextBox 2">
            <a:extLst>
              <a:ext uri="{FF2B5EF4-FFF2-40B4-BE49-F238E27FC236}">
                <a16:creationId xmlns:a16="http://schemas.microsoft.com/office/drawing/2014/main" id="{AF5C710D-BC7B-489F-CA07-193FA835BD09}"/>
              </a:ext>
            </a:extLst>
          </p:cNvPr>
          <p:cNvSpPr txBox="1"/>
          <p:nvPr/>
        </p:nvSpPr>
        <p:spPr>
          <a:xfrm>
            <a:off x="315928" y="4122715"/>
            <a:ext cx="1209890" cy="400110"/>
          </a:xfrm>
          <a:prstGeom prst="rect">
            <a:avLst/>
          </a:prstGeom>
          <a:noFill/>
          <a:ln w="12700">
            <a:noFill/>
          </a:ln>
        </p:spPr>
        <p:txBody>
          <a:bodyPr wrap="square">
            <a:spAutoFit/>
          </a:bodyPr>
          <a:lstStyle/>
          <a:p>
            <a:r>
              <a:rPr lang="fr-FR" sz="2000" b="1">
                <a:solidFill>
                  <a:schemeClr val="bg1"/>
                </a:solidFill>
                <a:latin typeface="Roboto" panose="02000000000000000000" pitchFamily="2" charset="0"/>
                <a:ea typeface="Roboto" panose="02000000000000000000" pitchFamily="2" charset="0"/>
                <a:cs typeface="Roboto" panose="02000000000000000000" pitchFamily="2" charset="0"/>
              </a:rPr>
              <a:t>Phase 2</a:t>
            </a:r>
          </a:p>
        </p:txBody>
      </p:sp>
      <p:sp>
        <p:nvSpPr>
          <p:cNvPr id="2" name="Rectangle 1">
            <a:extLst>
              <a:ext uri="{FF2B5EF4-FFF2-40B4-BE49-F238E27FC236}">
                <a16:creationId xmlns:a16="http://schemas.microsoft.com/office/drawing/2014/main" id="{7D4302F1-1A19-60D4-53CF-0F19A559E8D7}"/>
              </a:ext>
            </a:extLst>
          </p:cNvPr>
          <p:cNvSpPr/>
          <p:nvPr/>
        </p:nvSpPr>
        <p:spPr>
          <a:xfrm>
            <a:off x="1081086" y="298643"/>
            <a:ext cx="10510284" cy="636257"/>
          </a:xfrm>
          <a:prstGeom prst="rect">
            <a:avLst/>
          </a:prstGeom>
          <a:solidFill>
            <a:schemeClr val="accent4">
              <a:lumMod val="40000"/>
              <a:lumOff val="60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FF0000"/>
                </a:solidFill>
                <a:latin typeface="Arial Black" panose="020B0A04020102020204" pitchFamily="34" charset="0"/>
              </a:rPr>
              <a:t>INNOVATIONS</a:t>
            </a:r>
            <a:r>
              <a:rPr lang="fr-FR" sz="2600" dirty="0">
                <a:solidFill>
                  <a:schemeClr val="tx1"/>
                </a:solidFill>
                <a:latin typeface="Arial Black" panose="020B0A04020102020204" pitchFamily="34" charset="0"/>
              </a:rPr>
              <a:t> DE LA LOI PORTANT RAF (9/17)</a:t>
            </a:r>
          </a:p>
        </p:txBody>
      </p:sp>
      <p:grpSp>
        <p:nvGrpSpPr>
          <p:cNvPr id="12" name="Groupe 11">
            <a:extLst>
              <a:ext uri="{FF2B5EF4-FFF2-40B4-BE49-F238E27FC236}">
                <a16:creationId xmlns:a16="http://schemas.microsoft.com/office/drawing/2014/main" id="{4FBA2722-7153-6C5B-623B-4CDB319715D5}"/>
              </a:ext>
            </a:extLst>
          </p:cNvPr>
          <p:cNvGrpSpPr/>
          <p:nvPr/>
        </p:nvGrpSpPr>
        <p:grpSpPr>
          <a:xfrm>
            <a:off x="0" y="0"/>
            <a:ext cx="1081086" cy="6858000"/>
            <a:chOff x="0" y="0"/>
            <a:chExt cx="1081086" cy="6858000"/>
          </a:xfrm>
        </p:grpSpPr>
        <p:sp>
          <p:nvSpPr>
            <p:cNvPr id="13" name="Rectangle 12">
              <a:extLst>
                <a:ext uri="{FF2B5EF4-FFF2-40B4-BE49-F238E27FC236}">
                  <a16:creationId xmlns:a16="http://schemas.microsoft.com/office/drawing/2014/main" id="{EC1EDBEF-616E-5F5F-5027-ADCC7E61A0DA}"/>
                </a:ext>
              </a:extLst>
            </p:cNvPr>
            <p:cNvSpPr/>
            <p:nvPr/>
          </p:nvSpPr>
          <p:spPr>
            <a:xfrm>
              <a:off x="0" y="0"/>
              <a:ext cx="542925"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0632C9F-D33E-64B7-3C46-BD9CAEF07CA4}"/>
                </a:ext>
              </a:extLst>
            </p:cNvPr>
            <p:cNvSpPr/>
            <p:nvPr/>
          </p:nvSpPr>
          <p:spPr>
            <a:xfrm>
              <a:off x="538161" y="0"/>
              <a:ext cx="542925"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Étoile à 5 branches 2">
              <a:extLst>
                <a:ext uri="{FF2B5EF4-FFF2-40B4-BE49-F238E27FC236}">
                  <a16:creationId xmlns:a16="http://schemas.microsoft.com/office/drawing/2014/main" id="{4AF59B91-3DDD-9CF9-80AD-202A21BCDA7E}"/>
                </a:ext>
              </a:extLst>
            </p:cNvPr>
            <p:cNvSpPr/>
            <p:nvPr/>
          </p:nvSpPr>
          <p:spPr>
            <a:xfrm>
              <a:off x="195260" y="3157537"/>
              <a:ext cx="685802" cy="542925"/>
            </a:xfrm>
            <a:prstGeom prst="star5">
              <a:avLst/>
            </a:prstGeom>
            <a:solidFill>
              <a:srgbClr val="E2E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 name="Tableau 6">
            <a:extLst>
              <a:ext uri="{FF2B5EF4-FFF2-40B4-BE49-F238E27FC236}">
                <a16:creationId xmlns:a16="http://schemas.microsoft.com/office/drawing/2014/main" id="{B2649C6D-8B50-343B-F24C-1C31A40B7569}"/>
              </a:ext>
            </a:extLst>
          </p:cNvPr>
          <p:cNvGraphicFramePr>
            <a:graphicFrameLocks noGrp="1"/>
          </p:cNvGraphicFramePr>
          <p:nvPr>
            <p:extLst>
              <p:ext uri="{D42A27DB-BD31-4B8C-83A1-F6EECF244321}">
                <p14:modId xmlns:p14="http://schemas.microsoft.com/office/powerpoint/2010/main" val="2305889879"/>
              </p:ext>
            </p:extLst>
          </p:nvPr>
        </p:nvGraphicFramePr>
        <p:xfrm>
          <a:off x="1143556" y="1137392"/>
          <a:ext cx="10510283" cy="4943412"/>
        </p:xfrm>
        <a:graphic>
          <a:graphicData uri="http://schemas.openxmlformats.org/drawingml/2006/table">
            <a:tbl>
              <a:tblPr firstRow="1" bandRow="1">
                <a:tableStyleId>{5C22544A-7EE6-4342-B048-85BDC9FD1C3A}</a:tableStyleId>
              </a:tblPr>
              <a:tblGrid>
                <a:gridCol w="2827704">
                  <a:extLst>
                    <a:ext uri="{9D8B030D-6E8A-4147-A177-3AD203B41FA5}">
                      <a16:colId xmlns:a16="http://schemas.microsoft.com/office/drawing/2014/main" val="683915877"/>
                    </a:ext>
                  </a:extLst>
                </a:gridCol>
                <a:gridCol w="4851227">
                  <a:extLst>
                    <a:ext uri="{9D8B030D-6E8A-4147-A177-3AD203B41FA5}">
                      <a16:colId xmlns:a16="http://schemas.microsoft.com/office/drawing/2014/main" val="1720024794"/>
                    </a:ext>
                  </a:extLst>
                </a:gridCol>
                <a:gridCol w="2831352">
                  <a:extLst>
                    <a:ext uri="{9D8B030D-6E8A-4147-A177-3AD203B41FA5}">
                      <a16:colId xmlns:a16="http://schemas.microsoft.com/office/drawing/2014/main" val="2498866821"/>
                    </a:ext>
                  </a:extLst>
                </a:gridCol>
              </a:tblGrid>
              <a:tr h="3799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lt1"/>
                          </a:solidFill>
                          <a:latin typeface="+mn-lt"/>
                          <a:ea typeface="+mn-ea"/>
                          <a:cs typeface="+mn-cs"/>
                        </a:rPr>
                        <a:t>INNOVATIONS</a:t>
                      </a:r>
                    </a:p>
                  </a:txBody>
                  <a:tcPr anchor="ctr"/>
                </a:tc>
                <a:tc>
                  <a:txBody>
                    <a:bodyPr/>
                    <a:lstStyle/>
                    <a:p>
                      <a:pPr algn="ctr"/>
                      <a:r>
                        <a:rPr lang="fr-FR" sz="2800" b="1" dirty="0"/>
                        <a:t>LOI RAF 2025</a:t>
                      </a:r>
                    </a:p>
                  </a:txBody>
                  <a:tcPr anchor="ctr"/>
                </a:tc>
                <a:tc>
                  <a:txBody>
                    <a:bodyPr/>
                    <a:lstStyle/>
                    <a:p>
                      <a:pPr algn="ctr"/>
                      <a:r>
                        <a:rPr lang="fr-FR" sz="2800" b="1" dirty="0"/>
                        <a:t>LOI RAF 2012</a:t>
                      </a:r>
                    </a:p>
                  </a:txBody>
                  <a:tcPr anchor="ctr"/>
                </a:tc>
                <a:extLst>
                  <a:ext uri="{0D108BD9-81ED-4DB2-BD59-A6C34878D82A}">
                    <a16:rowId xmlns:a16="http://schemas.microsoft.com/office/drawing/2014/main" val="556136403"/>
                  </a:ext>
                </a:extLst>
              </a:tr>
              <a:tr h="2511762">
                <a:tc>
                  <a:txBody>
                    <a:bodyPr/>
                    <a:lstStyle/>
                    <a:p>
                      <a:pPr algn="just">
                        <a:lnSpc>
                          <a:spcPct val="107000"/>
                        </a:lnSpc>
                        <a:spcAft>
                          <a:spcPts val="800"/>
                        </a:spcAft>
                      </a:pPr>
                      <a:r>
                        <a:rPr lang="fr-FR" sz="29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RAF 2025: </a:t>
                      </a:r>
                      <a:r>
                        <a:rPr lang="fr-FR" sz="2900" b="1" u="sng"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Accès libre </a:t>
                      </a:r>
                    </a:p>
                    <a:p>
                      <a:pPr algn="just">
                        <a:lnSpc>
                          <a:spcPct val="107000"/>
                        </a:lnSpc>
                        <a:spcAft>
                          <a:spcPts val="800"/>
                        </a:spcAft>
                      </a:pPr>
                      <a:r>
                        <a:rPr lang="fr-FR" sz="29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 la documentation cadastrale au public. Ce n’était pas le cas dans la RAF de 2012</a:t>
                      </a:r>
                      <a:endParaRPr lang="fr-FR" sz="29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just">
                        <a:lnSpc>
                          <a:spcPct val="107000"/>
                        </a:lnSpc>
                        <a:spcAft>
                          <a:spcPts val="800"/>
                        </a:spcAft>
                      </a:pPr>
                      <a:r>
                        <a:rPr lang="fr-FR" sz="28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Article 84 :</a:t>
                      </a:r>
                      <a:r>
                        <a:rPr lang="fr-FR" sz="2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la documentation cadastrale est </a:t>
                      </a:r>
                      <a:r>
                        <a:rPr lang="fr-FR" sz="28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d’accès libre au public.</a:t>
                      </a:r>
                      <a:r>
                        <a:rPr lang="fr-FR" sz="2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L’accès à la documentation cadastrale se fait soit par consultation sur place, soit par la délivrance d’un extrait cadastral sur demande.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just">
                        <a:lnSpc>
                          <a:spcPct val="107000"/>
                        </a:lnSpc>
                        <a:spcAft>
                          <a:spcPts val="800"/>
                        </a:spcAft>
                      </a:pPr>
                      <a:r>
                        <a:rPr lang="fr-FR" sz="2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Pas de correspondance</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87451077"/>
                  </a:ext>
                </a:extLst>
              </a:tr>
            </a:tbl>
          </a:graphicData>
        </a:graphic>
      </p:graphicFrame>
    </p:spTree>
    <p:extLst>
      <p:ext uri="{BB962C8B-B14F-4D97-AF65-F5344CB8AC3E}">
        <p14:creationId xmlns:p14="http://schemas.microsoft.com/office/powerpoint/2010/main" val="982971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9CD71-7AE2-AC33-20CF-2CE319998012}"/>
            </a:ext>
          </a:extLst>
        </p:cNvPr>
        <p:cNvGrpSpPr/>
        <p:nvPr/>
      </p:nvGrpSpPr>
      <p:grpSpPr>
        <a:xfrm>
          <a:off x="0" y="0"/>
          <a:ext cx="0" cy="0"/>
          <a:chOff x="0" y="0"/>
          <a:chExt cx="0" cy="0"/>
        </a:xfrm>
      </p:grpSpPr>
      <p:sp>
        <p:nvSpPr>
          <p:cNvPr id="32" name="TextBox 31">
            <a:extLst>
              <a:ext uri="{FF2B5EF4-FFF2-40B4-BE49-F238E27FC236}">
                <a16:creationId xmlns:a16="http://schemas.microsoft.com/office/drawing/2014/main" id="{9A22590C-548A-856D-6AFC-7ED8483264AD}"/>
              </a:ext>
            </a:extLst>
          </p:cNvPr>
          <p:cNvSpPr txBox="1"/>
          <p:nvPr/>
        </p:nvSpPr>
        <p:spPr>
          <a:xfrm>
            <a:off x="556580" y="2633818"/>
            <a:ext cx="1188075" cy="461665"/>
          </a:xfrm>
          <a:prstGeom prst="rect">
            <a:avLst/>
          </a:prstGeom>
          <a:noFill/>
          <a:ln w="12700">
            <a:noFill/>
          </a:ln>
        </p:spPr>
        <p:txBody>
          <a:bodyPr wrap="square">
            <a:spAutoFit/>
          </a:bodyPr>
          <a:lstStyle/>
          <a:p>
            <a:r>
              <a:rPr lang="fr-FR" sz="1200" b="1" dirty="0">
                <a:solidFill>
                  <a:schemeClr val="bg1"/>
                </a:solidFill>
                <a:latin typeface="Roboto" panose="02000000000000000000" pitchFamily="2" charset="0"/>
                <a:ea typeface="Roboto" panose="02000000000000000000" pitchFamily="2" charset="0"/>
                <a:cs typeface="Roboto" panose="02000000000000000000" pitchFamily="2" charset="0"/>
              </a:rPr>
              <a:t>Matrice des fonctions</a:t>
            </a:r>
          </a:p>
        </p:txBody>
      </p:sp>
      <p:sp>
        <p:nvSpPr>
          <p:cNvPr id="26" name="TextBox 9">
            <a:extLst>
              <a:ext uri="{FF2B5EF4-FFF2-40B4-BE49-F238E27FC236}">
                <a16:creationId xmlns:a16="http://schemas.microsoft.com/office/drawing/2014/main" id="{798ACE0E-05C2-BBC4-3AEC-1C5FDD110966}"/>
              </a:ext>
            </a:extLst>
          </p:cNvPr>
          <p:cNvSpPr txBox="1"/>
          <p:nvPr/>
        </p:nvSpPr>
        <p:spPr>
          <a:xfrm>
            <a:off x="565136" y="4608087"/>
            <a:ext cx="966567" cy="461665"/>
          </a:xfrm>
          <a:prstGeom prst="rect">
            <a:avLst/>
          </a:prstGeom>
          <a:noFill/>
          <a:ln w="12700">
            <a:noFill/>
          </a:ln>
        </p:spPr>
        <p:txBody>
          <a:bodyPr wrap="square">
            <a:spAutoFit/>
          </a:bodyPr>
          <a:lstStyle/>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Armature urbaine</a:t>
            </a:r>
          </a:p>
        </p:txBody>
      </p:sp>
      <p:sp>
        <p:nvSpPr>
          <p:cNvPr id="30" name="TextBox 10">
            <a:extLst>
              <a:ext uri="{FF2B5EF4-FFF2-40B4-BE49-F238E27FC236}">
                <a16:creationId xmlns:a16="http://schemas.microsoft.com/office/drawing/2014/main" id="{F130D04E-8CEE-4C08-B69D-4B9CB6C48E1F}"/>
              </a:ext>
            </a:extLst>
          </p:cNvPr>
          <p:cNvSpPr txBox="1"/>
          <p:nvPr/>
        </p:nvSpPr>
        <p:spPr>
          <a:xfrm>
            <a:off x="565136" y="5371660"/>
            <a:ext cx="1325539" cy="646331"/>
          </a:xfrm>
          <a:prstGeom prst="rect">
            <a:avLst/>
          </a:prstGeom>
          <a:noFill/>
          <a:ln w="12700">
            <a:noFill/>
          </a:ln>
        </p:spPr>
        <p:txBody>
          <a:bodyPr wrap="square">
            <a:spAutoFit/>
          </a:bodyPr>
          <a:lstStyle/>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Recom-</a:t>
            </a:r>
          </a:p>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mendations stratégiques</a:t>
            </a:r>
          </a:p>
        </p:txBody>
      </p:sp>
      <p:sp>
        <p:nvSpPr>
          <p:cNvPr id="33" name="TextBox 2">
            <a:extLst>
              <a:ext uri="{FF2B5EF4-FFF2-40B4-BE49-F238E27FC236}">
                <a16:creationId xmlns:a16="http://schemas.microsoft.com/office/drawing/2014/main" id="{861D2A1F-6BAE-4693-AF73-6E629F0FD60D}"/>
              </a:ext>
            </a:extLst>
          </p:cNvPr>
          <p:cNvSpPr txBox="1"/>
          <p:nvPr/>
        </p:nvSpPr>
        <p:spPr>
          <a:xfrm>
            <a:off x="315928" y="4122715"/>
            <a:ext cx="1209890" cy="400110"/>
          </a:xfrm>
          <a:prstGeom prst="rect">
            <a:avLst/>
          </a:prstGeom>
          <a:noFill/>
          <a:ln w="12700">
            <a:noFill/>
          </a:ln>
        </p:spPr>
        <p:txBody>
          <a:bodyPr wrap="square">
            <a:spAutoFit/>
          </a:bodyPr>
          <a:lstStyle/>
          <a:p>
            <a:r>
              <a:rPr lang="fr-FR" sz="2000" b="1">
                <a:solidFill>
                  <a:schemeClr val="bg1"/>
                </a:solidFill>
                <a:latin typeface="Roboto" panose="02000000000000000000" pitchFamily="2" charset="0"/>
                <a:ea typeface="Roboto" panose="02000000000000000000" pitchFamily="2" charset="0"/>
                <a:cs typeface="Roboto" panose="02000000000000000000" pitchFamily="2" charset="0"/>
              </a:rPr>
              <a:t>Phase 2</a:t>
            </a:r>
          </a:p>
        </p:txBody>
      </p:sp>
      <p:sp>
        <p:nvSpPr>
          <p:cNvPr id="2" name="Rectangle 1">
            <a:extLst>
              <a:ext uri="{FF2B5EF4-FFF2-40B4-BE49-F238E27FC236}">
                <a16:creationId xmlns:a16="http://schemas.microsoft.com/office/drawing/2014/main" id="{B3B07106-C640-4809-3A10-7AF2D0300411}"/>
              </a:ext>
            </a:extLst>
          </p:cNvPr>
          <p:cNvSpPr/>
          <p:nvPr/>
        </p:nvSpPr>
        <p:spPr>
          <a:xfrm>
            <a:off x="1081086" y="298643"/>
            <a:ext cx="10510284" cy="636257"/>
          </a:xfrm>
          <a:prstGeom prst="rect">
            <a:avLst/>
          </a:prstGeom>
          <a:solidFill>
            <a:schemeClr val="accent4">
              <a:lumMod val="40000"/>
              <a:lumOff val="60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FF0000"/>
                </a:solidFill>
                <a:latin typeface="Arial Black" panose="020B0A04020102020204" pitchFamily="34" charset="0"/>
              </a:rPr>
              <a:t>INNOVATIONS</a:t>
            </a:r>
            <a:r>
              <a:rPr lang="fr-FR" sz="2600" dirty="0">
                <a:solidFill>
                  <a:schemeClr val="tx1"/>
                </a:solidFill>
                <a:latin typeface="Arial Black" panose="020B0A04020102020204" pitchFamily="34" charset="0"/>
              </a:rPr>
              <a:t> DE LA LOI PORTANT RAF (10/17)</a:t>
            </a:r>
          </a:p>
        </p:txBody>
      </p:sp>
      <p:grpSp>
        <p:nvGrpSpPr>
          <p:cNvPr id="12" name="Groupe 11">
            <a:extLst>
              <a:ext uri="{FF2B5EF4-FFF2-40B4-BE49-F238E27FC236}">
                <a16:creationId xmlns:a16="http://schemas.microsoft.com/office/drawing/2014/main" id="{BAE0E571-F455-6A6B-FEA6-83372060E273}"/>
              </a:ext>
            </a:extLst>
          </p:cNvPr>
          <p:cNvGrpSpPr/>
          <p:nvPr/>
        </p:nvGrpSpPr>
        <p:grpSpPr>
          <a:xfrm>
            <a:off x="0" y="0"/>
            <a:ext cx="1081086" cy="6858000"/>
            <a:chOff x="0" y="0"/>
            <a:chExt cx="1081086" cy="6858000"/>
          </a:xfrm>
        </p:grpSpPr>
        <p:sp>
          <p:nvSpPr>
            <p:cNvPr id="13" name="Rectangle 12">
              <a:extLst>
                <a:ext uri="{FF2B5EF4-FFF2-40B4-BE49-F238E27FC236}">
                  <a16:creationId xmlns:a16="http://schemas.microsoft.com/office/drawing/2014/main" id="{2BE68B94-0AC3-9D35-AD3B-DACDC1A7B7CD}"/>
                </a:ext>
              </a:extLst>
            </p:cNvPr>
            <p:cNvSpPr/>
            <p:nvPr/>
          </p:nvSpPr>
          <p:spPr>
            <a:xfrm>
              <a:off x="0" y="0"/>
              <a:ext cx="542925"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718AE1F-4891-8FCC-CC1F-AB1695BAAE48}"/>
                </a:ext>
              </a:extLst>
            </p:cNvPr>
            <p:cNvSpPr/>
            <p:nvPr/>
          </p:nvSpPr>
          <p:spPr>
            <a:xfrm>
              <a:off x="538161" y="0"/>
              <a:ext cx="542925"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Étoile à 5 branches 2">
              <a:extLst>
                <a:ext uri="{FF2B5EF4-FFF2-40B4-BE49-F238E27FC236}">
                  <a16:creationId xmlns:a16="http://schemas.microsoft.com/office/drawing/2014/main" id="{5FE37A53-DB2D-0DC1-D145-2C46A5928D7C}"/>
                </a:ext>
              </a:extLst>
            </p:cNvPr>
            <p:cNvSpPr/>
            <p:nvPr/>
          </p:nvSpPr>
          <p:spPr>
            <a:xfrm>
              <a:off x="195260" y="3157537"/>
              <a:ext cx="685802" cy="542925"/>
            </a:xfrm>
            <a:prstGeom prst="star5">
              <a:avLst/>
            </a:prstGeom>
            <a:solidFill>
              <a:srgbClr val="E2E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 name="Tableau 6">
            <a:extLst>
              <a:ext uri="{FF2B5EF4-FFF2-40B4-BE49-F238E27FC236}">
                <a16:creationId xmlns:a16="http://schemas.microsoft.com/office/drawing/2014/main" id="{2DDAF24E-F4CB-3C92-E1EB-7BA9E5C01331}"/>
              </a:ext>
            </a:extLst>
          </p:cNvPr>
          <p:cNvGraphicFramePr>
            <a:graphicFrameLocks noGrp="1"/>
          </p:cNvGraphicFramePr>
          <p:nvPr>
            <p:extLst>
              <p:ext uri="{D42A27DB-BD31-4B8C-83A1-F6EECF244321}">
                <p14:modId xmlns:p14="http://schemas.microsoft.com/office/powerpoint/2010/main" val="2373474657"/>
              </p:ext>
            </p:extLst>
          </p:nvPr>
        </p:nvGraphicFramePr>
        <p:xfrm>
          <a:off x="1150617" y="1030594"/>
          <a:ext cx="10717123" cy="5606167"/>
        </p:xfrm>
        <a:graphic>
          <a:graphicData uri="http://schemas.openxmlformats.org/drawingml/2006/table">
            <a:tbl>
              <a:tblPr firstRow="1" bandRow="1">
                <a:tableStyleId>{5C22544A-7EE6-4342-B048-85BDC9FD1C3A}</a:tableStyleId>
              </a:tblPr>
              <a:tblGrid>
                <a:gridCol w="3634034">
                  <a:extLst>
                    <a:ext uri="{9D8B030D-6E8A-4147-A177-3AD203B41FA5}">
                      <a16:colId xmlns:a16="http://schemas.microsoft.com/office/drawing/2014/main" val="683915877"/>
                    </a:ext>
                  </a:extLst>
                </a:gridCol>
                <a:gridCol w="3949996">
                  <a:extLst>
                    <a:ext uri="{9D8B030D-6E8A-4147-A177-3AD203B41FA5}">
                      <a16:colId xmlns:a16="http://schemas.microsoft.com/office/drawing/2014/main" val="1720024794"/>
                    </a:ext>
                  </a:extLst>
                </a:gridCol>
                <a:gridCol w="3133093">
                  <a:extLst>
                    <a:ext uri="{9D8B030D-6E8A-4147-A177-3AD203B41FA5}">
                      <a16:colId xmlns:a16="http://schemas.microsoft.com/office/drawing/2014/main" val="2498866821"/>
                    </a:ext>
                  </a:extLst>
                </a:gridCol>
              </a:tblGrid>
              <a:tr h="4948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lt1"/>
                          </a:solidFill>
                          <a:latin typeface="+mn-lt"/>
                          <a:ea typeface="+mn-ea"/>
                          <a:cs typeface="+mn-cs"/>
                        </a:rPr>
                        <a:t>INNOVATIONS</a:t>
                      </a:r>
                    </a:p>
                  </a:txBody>
                  <a:tcPr anchor="ctr"/>
                </a:tc>
                <a:tc>
                  <a:txBody>
                    <a:bodyPr/>
                    <a:lstStyle/>
                    <a:p>
                      <a:pPr algn="ctr"/>
                      <a:r>
                        <a:rPr lang="fr-FR" sz="2800" b="1" dirty="0"/>
                        <a:t>LOI RAF 2025</a:t>
                      </a:r>
                    </a:p>
                  </a:txBody>
                  <a:tcPr anchor="ctr"/>
                </a:tc>
                <a:tc>
                  <a:txBody>
                    <a:bodyPr/>
                    <a:lstStyle/>
                    <a:p>
                      <a:pPr algn="ctr"/>
                      <a:r>
                        <a:rPr lang="fr-FR" sz="2800" b="1" dirty="0"/>
                        <a:t>LOI RAF 2012</a:t>
                      </a:r>
                    </a:p>
                  </a:txBody>
                  <a:tcPr anchor="ctr"/>
                </a:tc>
                <a:extLst>
                  <a:ext uri="{0D108BD9-81ED-4DB2-BD59-A6C34878D82A}">
                    <a16:rowId xmlns:a16="http://schemas.microsoft.com/office/drawing/2014/main" val="556136403"/>
                  </a:ext>
                </a:extLst>
              </a:tr>
              <a:tr h="5088007">
                <a:tc>
                  <a:txBody>
                    <a:bodyPr/>
                    <a:lstStyle/>
                    <a:p>
                      <a:pPr algn="just">
                        <a:lnSpc>
                          <a:spcPct val="106000"/>
                        </a:lnSpc>
                        <a:spcAft>
                          <a:spcPts val="800"/>
                        </a:spcAft>
                      </a:pPr>
                      <a:r>
                        <a:rPr lang="fr-FR" sz="32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RAF 2025: </a:t>
                      </a:r>
                      <a:r>
                        <a:rPr lang="fr-FR" sz="3200" b="1" u="sng"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Obligation de digitaliser</a:t>
                      </a:r>
                      <a:r>
                        <a:rPr lang="fr-FR" sz="32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les procédures et actes fonciers. </a:t>
                      </a:r>
                    </a:p>
                    <a:p>
                      <a:pPr algn="just">
                        <a:lnSpc>
                          <a:spcPct val="106000"/>
                        </a:lnSpc>
                        <a:spcAft>
                          <a:spcPts val="800"/>
                        </a:spcAft>
                      </a:pPr>
                      <a:r>
                        <a:rPr lang="fr-FR" sz="32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Ce qui n’était pas le cas dans la RAF de 2012.</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3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just">
                        <a:lnSpc>
                          <a:spcPct val="106000"/>
                        </a:lnSpc>
                        <a:spcAft>
                          <a:spcPts val="800"/>
                        </a:spcAft>
                      </a:pPr>
                      <a:r>
                        <a:rPr lang="fr-FR" sz="32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Article 89 : </a:t>
                      </a:r>
                      <a:r>
                        <a:rPr lang="fr-FR" sz="3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Les outils de gestion du foncier doivent être informatisés.</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fr-FR" sz="3200" i="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Il est donc fait obligation à l’administration de digitaliser tous ses processus fonciers.</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just">
                        <a:lnSpc>
                          <a:spcPct val="107000"/>
                        </a:lnSpc>
                        <a:spcAft>
                          <a:spcPts val="800"/>
                        </a:spcAft>
                      </a:pPr>
                      <a:r>
                        <a:rPr lang="fr-FR" sz="3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Pas de correspondance</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87451077"/>
                  </a:ext>
                </a:extLst>
              </a:tr>
            </a:tbl>
          </a:graphicData>
        </a:graphic>
      </p:graphicFrame>
    </p:spTree>
    <p:extLst>
      <p:ext uri="{BB962C8B-B14F-4D97-AF65-F5344CB8AC3E}">
        <p14:creationId xmlns:p14="http://schemas.microsoft.com/office/powerpoint/2010/main" val="925136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D3A96-E432-F803-04CE-FA19B4B44C9D}"/>
            </a:ext>
          </a:extLst>
        </p:cNvPr>
        <p:cNvGrpSpPr/>
        <p:nvPr/>
      </p:nvGrpSpPr>
      <p:grpSpPr>
        <a:xfrm>
          <a:off x="0" y="0"/>
          <a:ext cx="0" cy="0"/>
          <a:chOff x="0" y="0"/>
          <a:chExt cx="0" cy="0"/>
        </a:xfrm>
      </p:grpSpPr>
      <p:sp>
        <p:nvSpPr>
          <p:cNvPr id="32" name="TextBox 31">
            <a:extLst>
              <a:ext uri="{FF2B5EF4-FFF2-40B4-BE49-F238E27FC236}">
                <a16:creationId xmlns:a16="http://schemas.microsoft.com/office/drawing/2014/main" id="{AA4501B0-EEEB-E48D-845D-67EEB1CAB437}"/>
              </a:ext>
            </a:extLst>
          </p:cNvPr>
          <p:cNvSpPr txBox="1"/>
          <p:nvPr/>
        </p:nvSpPr>
        <p:spPr>
          <a:xfrm>
            <a:off x="556580" y="2633818"/>
            <a:ext cx="1188075" cy="461665"/>
          </a:xfrm>
          <a:prstGeom prst="rect">
            <a:avLst/>
          </a:prstGeom>
          <a:noFill/>
          <a:ln w="12700">
            <a:noFill/>
          </a:ln>
        </p:spPr>
        <p:txBody>
          <a:bodyPr wrap="square">
            <a:spAutoFit/>
          </a:bodyPr>
          <a:lstStyle/>
          <a:p>
            <a:r>
              <a:rPr lang="fr-FR" sz="1200" b="1" dirty="0">
                <a:solidFill>
                  <a:schemeClr val="bg1"/>
                </a:solidFill>
                <a:latin typeface="Roboto" panose="02000000000000000000" pitchFamily="2" charset="0"/>
                <a:ea typeface="Roboto" panose="02000000000000000000" pitchFamily="2" charset="0"/>
                <a:cs typeface="Roboto" panose="02000000000000000000" pitchFamily="2" charset="0"/>
              </a:rPr>
              <a:t>Matrice des fonctions</a:t>
            </a:r>
          </a:p>
        </p:txBody>
      </p:sp>
      <p:sp>
        <p:nvSpPr>
          <p:cNvPr id="30" name="TextBox 10">
            <a:extLst>
              <a:ext uri="{FF2B5EF4-FFF2-40B4-BE49-F238E27FC236}">
                <a16:creationId xmlns:a16="http://schemas.microsoft.com/office/drawing/2014/main" id="{9D1402EC-A505-6416-D9A3-B8E06F8A9416}"/>
              </a:ext>
            </a:extLst>
          </p:cNvPr>
          <p:cNvSpPr txBox="1"/>
          <p:nvPr/>
        </p:nvSpPr>
        <p:spPr>
          <a:xfrm>
            <a:off x="565136" y="5371660"/>
            <a:ext cx="1325539" cy="646331"/>
          </a:xfrm>
          <a:prstGeom prst="rect">
            <a:avLst/>
          </a:prstGeom>
          <a:noFill/>
          <a:ln w="12700">
            <a:noFill/>
          </a:ln>
        </p:spPr>
        <p:txBody>
          <a:bodyPr wrap="square">
            <a:spAutoFit/>
          </a:bodyPr>
          <a:lstStyle/>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Recom-</a:t>
            </a:r>
          </a:p>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mendations stratégiques</a:t>
            </a:r>
          </a:p>
        </p:txBody>
      </p:sp>
      <p:sp>
        <p:nvSpPr>
          <p:cNvPr id="33" name="TextBox 2">
            <a:extLst>
              <a:ext uri="{FF2B5EF4-FFF2-40B4-BE49-F238E27FC236}">
                <a16:creationId xmlns:a16="http://schemas.microsoft.com/office/drawing/2014/main" id="{376DA131-7C07-5F14-3368-34E9FDC2D2B5}"/>
              </a:ext>
            </a:extLst>
          </p:cNvPr>
          <p:cNvSpPr txBox="1"/>
          <p:nvPr/>
        </p:nvSpPr>
        <p:spPr>
          <a:xfrm>
            <a:off x="315928" y="4122715"/>
            <a:ext cx="1209890" cy="400110"/>
          </a:xfrm>
          <a:prstGeom prst="rect">
            <a:avLst/>
          </a:prstGeom>
          <a:noFill/>
          <a:ln w="12700">
            <a:noFill/>
          </a:ln>
        </p:spPr>
        <p:txBody>
          <a:bodyPr wrap="square">
            <a:spAutoFit/>
          </a:bodyPr>
          <a:lstStyle/>
          <a:p>
            <a:r>
              <a:rPr lang="fr-FR" sz="2000" b="1">
                <a:solidFill>
                  <a:schemeClr val="bg1"/>
                </a:solidFill>
                <a:latin typeface="Roboto" panose="02000000000000000000" pitchFamily="2" charset="0"/>
                <a:ea typeface="Roboto" panose="02000000000000000000" pitchFamily="2" charset="0"/>
                <a:cs typeface="Roboto" panose="02000000000000000000" pitchFamily="2" charset="0"/>
              </a:rPr>
              <a:t>Phase 2</a:t>
            </a:r>
          </a:p>
        </p:txBody>
      </p:sp>
      <p:sp>
        <p:nvSpPr>
          <p:cNvPr id="2" name="Rectangle 1">
            <a:extLst>
              <a:ext uri="{FF2B5EF4-FFF2-40B4-BE49-F238E27FC236}">
                <a16:creationId xmlns:a16="http://schemas.microsoft.com/office/drawing/2014/main" id="{D8CC9A32-DC59-84EE-D635-4A7A2F52AA72}"/>
              </a:ext>
            </a:extLst>
          </p:cNvPr>
          <p:cNvSpPr/>
          <p:nvPr/>
        </p:nvSpPr>
        <p:spPr>
          <a:xfrm>
            <a:off x="1081086" y="298643"/>
            <a:ext cx="10510284" cy="636257"/>
          </a:xfrm>
          <a:prstGeom prst="rect">
            <a:avLst/>
          </a:prstGeom>
          <a:solidFill>
            <a:schemeClr val="accent4">
              <a:lumMod val="40000"/>
              <a:lumOff val="60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FF0000"/>
                </a:solidFill>
                <a:latin typeface="Arial Black" panose="020B0A04020102020204" pitchFamily="34" charset="0"/>
              </a:rPr>
              <a:t>INNOVATIONS</a:t>
            </a:r>
            <a:r>
              <a:rPr lang="fr-FR" sz="2600" dirty="0">
                <a:solidFill>
                  <a:schemeClr val="tx1"/>
                </a:solidFill>
                <a:latin typeface="Arial Black" panose="020B0A04020102020204" pitchFamily="34" charset="0"/>
              </a:rPr>
              <a:t> DE LA LOI PORTANT RAF (11/17)</a:t>
            </a:r>
          </a:p>
        </p:txBody>
      </p:sp>
      <p:grpSp>
        <p:nvGrpSpPr>
          <p:cNvPr id="12" name="Groupe 11">
            <a:extLst>
              <a:ext uri="{FF2B5EF4-FFF2-40B4-BE49-F238E27FC236}">
                <a16:creationId xmlns:a16="http://schemas.microsoft.com/office/drawing/2014/main" id="{4D7C2DE1-D250-2BE1-1081-4D49605C83DD}"/>
              </a:ext>
            </a:extLst>
          </p:cNvPr>
          <p:cNvGrpSpPr/>
          <p:nvPr/>
        </p:nvGrpSpPr>
        <p:grpSpPr>
          <a:xfrm>
            <a:off x="0" y="0"/>
            <a:ext cx="1081086" cy="6858000"/>
            <a:chOff x="0" y="0"/>
            <a:chExt cx="1081086" cy="6858000"/>
          </a:xfrm>
        </p:grpSpPr>
        <p:sp>
          <p:nvSpPr>
            <p:cNvPr id="13" name="Rectangle 12">
              <a:extLst>
                <a:ext uri="{FF2B5EF4-FFF2-40B4-BE49-F238E27FC236}">
                  <a16:creationId xmlns:a16="http://schemas.microsoft.com/office/drawing/2014/main" id="{8B8331AA-F138-8D1A-F542-8A6A0A2C7E78}"/>
                </a:ext>
              </a:extLst>
            </p:cNvPr>
            <p:cNvSpPr/>
            <p:nvPr/>
          </p:nvSpPr>
          <p:spPr>
            <a:xfrm>
              <a:off x="0" y="0"/>
              <a:ext cx="542925"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F2AC515-8380-F459-94DF-C205C4C8AA9D}"/>
                </a:ext>
              </a:extLst>
            </p:cNvPr>
            <p:cNvSpPr/>
            <p:nvPr/>
          </p:nvSpPr>
          <p:spPr>
            <a:xfrm>
              <a:off x="538161" y="0"/>
              <a:ext cx="542925"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Étoile à 5 branches 2">
              <a:extLst>
                <a:ext uri="{FF2B5EF4-FFF2-40B4-BE49-F238E27FC236}">
                  <a16:creationId xmlns:a16="http://schemas.microsoft.com/office/drawing/2014/main" id="{E63C2C22-EE01-D2AE-8E74-EAEE6E92DD1F}"/>
                </a:ext>
              </a:extLst>
            </p:cNvPr>
            <p:cNvSpPr/>
            <p:nvPr/>
          </p:nvSpPr>
          <p:spPr>
            <a:xfrm>
              <a:off x="195260" y="3157537"/>
              <a:ext cx="685802" cy="542925"/>
            </a:xfrm>
            <a:prstGeom prst="star5">
              <a:avLst/>
            </a:prstGeom>
            <a:solidFill>
              <a:srgbClr val="E2E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 name="Tableau 6">
            <a:extLst>
              <a:ext uri="{FF2B5EF4-FFF2-40B4-BE49-F238E27FC236}">
                <a16:creationId xmlns:a16="http://schemas.microsoft.com/office/drawing/2014/main" id="{06644371-3F18-05B2-23F7-D746CC7FA380}"/>
              </a:ext>
            </a:extLst>
          </p:cNvPr>
          <p:cNvGraphicFramePr>
            <a:graphicFrameLocks noGrp="1"/>
          </p:cNvGraphicFramePr>
          <p:nvPr>
            <p:extLst>
              <p:ext uri="{D42A27DB-BD31-4B8C-83A1-F6EECF244321}">
                <p14:modId xmlns:p14="http://schemas.microsoft.com/office/powerpoint/2010/main" val="2637466868"/>
              </p:ext>
            </p:extLst>
          </p:nvPr>
        </p:nvGraphicFramePr>
        <p:xfrm>
          <a:off x="1271031" y="1233543"/>
          <a:ext cx="10320339" cy="4875530"/>
        </p:xfrm>
        <a:graphic>
          <a:graphicData uri="http://schemas.openxmlformats.org/drawingml/2006/table">
            <a:tbl>
              <a:tblPr firstRow="1" bandRow="1">
                <a:tableStyleId>{5C22544A-7EE6-4342-B048-85BDC9FD1C3A}</a:tableStyleId>
              </a:tblPr>
              <a:tblGrid>
                <a:gridCol w="3386029">
                  <a:extLst>
                    <a:ext uri="{9D8B030D-6E8A-4147-A177-3AD203B41FA5}">
                      <a16:colId xmlns:a16="http://schemas.microsoft.com/office/drawing/2014/main" val="683915877"/>
                    </a:ext>
                  </a:extLst>
                </a:gridCol>
                <a:gridCol w="4369982">
                  <a:extLst>
                    <a:ext uri="{9D8B030D-6E8A-4147-A177-3AD203B41FA5}">
                      <a16:colId xmlns:a16="http://schemas.microsoft.com/office/drawing/2014/main" val="1720024794"/>
                    </a:ext>
                  </a:extLst>
                </a:gridCol>
                <a:gridCol w="2564328">
                  <a:extLst>
                    <a:ext uri="{9D8B030D-6E8A-4147-A177-3AD203B41FA5}">
                      <a16:colId xmlns:a16="http://schemas.microsoft.com/office/drawing/2014/main" val="2498866821"/>
                    </a:ext>
                  </a:extLst>
                </a:gridCol>
              </a:tblGrid>
              <a:tr h="2927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lt1"/>
                          </a:solidFill>
                          <a:latin typeface="+mn-lt"/>
                          <a:ea typeface="+mn-ea"/>
                          <a:cs typeface="+mn-cs"/>
                        </a:rPr>
                        <a:t>INNOVATIONS</a:t>
                      </a:r>
                    </a:p>
                  </a:txBody>
                  <a:tcPr anchor="ctr"/>
                </a:tc>
                <a:tc>
                  <a:txBody>
                    <a:bodyPr/>
                    <a:lstStyle/>
                    <a:p>
                      <a:pPr algn="ctr"/>
                      <a:r>
                        <a:rPr lang="fr-FR" sz="2800" b="1" dirty="0"/>
                        <a:t>LOI RAF 2025</a:t>
                      </a:r>
                    </a:p>
                  </a:txBody>
                  <a:tcPr anchor="ctr"/>
                </a:tc>
                <a:tc>
                  <a:txBody>
                    <a:bodyPr/>
                    <a:lstStyle/>
                    <a:p>
                      <a:pPr algn="ctr"/>
                      <a:r>
                        <a:rPr lang="fr-FR" sz="2800" b="1" dirty="0"/>
                        <a:t>LOI RAF 2012</a:t>
                      </a:r>
                    </a:p>
                  </a:txBody>
                  <a:tcPr anchor="ctr"/>
                </a:tc>
                <a:extLst>
                  <a:ext uri="{0D108BD9-81ED-4DB2-BD59-A6C34878D82A}">
                    <a16:rowId xmlns:a16="http://schemas.microsoft.com/office/drawing/2014/main" val="556136403"/>
                  </a:ext>
                </a:extLst>
              </a:tr>
              <a:tr h="292726">
                <a:tc>
                  <a:txBody>
                    <a:bodyPr/>
                    <a:lstStyle/>
                    <a:p>
                      <a:pPr algn="just">
                        <a:lnSpc>
                          <a:spcPct val="106000"/>
                        </a:lnSpc>
                        <a:spcAft>
                          <a:spcPts val="800"/>
                        </a:spcAft>
                      </a:pPr>
                      <a:r>
                        <a:rPr lang="fr-FR" sz="24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RAF 2025:</a:t>
                      </a:r>
                    </a:p>
                    <a:p>
                      <a:pPr algn="just">
                        <a:lnSpc>
                          <a:spcPct val="106000"/>
                        </a:lnSpc>
                        <a:spcAft>
                          <a:spcPts val="800"/>
                        </a:spcAft>
                      </a:pPr>
                      <a:r>
                        <a:rPr lang="fr-FR" sz="24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Consécration du bail emphytéotique comme </a:t>
                      </a:r>
                      <a:r>
                        <a:rPr lang="fr-FR" sz="2400" b="1" u="sng"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seul mode d’occupation</a:t>
                      </a:r>
                      <a:r>
                        <a:rPr lang="fr-FR" sz="24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des terres aménagées à usage agro-</a:t>
                      </a:r>
                      <a:r>
                        <a:rPr lang="fr-FR" sz="2400" b="1"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sylvo</a:t>
                      </a:r>
                      <a:r>
                        <a:rPr lang="fr-FR" sz="24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-pastoral, halieutique et faunique, à usage de sports, de loisirs et d’aires de jeu.</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accent5">
                        <a:lumMod val="20000"/>
                        <a:lumOff val="80000"/>
                      </a:schemeClr>
                    </a:solidFill>
                  </a:tcPr>
                </a:tc>
                <a:tc>
                  <a:txBody>
                    <a:bodyPr/>
                    <a:lstStyle/>
                    <a:p>
                      <a:pPr algn="just">
                        <a:lnSpc>
                          <a:spcPct val="106000"/>
                        </a:lnSpc>
                        <a:spcAft>
                          <a:spcPts val="800"/>
                        </a:spcAft>
                      </a:pPr>
                      <a:r>
                        <a:rPr lang="fr-FR" sz="28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Article 102 :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fr-FR" sz="2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Toutefois, sur les terres aménagées à usage agro-</a:t>
                      </a:r>
                      <a:r>
                        <a:rPr lang="fr-FR" sz="28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sylvo</a:t>
                      </a:r>
                      <a:r>
                        <a:rPr lang="fr-FR" sz="2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-pastoral, halieutique et faunique, à usage de sports, de loisirs et d'aires de jeux, </a:t>
                      </a:r>
                      <a:r>
                        <a:rPr lang="fr-FR" sz="2800" b="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seul</a:t>
                      </a:r>
                      <a:r>
                        <a:rPr lang="fr-FR" sz="2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le bail emphytéotique constitue le mode d’occupation.</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accent5">
                        <a:lumMod val="20000"/>
                        <a:lumOff val="80000"/>
                      </a:schemeClr>
                    </a:solidFill>
                  </a:tcPr>
                </a:tc>
                <a:tc>
                  <a:txBody>
                    <a:bodyPr/>
                    <a:lstStyle/>
                    <a:p>
                      <a:pPr algn="just">
                        <a:lnSpc>
                          <a:spcPct val="106000"/>
                        </a:lnSpc>
                        <a:spcAft>
                          <a:spcPts val="800"/>
                        </a:spcAft>
                      </a:pPr>
                      <a:r>
                        <a:rPr lang="fr-FR" sz="2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Pas de correspondant</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accent5">
                        <a:lumMod val="20000"/>
                        <a:lumOff val="80000"/>
                      </a:schemeClr>
                    </a:solidFill>
                  </a:tcPr>
                </a:tc>
                <a:extLst>
                  <a:ext uri="{0D108BD9-81ED-4DB2-BD59-A6C34878D82A}">
                    <a16:rowId xmlns:a16="http://schemas.microsoft.com/office/drawing/2014/main" val="4248041287"/>
                  </a:ext>
                </a:extLst>
              </a:tr>
            </a:tbl>
          </a:graphicData>
        </a:graphic>
      </p:graphicFrame>
    </p:spTree>
    <p:extLst>
      <p:ext uri="{BB962C8B-B14F-4D97-AF65-F5344CB8AC3E}">
        <p14:creationId xmlns:p14="http://schemas.microsoft.com/office/powerpoint/2010/main" val="2711534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D3A96-E432-F803-04CE-FA19B4B44C9D}"/>
            </a:ext>
          </a:extLst>
        </p:cNvPr>
        <p:cNvGrpSpPr/>
        <p:nvPr/>
      </p:nvGrpSpPr>
      <p:grpSpPr>
        <a:xfrm>
          <a:off x="0" y="0"/>
          <a:ext cx="0" cy="0"/>
          <a:chOff x="0" y="0"/>
          <a:chExt cx="0" cy="0"/>
        </a:xfrm>
      </p:grpSpPr>
      <p:sp>
        <p:nvSpPr>
          <p:cNvPr id="32" name="TextBox 31">
            <a:extLst>
              <a:ext uri="{FF2B5EF4-FFF2-40B4-BE49-F238E27FC236}">
                <a16:creationId xmlns:a16="http://schemas.microsoft.com/office/drawing/2014/main" id="{AA4501B0-EEEB-E48D-845D-67EEB1CAB437}"/>
              </a:ext>
            </a:extLst>
          </p:cNvPr>
          <p:cNvSpPr txBox="1"/>
          <p:nvPr/>
        </p:nvSpPr>
        <p:spPr>
          <a:xfrm>
            <a:off x="556580" y="2633818"/>
            <a:ext cx="1188075" cy="461665"/>
          </a:xfrm>
          <a:prstGeom prst="rect">
            <a:avLst/>
          </a:prstGeom>
          <a:noFill/>
          <a:ln w="12700">
            <a:noFill/>
          </a:ln>
        </p:spPr>
        <p:txBody>
          <a:bodyPr wrap="square">
            <a:spAutoFit/>
          </a:bodyPr>
          <a:lstStyle/>
          <a:p>
            <a:r>
              <a:rPr lang="fr-FR" sz="1200" b="1" dirty="0">
                <a:solidFill>
                  <a:schemeClr val="bg1"/>
                </a:solidFill>
                <a:latin typeface="Roboto" panose="02000000000000000000" pitchFamily="2" charset="0"/>
                <a:ea typeface="Roboto" panose="02000000000000000000" pitchFamily="2" charset="0"/>
                <a:cs typeface="Roboto" panose="02000000000000000000" pitchFamily="2" charset="0"/>
              </a:rPr>
              <a:t>Matrice des fonctions</a:t>
            </a:r>
          </a:p>
        </p:txBody>
      </p:sp>
      <p:sp>
        <p:nvSpPr>
          <p:cNvPr id="30" name="TextBox 10">
            <a:extLst>
              <a:ext uri="{FF2B5EF4-FFF2-40B4-BE49-F238E27FC236}">
                <a16:creationId xmlns:a16="http://schemas.microsoft.com/office/drawing/2014/main" id="{9D1402EC-A505-6416-D9A3-B8E06F8A9416}"/>
              </a:ext>
            </a:extLst>
          </p:cNvPr>
          <p:cNvSpPr txBox="1"/>
          <p:nvPr/>
        </p:nvSpPr>
        <p:spPr>
          <a:xfrm>
            <a:off x="565136" y="5371660"/>
            <a:ext cx="1325539" cy="646331"/>
          </a:xfrm>
          <a:prstGeom prst="rect">
            <a:avLst/>
          </a:prstGeom>
          <a:noFill/>
          <a:ln w="12700">
            <a:noFill/>
          </a:ln>
        </p:spPr>
        <p:txBody>
          <a:bodyPr wrap="square">
            <a:spAutoFit/>
          </a:bodyPr>
          <a:lstStyle/>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Recom-</a:t>
            </a:r>
          </a:p>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mendations stratégiques</a:t>
            </a:r>
          </a:p>
        </p:txBody>
      </p:sp>
      <p:sp>
        <p:nvSpPr>
          <p:cNvPr id="33" name="TextBox 2">
            <a:extLst>
              <a:ext uri="{FF2B5EF4-FFF2-40B4-BE49-F238E27FC236}">
                <a16:creationId xmlns:a16="http://schemas.microsoft.com/office/drawing/2014/main" id="{376DA131-7C07-5F14-3368-34E9FDC2D2B5}"/>
              </a:ext>
            </a:extLst>
          </p:cNvPr>
          <p:cNvSpPr txBox="1"/>
          <p:nvPr/>
        </p:nvSpPr>
        <p:spPr>
          <a:xfrm>
            <a:off x="315928" y="4122715"/>
            <a:ext cx="1209890" cy="400110"/>
          </a:xfrm>
          <a:prstGeom prst="rect">
            <a:avLst/>
          </a:prstGeom>
          <a:noFill/>
          <a:ln w="12700">
            <a:noFill/>
          </a:ln>
        </p:spPr>
        <p:txBody>
          <a:bodyPr wrap="square">
            <a:spAutoFit/>
          </a:bodyPr>
          <a:lstStyle/>
          <a:p>
            <a:r>
              <a:rPr lang="fr-FR" sz="2000" b="1">
                <a:solidFill>
                  <a:schemeClr val="bg1"/>
                </a:solidFill>
                <a:latin typeface="Roboto" panose="02000000000000000000" pitchFamily="2" charset="0"/>
                <a:ea typeface="Roboto" panose="02000000000000000000" pitchFamily="2" charset="0"/>
                <a:cs typeface="Roboto" panose="02000000000000000000" pitchFamily="2" charset="0"/>
              </a:rPr>
              <a:t>Phase 2</a:t>
            </a:r>
          </a:p>
        </p:txBody>
      </p:sp>
      <p:sp>
        <p:nvSpPr>
          <p:cNvPr id="2" name="Rectangle 1">
            <a:extLst>
              <a:ext uri="{FF2B5EF4-FFF2-40B4-BE49-F238E27FC236}">
                <a16:creationId xmlns:a16="http://schemas.microsoft.com/office/drawing/2014/main" id="{D8CC9A32-DC59-84EE-D635-4A7A2F52AA72}"/>
              </a:ext>
            </a:extLst>
          </p:cNvPr>
          <p:cNvSpPr/>
          <p:nvPr/>
        </p:nvSpPr>
        <p:spPr>
          <a:xfrm>
            <a:off x="1081086" y="298643"/>
            <a:ext cx="10510284" cy="636257"/>
          </a:xfrm>
          <a:prstGeom prst="rect">
            <a:avLst/>
          </a:prstGeom>
          <a:solidFill>
            <a:schemeClr val="accent4">
              <a:lumMod val="40000"/>
              <a:lumOff val="60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FF0000"/>
                </a:solidFill>
                <a:latin typeface="Arial Black" panose="020B0A04020102020204" pitchFamily="34" charset="0"/>
              </a:rPr>
              <a:t>INNOVATIONS</a:t>
            </a:r>
            <a:r>
              <a:rPr lang="fr-FR" sz="2600" dirty="0">
                <a:solidFill>
                  <a:schemeClr val="tx1"/>
                </a:solidFill>
                <a:latin typeface="Arial Black" panose="020B0A04020102020204" pitchFamily="34" charset="0"/>
              </a:rPr>
              <a:t> DE LA LOI PORTANT RAF (12/17)</a:t>
            </a:r>
          </a:p>
        </p:txBody>
      </p:sp>
      <p:grpSp>
        <p:nvGrpSpPr>
          <p:cNvPr id="12" name="Groupe 11">
            <a:extLst>
              <a:ext uri="{FF2B5EF4-FFF2-40B4-BE49-F238E27FC236}">
                <a16:creationId xmlns:a16="http://schemas.microsoft.com/office/drawing/2014/main" id="{4D7C2DE1-D250-2BE1-1081-4D49605C83DD}"/>
              </a:ext>
            </a:extLst>
          </p:cNvPr>
          <p:cNvGrpSpPr/>
          <p:nvPr/>
        </p:nvGrpSpPr>
        <p:grpSpPr>
          <a:xfrm>
            <a:off x="0" y="0"/>
            <a:ext cx="1081086" cy="6858000"/>
            <a:chOff x="0" y="0"/>
            <a:chExt cx="1081086" cy="6858000"/>
          </a:xfrm>
        </p:grpSpPr>
        <p:sp>
          <p:nvSpPr>
            <p:cNvPr id="13" name="Rectangle 12">
              <a:extLst>
                <a:ext uri="{FF2B5EF4-FFF2-40B4-BE49-F238E27FC236}">
                  <a16:creationId xmlns:a16="http://schemas.microsoft.com/office/drawing/2014/main" id="{8B8331AA-F138-8D1A-F542-8A6A0A2C7E78}"/>
                </a:ext>
              </a:extLst>
            </p:cNvPr>
            <p:cNvSpPr/>
            <p:nvPr/>
          </p:nvSpPr>
          <p:spPr>
            <a:xfrm>
              <a:off x="0" y="0"/>
              <a:ext cx="542925"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F2AC515-8380-F459-94DF-C205C4C8AA9D}"/>
                </a:ext>
              </a:extLst>
            </p:cNvPr>
            <p:cNvSpPr/>
            <p:nvPr/>
          </p:nvSpPr>
          <p:spPr>
            <a:xfrm>
              <a:off x="538161" y="0"/>
              <a:ext cx="542925"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Étoile à 5 branches 2">
              <a:extLst>
                <a:ext uri="{FF2B5EF4-FFF2-40B4-BE49-F238E27FC236}">
                  <a16:creationId xmlns:a16="http://schemas.microsoft.com/office/drawing/2014/main" id="{E63C2C22-EE01-D2AE-8E74-EAEE6E92DD1F}"/>
                </a:ext>
              </a:extLst>
            </p:cNvPr>
            <p:cNvSpPr/>
            <p:nvPr/>
          </p:nvSpPr>
          <p:spPr>
            <a:xfrm>
              <a:off x="195260" y="3157537"/>
              <a:ext cx="685802" cy="542925"/>
            </a:xfrm>
            <a:prstGeom prst="star5">
              <a:avLst/>
            </a:prstGeom>
            <a:solidFill>
              <a:srgbClr val="E2E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 name="Tableau 6">
            <a:extLst>
              <a:ext uri="{FF2B5EF4-FFF2-40B4-BE49-F238E27FC236}">
                <a16:creationId xmlns:a16="http://schemas.microsoft.com/office/drawing/2014/main" id="{06644371-3F18-05B2-23F7-D746CC7FA380}"/>
              </a:ext>
            </a:extLst>
          </p:cNvPr>
          <p:cNvGraphicFramePr>
            <a:graphicFrameLocks noGrp="1"/>
          </p:cNvGraphicFramePr>
          <p:nvPr>
            <p:extLst>
              <p:ext uri="{D42A27DB-BD31-4B8C-83A1-F6EECF244321}">
                <p14:modId xmlns:p14="http://schemas.microsoft.com/office/powerpoint/2010/main" val="935426725"/>
              </p:ext>
            </p:extLst>
          </p:nvPr>
        </p:nvGraphicFramePr>
        <p:xfrm>
          <a:off x="1271031" y="1233543"/>
          <a:ext cx="10320339" cy="4977130"/>
        </p:xfrm>
        <a:graphic>
          <a:graphicData uri="http://schemas.openxmlformats.org/drawingml/2006/table">
            <a:tbl>
              <a:tblPr firstRow="1" bandRow="1">
                <a:tableStyleId>{5C22544A-7EE6-4342-B048-85BDC9FD1C3A}</a:tableStyleId>
              </a:tblPr>
              <a:tblGrid>
                <a:gridCol w="2870350">
                  <a:extLst>
                    <a:ext uri="{9D8B030D-6E8A-4147-A177-3AD203B41FA5}">
                      <a16:colId xmlns:a16="http://schemas.microsoft.com/office/drawing/2014/main" val="683915877"/>
                    </a:ext>
                  </a:extLst>
                </a:gridCol>
                <a:gridCol w="3003698">
                  <a:extLst>
                    <a:ext uri="{9D8B030D-6E8A-4147-A177-3AD203B41FA5}">
                      <a16:colId xmlns:a16="http://schemas.microsoft.com/office/drawing/2014/main" val="1720024794"/>
                    </a:ext>
                  </a:extLst>
                </a:gridCol>
                <a:gridCol w="4446291">
                  <a:extLst>
                    <a:ext uri="{9D8B030D-6E8A-4147-A177-3AD203B41FA5}">
                      <a16:colId xmlns:a16="http://schemas.microsoft.com/office/drawing/2014/main" val="2498866821"/>
                    </a:ext>
                  </a:extLst>
                </a:gridCol>
              </a:tblGrid>
              <a:tr h="2927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lt1"/>
                          </a:solidFill>
                          <a:latin typeface="+mn-lt"/>
                          <a:ea typeface="+mn-ea"/>
                          <a:cs typeface="+mn-cs"/>
                        </a:rPr>
                        <a:t>INNOVATIONS</a:t>
                      </a:r>
                    </a:p>
                  </a:txBody>
                  <a:tcPr anchor="ctr"/>
                </a:tc>
                <a:tc>
                  <a:txBody>
                    <a:bodyPr/>
                    <a:lstStyle/>
                    <a:p>
                      <a:pPr algn="ctr"/>
                      <a:r>
                        <a:rPr lang="fr-FR" sz="2800" b="1" dirty="0"/>
                        <a:t>LOI RAF 2025</a:t>
                      </a:r>
                    </a:p>
                  </a:txBody>
                  <a:tcPr anchor="ctr"/>
                </a:tc>
                <a:tc>
                  <a:txBody>
                    <a:bodyPr/>
                    <a:lstStyle/>
                    <a:p>
                      <a:pPr algn="ctr"/>
                      <a:r>
                        <a:rPr lang="fr-FR" sz="2800" b="1" dirty="0"/>
                        <a:t>LOI RAF 2012</a:t>
                      </a:r>
                    </a:p>
                  </a:txBody>
                  <a:tcPr anchor="ctr"/>
                </a:tc>
                <a:extLst>
                  <a:ext uri="{0D108BD9-81ED-4DB2-BD59-A6C34878D82A}">
                    <a16:rowId xmlns:a16="http://schemas.microsoft.com/office/drawing/2014/main" val="556136403"/>
                  </a:ext>
                </a:extLst>
              </a:tr>
              <a:tr h="292726">
                <a:tc>
                  <a:txBody>
                    <a:bodyPr/>
                    <a:lstStyle/>
                    <a:p>
                      <a:pPr algn="just">
                        <a:lnSpc>
                          <a:spcPct val="106000"/>
                        </a:lnSpc>
                        <a:spcAft>
                          <a:spcPts val="800"/>
                        </a:spcAft>
                      </a:pPr>
                      <a:r>
                        <a:rPr lang="fr-FR" sz="24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RAF 2025: Les dispositions sur la </a:t>
                      </a:r>
                      <a:r>
                        <a:rPr lang="fr-FR" sz="2400" b="1" u="sng"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prescription</a:t>
                      </a:r>
                      <a:r>
                        <a:rPr lang="fr-FR" sz="24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concernent </a:t>
                      </a:r>
                      <a:r>
                        <a:rPr lang="fr-FR" sz="2400" b="1" u="sng"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toutes les terres</a:t>
                      </a:r>
                      <a:r>
                        <a:rPr lang="fr-FR" sz="24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y compris les </a:t>
                      </a:r>
                      <a:r>
                        <a:rPr lang="fr-FR" sz="2400" b="1" u="none"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terres rurales</a:t>
                      </a:r>
                    </a:p>
                    <a:p>
                      <a:pPr algn="just">
                        <a:lnSpc>
                          <a:spcPct val="106000"/>
                        </a:lnSpc>
                        <a:spcAft>
                          <a:spcPts val="800"/>
                        </a:spcAft>
                      </a:pPr>
                      <a:r>
                        <a:rPr lang="fr-FR" sz="24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RAF 2012: </a:t>
                      </a:r>
                    </a:p>
                    <a:p>
                      <a:pPr algn="just">
                        <a:lnSpc>
                          <a:spcPct val="106000"/>
                        </a:lnSpc>
                        <a:spcAft>
                          <a:spcPts val="800"/>
                        </a:spcAft>
                      </a:pPr>
                      <a:r>
                        <a:rPr lang="fr-FR" sz="2400" b="1" u="sng"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Exception</a:t>
                      </a:r>
                      <a:r>
                        <a:rPr lang="fr-FR" sz="24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concernant les terres rurales.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bg1">
                        <a:lumMod val="95000"/>
                      </a:schemeClr>
                    </a:solidFill>
                  </a:tcPr>
                </a:tc>
                <a:tc>
                  <a:txBody>
                    <a:bodyPr/>
                    <a:lstStyle/>
                    <a:p>
                      <a:pPr algn="just">
                        <a:lnSpc>
                          <a:spcPct val="106000"/>
                        </a:lnSpc>
                        <a:spcAft>
                          <a:spcPts val="800"/>
                        </a:spcAft>
                      </a:pPr>
                      <a:r>
                        <a:rPr lang="fr-FR" sz="20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Article 115 : </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 prescription ne constitue </a:t>
                      </a:r>
                      <a:r>
                        <a:rPr lang="fr-FR" sz="20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ni un mode d’acquisition, ni un mode d’extinction</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des droits réels immobiliers.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bg1">
                        <a:lumMod val="95000"/>
                      </a:schemeClr>
                    </a:solidFill>
                  </a:tcPr>
                </a:tc>
                <a:tc>
                  <a:txBody>
                    <a:bodyPr/>
                    <a:lstStyle/>
                    <a:p>
                      <a:pPr algn="just">
                        <a:lnSpc>
                          <a:spcPct val="106000"/>
                        </a:lnSpc>
                        <a:spcAft>
                          <a:spcPts val="800"/>
                        </a:spcAft>
                      </a:pPr>
                      <a:r>
                        <a:rPr lang="fr-FR" sz="20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Article 210 :</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La prescription ne peut en aucun cas constituer un mode d'acquisition ou de libération des droits ou charges réels immobiliers, </a:t>
                      </a:r>
                      <a:r>
                        <a:rPr lang="fr-FR" sz="20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sauf pour les possessions foncières rurales</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dans les conditions prévues par les textes en vigueur.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fr-FR" sz="20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Article 251 :</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La prescription ne peut faire acquérir aucun droit réel sur un immeuble immatriculé à l’encontre du propriétaire inscrit, ni amener la disparition d’aucun des droits réels inscrits sur le titre de propriété.</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bg1">
                        <a:lumMod val="95000"/>
                      </a:schemeClr>
                    </a:solidFill>
                  </a:tcPr>
                </a:tc>
                <a:extLst>
                  <a:ext uri="{0D108BD9-81ED-4DB2-BD59-A6C34878D82A}">
                    <a16:rowId xmlns:a16="http://schemas.microsoft.com/office/drawing/2014/main" val="4248041287"/>
                  </a:ext>
                </a:extLst>
              </a:tr>
            </a:tbl>
          </a:graphicData>
        </a:graphic>
      </p:graphicFrame>
    </p:spTree>
    <p:extLst>
      <p:ext uri="{BB962C8B-B14F-4D97-AF65-F5344CB8AC3E}">
        <p14:creationId xmlns:p14="http://schemas.microsoft.com/office/powerpoint/2010/main" val="3817643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D5ED2-0F34-18FA-1544-E4C8503AFC57}"/>
            </a:ext>
          </a:extLst>
        </p:cNvPr>
        <p:cNvGrpSpPr/>
        <p:nvPr/>
      </p:nvGrpSpPr>
      <p:grpSpPr>
        <a:xfrm>
          <a:off x="0" y="0"/>
          <a:ext cx="0" cy="0"/>
          <a:chOff x="0" y="0"/>
          <a:chExt cx="0" cy="0"/>
        </a:xfrm>
      </p:grpSpPr>
      <p:sp>
        <p:nvSpPr>
          <p:cNvPr id="32" name="TextBox 31">
            <a:extLst>
              <a:ext uri="{FF2B5EF4-FFF2-40B4-BE49-F238E27FC236}">
                <a16:creationId xmlns:a16="http://schemas.microsoft.com/office/drawing/2014/main" id="{9C2FEDB7-F3C1-7657-A63A-C1D053C3BEC4}"/>
              </a:ext>
            </a:extLst>
          </p:cNvPr>
          <p:cNvSpPr txBox="1"/>
          <p:nvPr/>
        </p:nvSpPr>
        <p:spPr>
          <a:xfrm>
            <a:off x="556580" y="2633818"/>
            <a:ext cx="1188075" cy="461665"/>
          </a:xfrm>
          <a:prstGeom prst="rect">
            <a:avLst/>
          </a:prstGeom>
          <a:noFill/>
          <a:ln w="12700">
            <a:noFill/>
          </a:ln>
        </p:spPr>
        <p:txBody>
          <a:bodyPr wrap="square">
            <a:spAutoFit/>
          </a:bodyPr>
          <a:lstStyle/>
          <a:p>
            <a:r>
              <a:rPr lang="fr-FR" sz="1200" b="1" dirty="0">
                <a:solidFill>
                  <a:schemeClr val="bg1"/>
                </a:solidFill>
                <a:latin typeface="Roboto" panose="02000000000000000000" pitchFamily="2" charset="0"/>
                <a:ea typeface="Roboto" panose="02000000000000000000" pitchFamily="2" charset="0"/>
                <a:cs typeface="Roboto" panose="02000000000000000000" pitchFamily="2" charset="0"/>
              </a:rPr>
              <a:t>Matrice des fonctions</a:t>
            </a:r>
          </a:p>
        </p:txBody>
      </p:sp>
      <p:sp>
        <p:nvSpPr>
          <p:cNvPr id="30" name="TextBox 10">
            <a:extLst>
              <a:ext uri="{FF2B5EF4-FFF2-40B4-BE49-F238E27FC236}">
                <a16:creationId xmlns:a16="http://schemas.microsoft.com/office/drawing/2014/main" id="{12EA0768-1D8B-EE54-CC57-0A579750DC61}"/>
              </a:ext>
            </a:extLst>
          </p:cNvPr>
          <p:cNvSpPr txBox="1"/>
          <p:nvPr/>
        </p:nvSpPr>
        <p:spPr>
          <a:xfrm>
            <a:off x="565136" y="5371660"/>
            <a:ext cx="1325539" cy="646331"/>
          </a:xfrm>
          <a:prstGeom prst="rect">
            <a:avLst/>
          </a:prstGeom>
          <a:noFill/>
          <a:ln w="12700">
            <a:noFill/>
          </a:ln>
        </p:spPr>
        <p:txBody>
          <a:bodyPr wrap="square">
            <a:spAutoFit/>
          </a:bodyPr>
          <a:lstStyle/>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Recom-</a:t>
            </a:r>
          </a:p>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mendations stratégiques</a:t>
            </a:r>
          </a:p>
        </p:txBody>
      </p:sp>
      <p:sp>
        <p:nvSpPr>
          <p:cNvPr id="33" name="TextBox 2">
            <a:extLst>
              <a:ext uri="{FF2B5EF4-FFF2-40B4-BE49-F238E27FC236}">
                <a16:creationId xmlns:a16="http://schemas.microsoft.com/office/drawing/2014/main" id="{CAA6950F-A4B0-D99E-6574-FD4EEC3149D5}"/>
              </a:ext>
            </a:extLst>
          </p:cNvPr>
          <p:cNvSpPr txBox="1"/>
          <p:nvPr/>
        </p:nvSpPr>
        <p:spPr>
          <a:xfrm>
            <a:off x="315928" y="4122715"/>
            <a:ext cx="1209890" cy="400110"/>
          </a:xfrm>
          <a:prstGeom prst="rect">
            <a:avLst/>
          </a:prstGeom>
          <a:noFill/>
          <a:ln w="12700">
            <a:noFill/>
          </a:ln>
        </p:spPr>
        <p:txBody>
          <a:bodyPr wrap="square">
            <a:spAutoFit/>
          </a:bodyPr>
          <a:lstStyle/>
          <a:p>
            <a:r>
              <a:rPr lang="fr-FR" sz="2000" b="1">
                <a:solidFill>
                  <a:schemeClr val="bg1"/>
                </a:solidFill>
                <a:latin typeface="Roboto" panose="02000000000000000000" pitchFamily="2" charset="0"/>
                <a:ea typeface="Roboto" panose="02000000000000000000" pitchFamily="2" charset="0"/>
                <a:cs typeface="Roboto" panose="02000000000000000000" pitchFamily="2" charset="0"/>
              </a:rPr>
              <a:t>Phase 2</a:t>
            </a:r>
          </a:p>
        </p:txBody>
      </p:sp>
      <p:sp>
        <p:nvSpPr>
          <p:cNvPr id="2" name="Rectangle 1">
            <a:extLst>
              <a:ext uri="{FF2B5EF4-FFF2-40B4-BE49-F238E27FC236}">
                <a16:creationId xmlns:a16="http://schemas.microsoft.com/office/drawing/2014/main" id="{B980B9C5-AB1D-7FC6-C556-D3C0700CC86B}"/>
              </a:ext>
            </a:extLst>
          </p:cNvPr>
          <p:cNvSpPr/>
          <p:nvPr/>
        </p:nvSpPr>
        <p:spPr>
          <a:xfrm>
            <a:off x="1081086" y="298643"/>
            <a:ext cx="10510284" cy="636257"/>
          </a:xfrm>
          <a:prstGeom prst="rect">
            <a:avLst/>
          </a:prstGeom>
          <a:solidFill>
            <a:schemeClr val="accent4">
              <a:lumMod val="40000"/>
              <a:lumOff val="60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FF0000"/>
                </a:solidFill>
                <a:latin typeface="Arial Black" panose="020B0A04020102020204" pitchFamily="34" charset="0"/>
              </a:rPr>
              <a:t>INNOVATIONS</a:t>
            </a:r>
            <a:r>
              <a:rPr lang="fr-FR" sz="2600" dirty="0">
                <a:solidFill>
                  <a:schemeClr val="tx1"/>
                </a:solidFill>
                <a:latin typeface="Arial Black" panose="020B0A04020102020204" pitchFamily="34" charset="0"/>
              </a:rPr>
              <a:t> DE LA LOI PORTANT RAF (13/17)</a:t>
            </a:r>
          </a:p>
        </p:txBody>
      </p:sp>
      <p:grpSp>
        <p:nvGrpSpPr>
          <p:cNvPr id="12" name="Groupe 11">
            <a:extLst>
              <a:ext uri="{FF2B5EF4-FFF2-40B4-BE49-F238E27FC236}">
                <a16:creationId xmlns:a16="http://schemas.microsoft.com/office/drawing/2014/main" id="{43B4E1E7-92E8-FF6C-BE25-674D48F100B6}"/>
              </a:ext>
            </a:extLst>
          </p:cNvPr>
          <p:cNvGrpSpPr/>
          <p:nvPr/>
        </p:nvGrpSpPr>
        <p:grpSpPr>
          <a:xfrm>
            <a:off x="0" y="0"/>
            <a:ext cx="1081086" cy="6858000"/>
            <a:chOff x="0" y="0"/>
            <a:chExt cx="1081086" cy="6858000"/>
          </a:xfrm>
        </p:grpSpPr>
        <p:sp>
          <p:nvSpPr>
            <p:cNvPr id="13" name="Rectangle 12">
              <a:extLst>
                <a:ext uri="{FF2B5EF4-FFF2-40B4-BE49-F238E27FC236}">
                  <a16:creationId xmlns:a16="http://schemas.microsoft.com/office/drawing/2014/main" id="{C99B8BBF-F680-B5A7-FF23-0CF679183D4B}"/>
                </a:ext>
              </a:extLst>
            </p:cNvPr>
            <p:cNvSpPr/>
            <p:nvPr/>
          </p:nvSpPr>
          <p:spPr>
            <a:xfrm>
              <a:off x="0" y="0"/>
              <a:ext cx="542925"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E51DF06-00B5-A777-4EBB-C690098F5C37}"/>
                </a:ext>
              </a:extLst>
            </p:cNvPr>
            <p:cNvSpPr/>
            <p:nvPr/>
          </p:nvSpPr>
          <p:spPr>
            <a:xfrm>
              <a:off x="538161" y="0"/>
              <a:ext cx="542925"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Étoile à 5 branches 2">
              <a:extLst>
                <a:ext uri="{FF2B5EF4-FFF2-40B4-BE49-F238E27FC236}">
                  <a16:creationId xmlns:a16="http://schemas.microsoft.com/office/drawing/2014/main" id="{0DFB8F24-5E3B-3EEC-C3BA-8F201AD560B5}"/>
                </a:ext>
              </a:extLst>
            </p:cNvPr>
            <p:cNvSpPr/>
            <p:nvPr/>
          </p:nvSpPr>
          <p:spPr>
            <a:xfrm>
              <a:off x="195260" y="3157537"/>
              <a:ext cx="685802" cy="542925"/>
            </a:xfrm>
            <a:prstGeom prst="star5">
              <a:avLst/>
            </a:prstGeom>
            <a:solidFill>
              <a:srgbClr val="E2E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 name="Tableau 6">
            <a:extLst>
              <a:ext uri="{FF2B5EF4-FFF2-40B4-BE49-F238E27FC236}">
                <a16:creationId xmlns:a16="http://schemas.microsoft.com/office/drawing/2014/main" id="{845188F4-3A82-2975-27E6-E7E529219658}"/>
              </a:ext>
            </a:extLst>
          </p:cNvPr>
          <p:cNvGraphicFramePr>
            <a:graphicFrameLocks noGrp="1"/>
          </p:cNvGraphicFramePr>
          <p:nvPr>
            <p:extLst>
              <p:ext uri="{D42A27DB-BD31-4B8C-83A1-F6EECF244321}">
                <p14:modId xmlns:p14="http://schemas.microsoft.com/office/powerpoint/2010/main" val="4037579965"/>
              </p:ext>
            </p:extLst>
          </p:nvPr>
        </p:nvGraphicFramePr>
        <p:xfrm>
          <a:off x="1103295" y="1041226"/>
          <a:ext cx="10893445" cy="5561203"/>
        </p:xfrm>
        <a:graphic>
          <a:graphicData uri="http://schemas.openxmlformats.org/drawingml/2006/table">
            <a:tbl>
              <a:tblPr firstRow="1" bandRow="1">
                <a:tableStyleId>{5C22544A-7EE6-4342-B048-85BDC9FD1C3A}</a:tableStyleId>
              </a:tblPr>
              <a:tblGrid>
                <a:gridCol w="2942393">
                  <a:extLst>
                    <a:ext uri="{9D8B030D-6E8A-4147-A177-3AD203B41FA5}">
                      <a16:colId xmlns:a16="http://schemas.microsoft.com/office/drawing/2014/main" val="683915877"/>
                    </a:ext>
                  </a:extLst>
                </a:gridCol>
                <a:gridCol w="5140842">
                  <a:extLst>
                    <a:ext uri="{9D8B030D-6E8A-4147-A177-3AD203B41FA5}">
                      <a16:colId xmlns:a16="http://schemas.microsoft.com/office/drawing/2014/main" val="1720024794"/>
                    </a:ext>
                  </a:extLst>
                </a:gridCol>
                <a:gridCol w="2810210">
                  <a:extLst>
                    <a:ext uri="{9D8B030D-6E8A-4147-A177-3AD203B41FA5}">
                      <a16:colId xmlns:a16="http://schemas.microsoft.com/office/drawing/2014/main" val="2498866821"/>
                    </a:ext>
                  </a:extLst>
                </a:gridCol>
              </a:tblGrid>
              <a:tr h="2927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a:solidFill>
                            <a:schemeClr val="lt1"/>
                          </a:solidFill>
                          <a:latin typeface="+mn-lt"/>
                          <a:ea typeface="+mn-ea"/>
                          <a:cs typeface="+mn-cs"/>
                        </a:rPr>
                        <a:t>INNOVATIONS</a:t>
                      </a:r>
                    </a:p>
                  </a:txBody>
                  <a:tcPr anchor="ctr"/>
                </a:tc>
                <a:tc>
                  <a:txBody>
                    <a:bodyPr/>
                    <a:lstStyle/>
                    <a:p>
                      <a:pPr algn="ctr"/>
                      <a:r>
                        <a:rPr lang="fr-FR" sz="2800" b="1" dirty="0"/>
                        <a:t>LOI RAF 2025</a:t>
                      </a:r>
                    </a:p>
                  </a:txBody>
                  <a:tcPr anchor="ctr"/>
                </a:tc>
                <a:tc>
                  <a:txBody>
                    <a:bodyPr/>
                    <a:lstStyle/>
                    <a:p>
                      <a:pPr algn="ctr"/>
                      <a:r>
                        <a:rPr lang="fr-FR" sz="2800" b="1" dirty="0"/>
                        <a:t>LOI RAF 2012</a:t>
                      </a:r>
                    </a:p>
                  </a:txBody>
                  <a:tcPr anchor="ctr"/>
                </a:tc>
                <a:extLst>
                  <a:ext uri="{0D108BD9-81ED-4DB2-BD59-A6C34878D82A}">
                    <a16:rowId xmlns:a16="http://schemas.microsoft.com/office/drawing/2014/main" val="556136403"/>
                  </a:ext>
                </a:extLst>
              </a:tr>
              <a:tr h="292726">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fr-FR" sz="2200" b="1" kern="1200" dirty="0">
                          <a:solidFill>
                            <a:srgbClr val="000000"/>
                          </a:solidFill>
                          <a:effectLst/>
                          <a:latin typeface="Arial" panose="020B0604020202020204" pitchFamily="34" charset="0"/>
                          <a:cs typeface="Times New Roman" panose="02020603050405020304" pitchFamily="18" charset="0"/>
                        </a:rPr>
                        <a:t>Institution d’une </a:t>
                      </a:r>
                      <a:r>
                        <a:rPr lang="fr-FR" sz="2200" b="1" u="sng" kern="1200" dirty="0">
                          <a:solidFill>
                            <a:srgbClr val="000000"/>
                          </a:solidFill>
                          <a:effectLst/>
                          <a:latin typeface="Arial" panose="020B0604020202020204" pitchFamily="34" charset="0"/>
                          <a:cs typeface="Times New Roman" panose="02020603050405020304" pitchFamily="18" charset="0"/>
                        </a:rPr>
                        <a:t>procédure d’urgence de l’expropriation </a:t>
                      </a:r>
                      <a:r>
                        <a:rPr lang="fr-FR" sz="2200" b="1" kern="1200" dirty="0">
                          <a:solidFill>
                            <a:srgbClr val="000000"/>
                          </a:solidFill>
                          <a:effectLst/>
                          <a:latin typeface="Arial" panose="020B0604020202020204" pitchFamily="34" charset="0"/>
                          <a:cs typeface="Times New Roman" panose="02020603050405020304" pitchFamily="18" charset="0"/>
                        </a:rPr>
                        <a:t>pour cause d’utilité publique et la définition des situations justifiant l’urgence</a:t>
                      </a:r>
                    </a:p>
                    <a:p>
                      <a:pPr algn="just">
                        <a:lnSpc>
                          <a:spcPct val="107000"/>
                        </a:lnSpc>
                        <a:spcAft>
                          <a:spcPts val="80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noFill/>
                  </a:tcPr>
                </a:tc>
                <a:tc>
                  <a:txBody>
                    <a:bodyPr/>
                    <a:lstStyle/>
                    <a:p>
                      <a:pPr marL="0" marR="0" lvl="0" indent="0" algn="just" defTabSz="914400" rtl="0" eaLnBrk="1" fontAlgn="auto" latinLnBrk="0" hangingPunct="1">
                        <a:lnSpc>
                          <a:spcPct val="106000"/>
                        </a:lnSpc>
                        <a:spcBef>
                          <a:spcPts val="0"/>
                        </a:spcBef>
                        <a:spcAft>
                          <a:spcPts val="800"/>
                        </a:spcAft>
                        <a:buClrTx/>
                        <a:buSzTx/>
                        <a:buFontTx/>
                        <a:buNone/>
                        <a:tabLst/>
                        <a:defRPr/>
                      </a:pPr>
                      <a:r>
                        <a:rPr lang="fr-FR" sz="24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Titre V, Sous-section 2 (Articles 187 à 190), chapitre 4. Cession involontaire des droits réels immobiliers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Section 2; Cession involontaire pour cause d’utilité publique</a:t>
                      </a:r>
                    </a:p>
                    <a:p>
                      <a:pPr marL="285750" indent="-285750" algn="just">
                        <a:spcBef>
                          <a:spcPts val="0"/>
                        </a:spcBef>
                        <a:spcAft>
                          <a:spcPts val="0"/>
                        </a:spcAft>
                        <a:buFontTx/>
                        <a:buChar char="-"/>
                      </a:pPr>
                      <a:r>
                        <a:rPr lang="fr-FR" sz="2400" dirty="0">
                          <a:solidFill>
                            <a:schemeClr val="tx1"/>
                          </a:solidFill>
                          <a:effectLst/>
                          <a:latin typeface="+mn-lt"/>
                        </a:rPr>
                        <a:t>Démarche: Raccourcissement des étapes (de 07 à 03) et des délais (environ 3 mois)</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fr-FR" sz="2400" i="0" kern="1200" dirty="0">
                          <a:solidFill>
                            <a:schemeClr val="dk1"/>
                          </a:solidFill>
                          <a:latin typeface="+mn-lt"/>
                          <a:ea typeface="+mn-ea"/>
                          <a:cs typeface="+mn-cs"/>
                        </a:rPr>
                        <a:t>Définition des situations pouvant conduire à une procédure d’urgence</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endParaRPr lang="fr-FR" sz="2400" i="0" kern="1200" dirty="0">
                        <a:solidFill>
                          <a:schemeClr val="dk1"/>
                        </a:solidFill>
                        <a:latin typeface="+mn-lt"/>
                        <a:ea typeface="+mn-ea"/>
                        <a:cs typeface="+mn-cs"/>
                      </a:endParaRPr>
                    </a:p>
                    <a:p>
                      <a:pPr algn="just">
                        <a:lnSpc>
                          <a:spcPct val="106000"/>
                        </a:lnSpc>
                        <a:spcAft>
                          <a:spcPts val="80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noFill/>
                  </a:tcPr>
                </a:tc>
                <a:tc>
                  <a:txBody>
                    <a:bodyPr/>
                    <a:lstStyle/>
                    <a:p>
                      <a:pPr algn="just">
                        <a:lnSpc>
                          <a:spcPct val="106000"/>
                        </a:lnSpc>
                        <a:spcAft>
                          <a:spcPts val="800"/>
                        </a:spcAft>
                      </a:pPr>
                      <a:r>
                        <a:rPr lang="fr-FR" sz="28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Articles 300 à 331 </a:t>
                      </a:r>
                    </a:p>
                    <a:p>
                      <a:pPr algn="just">
                        <a:lnSpc>
                          <a:spcPct val="106000"/>
                        </a:lnSpc>
                        <a:spcAft>
                          <a:spcPts val="800"/>
                        </a:spcAft>
                      </a:pPr>
                      <a:r>
                        <a:rPr lang="fr-FR" sz="28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(absence de procédure d’urgence de l’expropriation)</a:t>
                      </a:r>
                    </a:p>
                  </a:txBody>
                  <a:tcPr marL="68580" marR="68580" marT="9525" marB="0" anchor="ctr">
                    <a:noFill/>
                  </a:tcPr>
                </a:tc>
                <a:extLst>
                  <a:ext uri="{0D108BD9-81ED-4DB2-BD59-A6C34878D82A}">
                    <a16:rowId xmlns:a16="http://schemas.microsoft.com/office/drawing/2014/main" val="3201574698"/>
                  </a:ext>
                </a:extLst>
              </a:tr>
            </a:tbl>
          </a:graphicData>
        </a:graphic>
      </p:graphicFrame>
    </p:spTree>
    <p:extLst>
      <p:ext uri="{BB962C8B-B14F-4D97-AF65-F5344CB8AC3E}">
        <p14:creationId xmlns:p14="http://schemas.microsoft.com/office/powerpoint/2010/main" val="3052214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5BB4E720-8437-3C09-5503-219D28CC37E0}"/>
              </a:ext>
            </a:extLst>
          </p:cNvPr>
          <p:cNvPicPr>
            <a:picLocks noGrp="1" noChangeAspect="1"/>
          </p:cNvPicPr>
          <p:nvPr>
            <p:ph idx="1"/>
          </p:nvPr>
        </p:nvPicPr>
        <p:blipFill>
          <a:blip r:embed="rId2"/>
          <a:stretch>
            <a:fillRect/>
          </a:stretch>
        </p:blipFill>
        <p:spPr>
          <a:xfrm>
            <a:off x="83217" y="1155166"/>
            <a:ext cx="6466953" cy="5172482"/>
          </a:xfrm>
          <a:prstGeom prst="rect">
            <a:avLst/>
          </a:prstGeom>
        </p:spPr>
      </p:pic>
      <p:sp>
        <p:nvSpPr>
          <p:cNvPr id="5" name="Titre 1">
            <a:extLst>
              <a:ext uri="{FF2B5EF4-FFF2-40B4-BE49-F238E27FC236}">
                <a16:creationId xmlns:a16="http://schemas.microsoft.com/office/drawing/2014/main" id="{8058AFF6-29C0-8414-02C3-8D20DAA93437}"/>
              </a:ext>
            </a:extLst>
          </p:cNvPr>
          <p:cNvSpPr>
            <a:spLocks noGrp="1"/>
          </p:cNvSpPr>
          <p:nvPr>
            <p:ph type="title"/>
          </p:nvPr>
        </p:nvSpPr>
        <p:spPr>
          <a:xfrm>
            <a:off x="838199" y="127381"/>
            <a:ext cx="10515600" cy="1325563"/>
          </a:xfrm>
        </p:spPr>
        <p:txBody>
          <a:bodyPr/>
          <a:lstStyle/>
          <a:p>
            <a:pPr algn="ctr"/>
            <a:r>
              <a:rPr lang="fr-FR" b="1" dirty="0">
                <a:latin typeface="Arial Black" panose="020B0A04020102020204" pitchFamily="34" charset="0"/>
              </a:rPr>
              <a:t>PLAN DE LA PRESENTATION</a:t>
            </a:r>
          </a:p>
        </p:txBody>
      </p:sp>
      <p:graphicFrame>
        <p:nvGraphicFramePr>
          <p:cNvPr id="3" name="Diagramme 2">
            <a:extLst>
              <a:ext uri="{FF2B5EF4-FFF2-40B4-BE49-F238E27FC236}">
                <a16:creationId xmlns:a16="http://schemas.microsoft.com/office/drawing/2014/main" id="{D4362CA4-6928-D2E4-83D5-D39E9DC43157}"/>
              </a:ext>
            </a:extLst>
          </p:cNvPr>
          <p:cNvGraphicFramePr/>
          <p:nvPr>
            <p:extLst>
              <p:ext uri="{D42A27DB-BD31-4B8C-83A1-F6EECF244321}">
                <p14:modId xmlns:p14="http://schemas.microsoft.com/office/powerpoint/2010/main" val="4141641674"/>
              </p:ext>
            </p:extLst>
          </p:nvPr>
        </p:nvGraphicFramePr>
        <p:xfrm>
          <a:off x="6550171" y="1155166"/>
          <a:ext cx="5098902" cy="5172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llipse 6">
            <a:extLst>
              <a:ext uri="{FF2B5EF4-FFF2-40B4-BE49-F238E27FC236}">
                <a16:creationId xmlns:a16="http://schemas.microsoft.com/office/drawing/2014/main" id="{42983443-7608-2991-743B-BDAFF4D0F44E}"/>
              </a:ext>
            </a:extLst>
          </p:cNvPr>
          <p:cNvSpPr/>
          <p:nvPr/>
        </p:nvSpPr>
        <p:spPr>
          <a:xfrm>
            <a:off x="6884839" y="1593756"/>
            <a:ext cx="494414" cy="584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1</a:t>
            </a:r>
          </a:p>
        </p:txBody>
      </p:sp>
      <p:sp>
        <p:nvSpPr>
          <p:cNvPr id="9" name="Ellipse 8">
            <a:extLst>
              <a:ext uri="{FF2B5EF4-FFF2-40B4-BE49-F238E27FC236}">
                <a16:creationId xmlns:a16="http://schemas.microsoft.com/office/drawing/2014/main" id="{1B874992-9F2F-0E0F-D935-267E5CF9A6EA}"/>
              </a:ext>
            </a:extLst>
          </p:cNvPr>
          <p:cNvSpPr/>
          <p:nvPr/>
        </p:nvSpPr>
        <p:spPr>
          <a:xfrm>
            <a:off x="6847367" y="3350279"/>
            <a:ext cx="569359" cy="5847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2</a:t>
            </a:r>
          </a:p>
        </p:txBody>
      </p:sp>
      <p:grpSp>
        <p:nvGrpSpPr>
          <p:cNvPr id="11" name="Groupe 10">
            <a:extLst>
              <a:ext uri="{FF2B5EF4-FFF2-40B4-BE49-F238E27FC236}">
                <a16:creationId xmlns:a16="http://schemas.microsoft.com/office/drawing/2014/main" id="{1AD6BBCF-CE18-E32C-35D5-3497BFB52687}"/>
              </a:ext>
            </a:extLst>
          </p:cNvPr>
          <p:cNvGrpSpPr/>
          <p:nvPr/>
        </p:nvGrpSpPr>
        <p:grpSpPr>
          <a:xfrm>
            <a:off x="0" y="0"/>
            <a:ext cx="1081086" cy="6858000"/>
            <a:chOff x="0" y="0"/>
            <a:chExt cx="1081086" cy="6858000"/>
          </a:xfrm>
        </p:grpSpPr>
        <p:sp>
          <p:nvSpPr>
            <p:cNvPr id="12" name="Rectangle 11">
              <a:extLst>
                <a:ext uri="{FF2B5EF4-FFF2-40B4-BE49-F238E27FC236}">
                  <a16:creationId xmlns:a16="http://schemas.microsoft.com/office/drawing/2014/main" id="{49B43800-B106-7E16-0A9C-4CA6365CFA79}"/>
                </a:ext>
              </a:extLst>
            </p:cNvPr>
            <p:cNvSpPr/>
            <p:nvPr/>
          </p:nvSpPr>
          <p:spPr>
            <a:xfrm>
              <a:off x="0" y="0"/>
              <a:ext cx="542925"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BC33253-D560-C2C3-E37D-C538CF345666}"/>
                </a:ext>
              </a:extLst>
            </p:cNvPr>
            <p:cNvSpPr/>
            <p:nvPr/>
          </p:nvSpPr>
          <p:spPr>
            <a:xfrm>
              <a:off x="538161" y="0"/>
              <a:ext cx="542925"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Étoile à 5 branches 2">
              <a:extLst>
                <a:ext uri="{FF2B5EF4-FFF2-40B4-BE49-F238E27FC236}">
                  <a16:creationId xmlns:a16="http://schemas.microsoft.com/office/drawing/2014/main" id="{11EFFAD9-C23F-3CC9-A61D-E0A8340FF995}"/>
                </a:ext>
              </a:extLst>
            </p:cNvPr>
            <p:cNvSpPr/>
            <p:nvPr/>
          </p:nvSpPr>
          <p:spPr>
            <a:xfrm>
              <a:off x="195260" y="3157537"/>
              <a:ext cx="685802" cy="542925"/>
            </a:xfrm>
            <a:prstGeom prst="star5">
              <a:avLst/>
            </a:prstGeom>
            <a:solidFill>
              <a:srgbClr val="E2E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e 7">
            <a:extLst>
              <a:ext uri="{FF2B5EF4-FFF2-40B4-BE49-F238E27FC236}">
                <a16:creationId xmlns:a16="http://schemas.microsoft.com/office/drawing/2014/main" id="{FC98C484-AC0A-8A06-1DC4-E616BECA882C}"/>
              </a:ext>
            </a:extLst>
          </p:cNvPr>
          <p:cNvGrpSpPr/>
          <p:nvPr/>
        </p:nvGrpSpPr>
        <p:grpSpPr>
          <a:xfrm>
            <a:off x="6722691" y="5065089"/>
            <a:ext cx="1019780" cy="902367"/>
            <a:chOff x="6205457" y="5296317"/>
            <a:chExt cx="1019780" cy="902367"/>
          </a:xfrm>
        </p:grpSpPr>
        <p:sp>
          <p:nvSpPr>
            <p:cNvPr id="2" name="Rectangle : coins arrondis 1">
              <a:extLst>
                <a:ext uri="{FF2B5EF4-FFF2-40B4-BE49-F238E27FC236}">
                  <a16:creationId xmlns:a16="http://schemas.microsoft.com/office/drawing/2014/main" id="{FBAC912A-717F-E77B-3124-6119DCF53066}"/>
                </a:ext>
              </a:extLst>
            </p:cNvPr>
            <p:cNvSpPr/>
            <p:nvPr/>
          </p:nvSpPr>
          <p:spPr>
            <a:xfrm>
              <a:off x="6205457" y="5296317"/>
              <a:ext cx="1019780" cy="902367"/>
            </a:xfrm>
            <a:prstGeom prst="roundRect">
              <a:avLst>
                <a:gd name="adj" fmla="val 10000"/>
              </a:avLst>
            </a:prstGeom>
            <a:solidFill>
              <a:schemeClr val="accent5">
                <a:lumMod val="50000"/>
              </a:schemeClr>
            </a:solidFill>
          </p:spPr>
          <p:style>
            <a:lnRef idx="0">
              <a:schemeClr val="accent5">
                <a:shade val="80000"/>
                <a:hueOff val="0"/>
                <a:satOff val="0"/>
                <a:lumOff val="0"/>
                <a:alphaOff val="0"/>
              </a:schemeClr>
            </a:lnRef>
            <a:fillRef idx="1">
              <a:scrgbClr r="0" g="0" b="0"/>
            </a:fillRef>
            <a:effectRef idx="3">
              <a:schemeClr val="accent5">
                <a:tint val="40000"/>
                <a:hueOff val="0"/>
                <a:satOff val="0"/>
                <a:lumOff val="0"/>
                <a:alphaOff val="0"/>
              </a:schemeClr>
            </a:effectRef>
            <a:fontRef idx="minor">
              <a:schemeClr val="lt1">
                <a:hueOff val="0"/>
                <a:satOff val="0"/>
                <a:lumOff val="0"/>
                <a:alphaOff val="0"/>
              </a:schemeClr>
            </a:fontRef>
          </p:style>
        </p:sp>
        <p:sp>
          <p:nvSpPr>
            <p:cNvPr id="6" name="Ellipse 5">
              <a:extLst>
                <a:ext uri="{FF2B5EF4-FFF2-40B4-BE49-F238E27FC236}">
                  <a16:creationId xmlns:a16="http://schemas.microsoft.com/office/drawing/2014/main" id="{757FC140-01FE-E36E-179C-9CD43580D67F}"/>
                </a:ext>
              </a:extLst>
            </p:cNvPr>
            <p:cNvSpPr/>
            <p:nvPr/>
          </p:nvSpPr>
          <p:spPr>
            <a:xfrm>
              <a:off x="6468140" y="5455104"/>
              <a:ext cx="494414" cy="584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3</a:t>
              </a:r>
            </a:p>
          </p:txBody>
        </p:sp>
      </p:grpSp>
    </p:spTree>
    <p:extLst>
      <p:ext uri="{BB962C8B-B14F-4D97-AF65-F5344CB8AC3E}">
        <p14:creationId xmlns:p14="http://schemas.microsoft.com/office/powerpoint/2010/main" val="1121946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D5ED2-0F34-18FA-1544-E4C8503AFC57}"/>
            </a:ext>
          </a:extLst>
        </p:cNvPr>
        <p:cNvGrpSpPr/>
        <p:nvPr/>
      </p:nvGrpSpPr>
      <p:grpSpPr>
        <a:xfrm>
          <a:off x="0" y="0"/>
          <a:ext cx="0" cy="0"/>
          <a:chOff x="0" y="0"/>
          <a:chExt cx="0" cy="0"/>
        </a:xfrm>
      </p:grpSpPr>
      <p:sp>
        <p:nvSpPr>
          <p:cNvPr id="32" name="TextBox 31">
            <a:extLst>
              <a:ext uri="{FF2B5EF4-FFF2-40B4-BE49-F238E27FC236}">
                <a16:creationId xmlns:a16="http://schemas.microsoft.com/office/drawing/2014/main" id="{9C2FEDB7-F3C1-7657-A63A-C1D053C3BEC4}"/>
              </a:ext>
            </a:extLst>
          </p:cNvPr>
          <p:cNvSpPr txBox="1"/>
          <p:nvPr/>
        </p:nvSpPr>
        <p:spPr>
          <a:xfrm>
            <a:off x="556580" y="2633818"/>
            <a:ext cx="1188075" cy="461665"/>
          </a:xfrm>
          <a:prstGeom prst="rect">
            <a:avLst/>
          </a:prstGeom>
          <a:noFill/>
          <a:ln w="12700">
            <a:noFill/>
          </a:ln>
        </p:spPr>
        <p:txBody>
          <a:bodyPr wrap="square">
            <a:spAutoFit/>
          </a:bodyPr>
          <a:lstStyle/>
          <a:p>
            <a:r>
              <a:rPr lang="fr-FR" sz="1200" b="1" dirty="0">
                <a:solidFill>
                  <a:schemeClr val="bg1"/>
                </a:solidFill>
                <a:latin typeface="Roboto" panose="02000000000000000000" pitchFamily="2" charset="0"/>
                <a:ea typeface="Roboto" panose="02000000000000000000" pitchFamily="2" charset="0"/>
                <a:cs typeface="Roboto" panose="02000000000000000000" pitchFamily="2" charset="0"/>
              </a:rPr>
              <a:t>Matrice des fonctions</a:t>
            </a:r>
          </a:p>
        </p:txBody>
      </p:sp>
      <p:sp>
        <p:nvSpPr>
          <p:cNvPr id="30" name="TextBox 10">
            <a:extLst>
              <a:ext uri="{FF2B5EF4-FFF2-40B4-BE49-F238E27FC236}">
                <a16:creationId xmlns:a16="http://schemas.microsoft.com/office/drawing/2014/main" id="{12EA0768-1D8B-EE54-CC57-0A579750DC61}"/>
              </a:ext>
            </a:extLst>
          </p:cNvPr>
          <p:cNvSpPr txBox="1"/>
          <p:nvPr/>
        </p:nvSpPr>
        <p:spPr>
          <a:xfrm>
            <a:off x="565136" y="5371660"/>
            <a:ext cx="1325539" cy="646331"/>
          </a:xfrm>
          <a:prstGeom prst="rect">
            <a:avLst/>
          </a:prstGeom>
          <a:noFill/>
          <a:ln w="12700">
            <a:noFill/>
          </a:ln>
        </p:spPr>
        <p:txBody>
          <a:bodyPr wrap="square">
            <a:spAutoFit/>
          </a:bodyPr>
          <a:lstStyle/>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Recom-</a:t>
            </a:r>
          </a:p>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mendations stratégiques</a:t>
            </a:r>
          </a:p>
        </p:txBody>
      </p:sp>
      <p:sp>
        <p:nvSpPr>
          <p:cNvPr id="33" name="TextBox 2">
            <a:extLst>
              <a:ext uri="{FF2B5EF4-FFF2-40B4-BE49-F238E27FC236}">
                <a16:creationId xmlns:a16="http://schemas.microsoft.com/office/drawing/2014/main" id="{CAA6950F-A4B0-D99E-6574-FD4EEC3149D5}"/>
              </a:ext>
            </a:extLst>
          </p:cNvPr>
          <p:cNvSpPr txBox="1"/>
          <p:nvPr/>
        </p:nvSpPr>
        <p:spPr>
          <a:xfrm>
            <a:off x="315928" y="4122715"/>
            <a:ext cx="1209890" cy="400110"/>
          </a:xfrm>
          <a:prstGeom prst="rect">
            <a:avLst/>
          </a:prstGeom>
          <a:noFill/>
          <a:ln w="12700">
            <a:noFill/>
          </a:ln>
        </p:spPr>
        <p:txBody>
          <a:bodyPr wrap="square">
            <a:spAutoFit/>
          </a:bodyPr>
          <a:lstStyle/>
          <a:p>
            <a:r>
              <a:rPr lang="fr-FR" sz="2000" b="1">
                <a:solidFill>
                  <a:schemeClr val="bg1"/>
                </a:solidFill>
                <a:latin typeface="Roboto" panose="02000000000000000000" pitchFamily="2" charset="0"/>
                <a:ea typeface="Roboto" panose="02000000000000000000" pitchFamily="2" charset="0"/>
                <a:cs typeface="Roboto" panose="02000000000000000000" pitchFamily="2" charset="0"/>
              </a:rPr>
              <a:t>Phase 2</a:t>
            </a:r>
          </a:p>
        </p:txBody>
      </p:sp>
      <p:sp>
        <p:nvSpPr>
          <p:cNvPr id="2" name="Rectangle 1">
            <a:extLst>
              <a:ext uri="{FF2B5EF4-FFF2-40B4-BE49-F238E27FC236}">
                <a16:creationId xmlns:a16="http://schemas.microsoft.com/office/drawing/2014/main" id="{B980B9C5-AB1D-7FC6-C556-D3C0700CC86B}"/>
              </a:ext>
            </a:extLst>
          </p:cNvPr>
          <p:cNvSpPr/>
          <p:nvPr/>
        </p:nvSpPr>
        <p:spPr>
          <a:xfrm>
            <a:off x="1081086" y="298643"/>
            <a:ext cx="10510284" cy="636257"/>
          </a:xfrm>
          <a:prstGeom prst="rect">
            <a:avLst/>
          </a:prstGeom>
          <a:solidFill>
            <a:schemeClr val="accent4">
              <a:lumMod val="40000"/>
              <a:lumOff val="60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FF0000"/>
                </a:solidFill>
                <a:latin typeface="Arial Black" panose="020B0A04020102020204" pitchFamily="34" charset="0"/>
              </a:rPr>
              <a:t>INNOVATIONS</a:t>
            </a:r>
            <a:r>
              <a:rPr lang="fr-FR" sz="2600" dirty="0">
                <a:solidFill>
                  <a:schemeClr val="tx1"/>
                </a:solidFill>
                <a:latin typeface="Arial Black" panose="020B0A04020102020204" pitchFamily="34" charset="0"/>
              </a:rPr>
              <a:t> DE LA LOI PORTANT RAF (14/17)</a:t>
            </a:r>
          </a:p>
        </p:txBody>
      </p:sp>
      <p:grpSp>
        <p:nvGrpSpPr>
          <p:cNvPr id="12" name="Groupe 11">
            <a:extLst>
              <a:ext uri="{FF2B5EF4-FFF2-40B4-BE49-F238E27FC236}">
                <a16:creationId xmlns:a16="http://schemas.microsoft.com/office/drawing/2014/main" id="{43B4E1E7-92E8-FF6C-BE25-674D48F100B6}"/>
              </a:ext>
            </a:extLst>
          </p:cNvPr>
          <p:cNvGrpSpPr/>
          <p:nvPr/>
        </p:nvGrpSpPr>
        <p:grpSpPr>
          <a:xfrm>
            <a:off x="0" y="0"/>
            <a:ext cx="1081086" cy="6858000"/>
            <a:chOff x="0" y="0"/>
            <a:chExt cx="1081086" cy="6858000"/>
          </a:xfrm>
        </p:grpSpPr>
        <p:sp>
          <p:nvSpPr>
            <p:cNvPr id="13" name="Rectangle 12">
              <a:extLst>
                <a:ext uri="{FF2B5EF4-FFF2-40B4-BE49-F238E27FC236}">
                  <a16:creationId xmlns:a16="http://schemas.microsoft.com/office/drawing/2014/main" id="{C99B8BBF-F680-B5A7-FF23-0CF679183D4B}"/>
                </a:ext>
              </a:extLst>
            </p:cNvPr>
            <p:cNvSpPr/>
            <p:nvPr/>
          </p:nvSpPr>
          <p:spPr>
            <a:xfrm>
              <a:off x="0" y="0"/>
              <a:ext cx="542925"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E51DF06-00B5-A777-4EBB-C690098F5C37}"/>
                </a:ext>
              </a:extLst>
            </p:cNvPr>
            <p:cNvSpPr/>
            <p:nvPr/>
          </p:nvSpPr>
          <p:spPr>
            <a:xfrm>
              <a:off x="538161" y="0"/>
              <a:ext cx="542925"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Étoile à 5 branches 2">
              <a:extLst>
                <a:ext uri="{FF2B5EF4-FFF2-40B4-BE49-F238E27FC236}">
                  <a16:creationId xmlns:a16="http://schemas.microsoft.com/office/drawing/2014/main" id="{0DFB8F24-5E3B-3EEC-C3BA-8F201AD560B5}"/>
                </a:ext>
              </a:extLst>
            </p:cNvPr>
            <p:cNvSpPr/>
            <p:nvPr/>
          </p:nvSpPr>
          <p:spPr>
            <a:xfrm>
              <a:off x="195260" y="3157537"/>
              <a:ext cx="685802" cy="542925"/>
            </a:xfrm>
            <a:prstGeom prst="star5">
              <a:avLst/>
            </a:prstGeom>
            <a:solidFill>
              <a:srgbClr val="E2E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 name="Tableau 6">
            <a:extLst>
              <a:ext uri="{FF2B5EF4-FFF2-40B4-BE49-F238E27FC236}">
                <a16:creationId xmlns:a16="http://schemas.microsoft.com/office/drawing/2014/main" id="{845188F4-3A82-2975-27E6-E7E529219658}"/>
              </a:ext>
            </a:extLst>
          </p:cNvPr>
          <p:cNvGraphicFramePr>
            <a:graphicFrameLocks noGrp="1"/>
          </p:cNvGraphicFramePr>
          <p:nvPr>
            <p:extLst>
              <p:ext uri="{D42A27DB-BD31-4B8C-83A1-F6EECF244321}">
                <p14:modId xmlns:p14="http://schemas.microsoft.com/office/powerpoint/2010/main" val="938755150"/>
              </p:ext>
            </p:extLst>
          </p:nvPr>
        </p:nvGraphicFramePr>
        <p:xfrm>
          <a:off x="1103295" y="1041226"/>
          <a:ext cx="10893445" cy="5620322"/>
        </p:xfrm>
        <a:graphic>
          <a:graphicData uri="http://schemas.openxmlformats.org/drawingml/2006/table">
            <a:tbl>
              <a:tblPr firstRow="1" bandRow="1">
                <a:tableStyleId>{5C22544A-7EE6-4342-B048-85BDC9FD1C3A}</a:tableStyleId>
              </a:tblPr>
              <a:tblGrid>
                <a:gridCol w="2394817">
                  <a:extLst>
                    <a:ext uri="{9D8B030D-6E8A-4147-A177-3AD203B41FA5}">
                      <a16:colId xmlns:a16="http://schemas.microsoft.com/office/drawing/2014/main" val="683915877"/>
                    </a:ext>
                  </a:extLst>
                </a:gridCol>
                <a:gridCol w="2987748">
                  <a:extLst>
                    <a:ext uri="{9D8B030D-6E8A-4147-A177-3AD203B41FA5}">
                      <a16:colId xmlns:a16="http://schemas.microsoft.com/office/drawing/2014/main" val="1720024794"/>
                    </a:ext>
                  </a:extLst>
                </a:gridCol>
                <a:gridCol w="5510880">
                  <a:extLst>
                    <a:ext uri="{9D8B030D-6E8A-4147-A177-3AD203B41FA5}">
                      <a16:colId xmlns:a16="http://schemas.microsoft.com/office/drawing/2014/main" val="2498866821"/>
                    </a:ext>
                  </a:extLst>
                </a:gridCol>
              </a:tblGrid>
              <a:tr h="2927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a:solidFill>
                            <a:schemeClr val="lt1"/>
                          </a:solidFill>
                          <a:latin typeface="+mn-lt"/>
                          <a:ea typeface="+mn-ea"/>
                          <a:cs typeface="+mn-cs"/>
                        </a:rPr>
                        <a:t>INNOVATIONS</a:t>
                      </a:r>
                    </a:p>
                  </a:txBody>
                  <a:tcPr anchor="ctr"/>
                </a:tc>
                <a:tc>
                  <a:txBody>
                    <a:bodyPr/>
                    <a:lstStyle/>
                    <a:p>
                      <a:pPr algn="ctr"/>
                      <a:r>
                        <a:rPr lang="fr-FR" sz="2800" b="1" dirty="0"/>
                        <a:t>LOI RAF 2025</a:t>
                      </a:r>
                    </a:p>
                  </a:txBody>
                  <a:tcPr anchor="ctr"/>
                </a:tc>
                <a:tc>
                  <a:txBody>
                    <a:bodyPr/>
                    <a:lstStyle/>
                    <a:p>
                      <a:pPr algn="ctr"/>
                      <a:r>
                        <a:rPr lang="fr-FR" sz="2800" b="1" dirty="0"/>
                        <a:t>LOI RAF 2012</a:t>
                      </a:r>
                    </a:p>
                  </a:txBody>
                  <a:tcPr anchor="ctr"/>
                </a:tc>
                <a:extLst>
                  <a:ext uri="{0D108BD9-81ED-4DB2-BD59-A6C34878D82A}">
                    <a16:rowId xmlns:a16="http://schemas.microsoft.com/office/drawing/2014/main" val="556136403"/>
                  </a:ext>
                </a:extLst>
              </a:tr>
              <a:tr h="292726">
                <a:tc>
                  <a:txBody>
                    <a:bodyPr/>
                    <a:lstStyle/>
                    <a:p>
                      <a:pPr algn="just">
                        <a:lnSpc>
                          <a:spcPct val="107000"/>
                        </a:lnSpc>
                        <a:spcAft>
                          <a:spcPts val="800"/>
                        </a:spcAft>
                      </a:pPr>
                      <a:r>
                        <a:rPr lang="fr-FR"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RAF 2025: </a:t>
                      </a:r>
                      <a:r>
                        <a:rPr lang="fr-FR" sz="1600" b="1"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Prise en compte de l’installation des PDI, des réfugiés, des victimes de catastrophes naturelles </a:t>
                      </a:r>
                      <a:r>
                        <a:rPr lang="fr-FR"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et de tout projet prévu dans les SADDT ou destiné à satisfaire ou préserver l'intérêt général, des infrastructures éducatives et sanitaires</a:t>
                      </a:r>
                      <a:r>
                        <a:rPr lang="fr-FR" sz="16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fr-FR" sz="16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RAF 2012: les catégories sus- citées n’étaient pas prises en compte.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noFill/>
                  </a:tcPr>
                </a:tc>
                <a:tc>
                  <a:txBody>
                    <a:bodyPr/>
                    <a:lstStyle/>
                    <a:p>
                      <a:pPr algn="just">
                        <a:lnSpc>
                          <a:spcPct val="106000"/>
                        </a:lnSpc>
                        <a:spcAft>
                          <a:spcPts val="800"/>
                        </a:spcAft>
                      </a:pPr>
                      <a:r>
                        <a:rPr lang="fr-FR" sz="20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L’article 158 </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opère un </a:t>
                      </a:r>
                      <a:r>
                        <a:rPr lang="fr-FR" sz="20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élargissement du champ d’application </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 la procédure de cession involontaire de droits réels immobiliers pour cause d’utilité publique en intégrant la réinstallation des PDI, des réfugiés</a:t>
                      </a:r>
                      <a:r>
                        <a:rPr lang="fr-FR" sz="2000" kern="1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et des victimes de catastrophes naturelles ; des infrastructures éducatives et sanitaires.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noFill/>
                  </a:tcPr>
                </a:tc>
                <a:tc>
                  <a:txBody>
                    <a:bodyPr/>
                    <a:lstStyle/>
                    <a:p>
                      <a:pPr algn="just">
                        <a:lnSpc>
                          <a:spcPct val="106000"/>
                        </a:lnSpc>
                        <a:spcAft>
                          <a:spcPts val="800"/>
                        </a:spcAft>
                      </a:pPr>
                      <a:r>
                        <a:rPr lang="fr-FR" sz="13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Les articles 300 à 331 de la Loi portant RAF de 2012 sont consacrés à l’expropriation. Cependant, les détails sur l’expropriation sont contenus dans </a:t>
                      </a:r>
                      <a:r>
                        <a:rPr lang="fr-FR" sz="13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 Loi n°009</a:t>
                      </a:r>
                      <a:r>
                        <a:rPr lang="fr-FR" sz="1300" b="1" kern="100"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a:t>
                      </a:r>
                      <a:r>
                        <a:rPr lang="fr-FR" sz="13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2018/AN du 3 mai 2018 </a:t>
                      </a:r>
                      <a:r>
                        <a:rPr lang="fr-FR" sz="13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portant expropriation pour cause d’utilité publique et indemnisation des personnes affectées par les aménagements et projets d’utilité publique et d’intérêt général au Burkina Faso.</a:t>
                      </a:r>
                      <a:r>
                        <a:rPr lang="fr-FR" sz="13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3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Cette loi dispose en son</a:t>
                      </a:r>
                      <a:r>
                        <a:rPr lang="fr-FR" sz="13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article 2</a:t>
                      </a:r>
                      <a:r>
                        <a:rPr lang="fr-FR" sz="13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sur les opérations dont la réalisation nécessite l’expropriation pour cause d’utilité publique: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6000"/>
                        </a:lnSpc>
                        <a:spcAft>
                          <a:spcPts val="800"/>
                        </a:spcAft>
                      </a:pPr>
                      <a:r>
                        <a:rPr lang="fr-FR" sz="13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fr-FR" sz="13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les infrastructures de transport notamment les routes, la voirie urbaine, les chemins de fer, les aérogares ;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6000"/>
                        </a:lnSpc>
                        <a:spcAft>
                          <a:spcPts val="800"/>
                        </a:spcAft>
                      </a:pPr>
                      <a:r>
                        <a:rPr lang="fr-FR" sz="1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fr-FR" sz="1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les travaux et aménagements urbains, agricoles, forestiers, pastoraux, fonciers ou miniers ;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6000"/>
                        </a:lnSpc>
                        <a:spcAft>
                          <a:spcPts val="800"/>
                        </a:spcAft>
                      </a:pPr>
                      <a:r>
                        <a:rPr lang="fr-FR" sz="1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fr-FR" sz="1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les travaux militaires ;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6000"/>
                        </a:lnSpc>
                        <a:spcAft>
                          <a:spcPts val="800"/>
                        </a:spcAft>
                      </a:pPr>
                      <a:r>
                        <a:rPr lang="fr-FR" sz="1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fr-FR" sz="1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la conservation de la nature ;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6000"/>
                        </a:lnSpc>
                        <a:spcAft>
                          <a:spcPts val="800"/>
                        </a:spcAft>
                      </a:pPr>
                      <a:r>
                        <a:rPr lang="fr-FR" sz="1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fr-FR" sz="1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la protection de sites ou de monuments historiques ;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6000"/>
                        </a:lnSpc>
                        <a:spcAft>
                          <a:spcPts val="800"/>
                        </a:spcAft>
                      </a:pPr>
                      <a:r>
                        <a:rPr lang="fr-FR" sz="1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fr-FR" sz="1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les aménagements hydrauliques ;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6000"/>
                        </a:lnSpc>
                        <a:spcAft>
                          <a:spcPts val="800"/>
                        </a:spcAft>
                      </a:pPr>
                      <a:r>
                        <a:rPr lang="fr-FR" sz="1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fr-FR" sz="1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les installations de production et de distribution d’énergie ;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6000"/>
                        </a:lnSpc>
                        <a:spcAft>
                          <a:spcPts val="800"/>
                        </a:spcAft>
                      </a:pPr>
                      <a:r>
                        <a:rPr lang="fr-FR" sz="1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fr-FR" sz="1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les infrastructures sociales et culturelles ;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6000"/>
                        </a:lnSpc>
                        <a:spcAft>
                          <a:spcPts val="800"/>
                        </a:spcAft>
                      </a:pPr>
                      <a:r>
                        <a:rPr lang="fr-FR" sz="1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fr-FR" sz="1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l’installation de services publics ;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6000"/>
                        </a:lnSpc>
                        <a:spcAft>
                          <a:spcPts val="800"/>
                        </a:spcAft>
                      </a:pPr>
                      <a:r>
                        <a:rPr lang="fr-FR" sz="1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fr-FR" sz="1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la création ou l’entretien de biens ou ouvrages d’usage public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6000"/>
                        </a:lnSpc>
                        <a:spcAft>
                          <a:spcPts val="800"/>
                        </a:spcAft>
                      </a:pPr>
                      <a:r>
                        <a:rPr lang="fr-FR" sz="1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fr-FR" sz="1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les travaux d’assainissement;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6000"/>
                        </a:lnSpc>
                        <a:spcAft>
                          <a:spcPts val="800"/>
                        </a:spcAft>
                      </a:pPr>
                      <a:r>
                        <a:rPr lang="fr-FR" sz="1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fr-FR" sz="1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les travaux et aménagements piscicoles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6000"/>
                        </a:lnSpc>
                        <a:spcAft>
                          <a:spcPts val="800"/>
                        </a:spcAft>
                      </a:pPr>
                      <a:r>
                        <a:rPr lang="fr-FR" sz="1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fr-FR" sz="1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toute opération destinée à satisfaire ou préserver l’intérêt général.</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noFill/>
                  </a:tcPr>
                </a:tc>
                <a:extLst>
                  <a:ext uri="{0D108BD9-81ED-4DB2-BD59-A6C34878D82A}">
                    <a16:rowId xmlns:a16="http://schemas.microsoft.com/office/drawing/2014/main" val="3201574698"/>
                  </a:ext>
                </a:extLst>
              </a:tr>
            </a:tbl>
          </a:graphicData>
        </a:graphic>
      </p:graphicFrame>
    </p:spTree>
    <p:extLst>
      <p:ext uri="{BB962C8B-B14F-4D97-AF65-F5344CB8AC3E}">
        <p14:creationId xmlns:p14="http://schemas.microsoft.com/office/powerpoint/2010/main" val="344424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D5ED2-0F34-18FA-1544-E4C8503AFC57}"/>
            </a:ext>
          </a:extLst>
        </p:cNvPr>
        <p:cNvGrpSpPr/>
        <p:nvPr/>
      </p:nvGrpSpPr>
      <p:grpSpPr>
        <a:xfrm>
          <a:off x="0" y="0"/>
          <a:ext cx="0" cy="0"/>
          <a:chOff x="0" y="0"/>
          <a:chExt cx="0" cy="0"/>
        </a:xfrm>
      </p:grpSpPr>
      <p:sp>
        <p:nvSpPr>
          <p:cNvPr id="32" name="TextBox 31">
            <a:extLst>
              <a:ext uri="{FF2B5EF4-FFF2-40B4-BE49-F238E27FC236}">
                <a16:creationId xmlns:a16="http://schemas.microsoft.com/office/drawing/2014/main" id="{9C2FEDB7-F3C1-7657-A63A-C1D053C3BEC4}"/>
              </a:ext>
            </a:extLst>
          </p:cNvPr>
          <p:cNvSpPr txBox="1"/>
          <p:nvPr/>
        </p:nvSpPr>
        <p:spPr>
          <a:xfrm>
            <a:off x="556580" y="2633818"/>
            <a:ext cx="1188075" cy="461665"/>
          </a:xfrm>
          <a:prstGeom prst="rect">
            <a:avLst/>
          </a:prstGeom>
          <a:noFill/>
          <a:ln w="12700">
            <a:noFill/>
          </a:ln>
        </p:spPr>
        <p:txBody>
          <a:bodyPr wrap="square">
            <a:spAutoFit/>
          </a:bodyPr>
          <a:lstStyle/>
          <a:p>
            <a:r>
              <a:rPr lang="fr-FR" sz="1200" b="1" dirty="0">
                <a:solidFill>
                  <a:schemeClr val="bg1"/>
                </a:solidFill>
                <a:latin typeface="Roboto" panose="02000000000000000000" pitchFamily="2" charset="0"/>
                <a:ea typeface="Roboto" panose="02000000000000000000" pitchFamily="2" charset="0"/>
                <a:cs typeface="Roboto" panose="02000000000000000000" pitchFamily="2" charset="0"/>
              </a:rPr>
              <a:t>Matrice des fonctions</a:t>
            </a:r>
          </a:p>
        </p:txBody>
      </p:sp>
      <p:sp>
        <p:nvSpPr>
          <p:cNvPr id="30" name="TextBox 10">
            <a:extLst>
              <a:ext uri="{FF2B5EF4-FFF2-40B4-BE49-F238E27FC236}">
                <a16:creationId xmlns:a16="http://schemas.microsoft.com/office/drawing/2014/main" id="{12EA0768-1D8B-EE54-CC57-0A579750DC61}"/>
              </a:ext>
            </a:extLst>
          </p:cNvPr>
          <p:cNvSpPr txBox="1"/>
          <p:nvPr/>
        </p:nvSpPr>
        <p:spPr>
          <a:xfrm>
            <a:off x="565136" y="5371660"/>
            <a:ext cx="1325539" cy="646331"/>
          </a:xfrm>
          <a:prstGeom prst="rect">
            <a:avLst/>
          </a:prstGeom>
          <a:noFill/>
          <a:ln w="12700">
            <a:noFill/>
          </a:ln>
        </p:spPr>
        <p:txBody>
          <a:bodyPr wrap="square">
            <a:spAutoFit/>
          </a:bodyPr>
          <a:lstStyle/>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Recom-</a:t>
            </a:r>
          </a:p>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mendations stratégiques</a:t>
            </a:r>
          </a:p>
        </p:txBody>
      </p:sp>
      <p:sp>
        <p:nvSpPr>
          <p:cNvPr id="33" name="TextBox 2">
            <a:extLst>
              <a:ext uri="{FF2B5EF4-FFF2-40B4-BE49-F238E27FC236}">
                <a16:creationId xmlns:a16="http://schemas.microsoft.com/office/drawing/2014/main" id="{CAA6950F-A4B0-D99E-6574-FD4EEC3149D5}"/>
              </a:ext>
            </a:extLst>
          </p:cNvPr>
          <p:cNvSpPr txBox="1"/>
          <p:nvPr/>
        </p:nvSpPr>
        <p:spPr>
          <a:xfrm>
            <a:off x="315928" y="4122715"/>
            <a:ext cx="1209890" cy="400110"/>
          </a:xfrm>
          <a:prstGeom prst="rect">
            <a:avLst/>
          </a:prstGeom>
          <a:noFill/>
          <a:ln w="12700">
            <a:noFill/>
          </a:ln>
        </p:spPr>
        <p:txBody>
          <a:bodyPr wrap="square">
            <a:spAutoFit/>
          </a:bodyPr>
          <a:lstStyle/>
          <a:p>
            <a:r>
              <a:rPr lang="fr-FR" sz="2000" b="1">
                <a:solidFill>
                  <a:schemeClr val="bg1"/>
                </a:solidFill>
                <a:latin typeface="Roboto" panose="02000000000000000000" pitchFamily="2" charset="0"/>
                <a:ea typeface="Roboto" panose="02000000000000000000" pitchFamily="2" charset="0"/>
                <a:cs typeface="Roboto" panose="02000000000000000000" pitchFamily="2" charset="0"/>
              </a:rPr>
              <a:t>Phase 2</a:t>
            </a:r>
          </a:p>
        </p:txBody>
      </p:sp>
      <p:sp>
        <p:nvSpPr>
          <p:cNvPr id="2" name="Rectangle 1">
            <a:extLst>
              <a:ext uri="{FF2B5EF4-FFF2-40B4-BE49-F238E27FC236}">
                <a16:creationId xmlns:a16="http://schemas.microsoft.com/office/drawing/2014/main" id="{B980B9C5-AB1D-7FC6-C556-D3C0700CC86B}"/>
              </a:ext>
            </a:extLst>
          </p:cNvPr>
          <p:cNvSpPr/>
          <p:nvPr/>
        </p:nvSpPr>
        <p:spPr>
          <a:xfrm>
            <a:off x="1081086" y="298643"/>
            <a:ext cx="10510284" cy="636257"/>
          </a:xfrm>
          <a:prstGeom prst="rect">
            <a:avLst/>
          </a:prstGeom>
          <a:solidFill>
            <a:schemeClr val="accent4">
              <a:lumMod val="40000"/>
              <a:lumOff val="60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FF0000"/>
                </a:solidFill>
                <a:latin typeface="Arial Black" panose="020B0A04020102020204" pitchFamily="34" charset="0"/>
              </a:rPr>
              <a:t>INNOVATIONS</a:t>
            </a:r>
            <a:r>
              <a:rPr lang="fr-FR" sz="2600" dirty="0">
                <a:solidFill>
                  <a:schemeClr val="tx1"/>
                </a:solidFill>
                <a:latin typeface="Arial Black" panose="020B0A04020102020204" pitchFamily="34" charset="0"/>
              </a:rPr>
              <a:t> DE LA LOI PORTANT RAF (15/17)</a:t>
            </a:r>
          </a:p>
        </p:txBody>
      </p:sp>
      <p:grpSp>
        <p:nvGrpSpPr>
          <p:cNvPr id="12" name="Groupe 11">
            <a:extLst>
              <a:ext uri="{FF2B5EF4-FFF2-40B4-BE49-F238E27FC236}">
                <a16:creationId xmlns:a16="http://schemas.microsoft.com/office/drawing/2014/main" id="{43B4E1E7-92E8-FF6C-BE25-674D48F100B6}"/>
              </a:ext>
            </a:extLst>
          </p:cNvPr>
          <p:cNvGrpSpPr/>
          <p:nvPr/>
        </p:nvGrpSpPr>
        <p:grpSpPr>
          <a:xfrm>
            <a:off x="0" y="0"/>
            <a:ext cx="1081086" cy="6858000"/>
            <a:chOff x="0" y="0"/>
            <a:chExt cx="1081086" cy="6858000"/>
          </a:xfrm>
        </p:grpSpPr>
        <p:sp>
          <p:nvSpPr>
            <p:cNvPr id="13" name="Rectangle 12">
              <a:extLst>
                <a:ext uri="{FF2B5EF4-FFF2-40B4-BE49-F238E27FC236}">
                  <a16:creationId xmlns:a16="http://schemas.microsoft.com/office/drawing/2014/main" id="{C99B8BBF-F680-B5A7-FF23-0CF679183D4B}"/>
                </a:ext>
              </a:extLst>
            </p:cNvPr>
            <p:cNvSpPr/>
            <p:nvPr/>
          </p:nvSpPr>
          <p:spPr>
            <a:xfrm>
              <a:off x="0" y="0"/>
              <a:ext cx="542925"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E51DF06-00B5-A777-4EBB-C690098F5C37}"/>
                </a:ext>
              </a:extLst>
            </p:cNvPr>
            <p:cNvSpPr/>
            <p:nvPr/>
          </p:nvSpPr>
          <p:spPr>
            <a:xfrm>
              <a:off x="538161" y="0"/>
              <a:ext cx="542925"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Étoile à 5 branches 2">
              <a:extLst>
                <a:ext uri="{FF2B5EF4-FFF2-40B4-BE49-F238E27FC236}">
                  <a16:creationId xmlns:a16="http://schemas.microsoft.com/office/drawing/2014/main" id="{0DFB8F24-5E3B-3EEC-C3BA-8F201AD560B5}"/>
                </a:ext>
              </a:extLst>
            </p:cNvPr>
            <p:cNvSpPr/>
            <p:nvPr/>
          </p:nvSpPr>
          <p:spPr>
            <a:xfrm>
              <a:off x="195260" y="3157537"/>
              <a:ext cx="685802" cy="542925"/>
            </a:xfrm>
            <a:prstGeom prst="star5">
              <a:avLst/>
            </a:prstGeom>
            <a:solidFill>
              <a:srgbClr val="E2E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 name="Tableau 6">
            <a:extLst>
              <a:ext uri="{FF2B5EF4-FFF2-40B4-BE49-F238E27FC236}">
                <a16:creationId xmlns:a16="http://schemas.microsoft.com/office/drawing/2014/main" id="{845188F4-3A82-2975-27E6-E7E529219658}"/>
              </a:ext>
            </a:extLst>
          </p:cNvPr>
          <p:cNvGraphicFramePr>
            <a:graphicFrameLocks noGrp="1"/>
          </p:cNvGraphicFramePr>
          <p:nvPr>
            <p:extLst>
              <p:ext uri="{D42A27DB-BD31-4B8C-83A1-F6EECF244321}">
                <p14:modId xmlns:p14="http://schemas.microsoft.com/office/powerpoint/2010/main" val="1819628065"/>
              </p:ext>
            </p:extLst>
          </p:nvPr>
        </p:nvGraphicFramePr>
        <p:xfrm>
          <a:off x="1150617" y="1087435"/>
          <a:ext cx="10843990" cy="5471922"/>
        </p:xfrm>
        <a:graphic>
          <a:graphicData uri="http://schemas.openxmlformats.org/drawingml/2006/table">
            <a:tbl>
              <a:tblPr firstRow="1" bandRow="1">
                <a:tableStyleId>{5C22544A-7EE6-4342-B048-85BDC9FD1C3A}</a:tableStyleId>
              </a:tblPr>
              <a:tblGrid>
                <a:gridCol w="2126990">
                  <a:extLst>
                    <a:ext uri="{9D8B030D-6E8A-4147-A177-3AD203B41FA5}">
                      <a16:colId xmlns:a16="http://schemas.microsoft.com/office/drawing/2014/main" val="683915877"/>
                    </a:ext>
                  </a:extLst>
                </a:gridCol>
                <a:gridCol w="4117724">
                  <a:extLst>
                    <a:ext uri="{9D8B030D-6E8A-4147-A177-3AD203B41FA5}">
                      <a16:colId xmlns:a16="http://schemas.microsoft.com/office/drawing/2014/main" val="1720024794"/>
                    </a:ext>
                  </a:extLst>
                </a:gridCol>
                <a:gridCol w="4599276">
                  <a:extLst>
                    <a:ext uri="{9D8B030D-6E8A-4147-A177-3AD203B41FA5}">
                      <a16:colId xmlns:a16="http://schemas.microsoft.com/office/drawing/2014/main" val="2498866821"/>
                    </a:ext>
                  </a:extLst>
                </a:gridCol>
              </a:tblGrid>
              <a:tr h="2927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600" b="1" kern="1200" dirty="0">
                          <a:solidFill>
                            <a:schemeClr val="lt1"/>
                          </a:solidFill>
                          <a:latin typeface="+mn-lt"/>
                          <a:ea typeface="+mn-ea"/>
                          <a:cs typeface="+mn-cs"/>
                        </a:rPr>
                        <a:t>INNOVATIONS</a:t>
                      </a:r>
                    </a:p>
                  </a:txBody>
                  <a:tcPr anchor="ctr"/>
                </a:tc>
                <a:tc>
                  <a:txBody>
                    <a:bodyPr/>
                    <a:lstStyle/>
                    <a:p>
                      <a:pPr algn="ctr"/>
                      <a:r>
                        <a:rPr lang="fr-FR" sz="2800" b="1" dirty="0"/>
                        <a:t>LOI RAF 2025</a:t>
                      </a:r>
                    </a:p>
                  </a:txBody>
                  <a:tcPr anchor="ctr"/>
                </a:tc>
                <a:tc>
                  <a:txBody>
                    <a:bodyPr/>
                    <a:lstStyle/>
                    <a:p>
                      <a:pPr algn="ctr"/>
                      <a:r>
                        <a:rPr lang="fr-FR" sz="2800" b="1" dirty="0"/>
                        <a:t>LOI RAF 2012</a:t>
                      </a:r>
                    </a:p>
                  </a:txBody>
                  <a:tcPr anchor="ctr"/>
                </a:tc>
                <a:extLst>
                  <a:ext uri="{0D108BD9-81ED-4DB2-BD59-A6C34878D82A}">
                    <a16:rowId xmlns:a16="http://schemas.microsoft.com/office/drawing/2014/main" val="556136403"/>
                  </a:ext>
                </a:extLst>
              </a:tr>
              <a:tr h="292726">
                <a:tc>
                  <a:txBody>
                    <a:bodyPr/>
                    <a:lstStyle/>
                    <a:p>
                      <a:pPr algn="just">
                        <a:lnSpc>
                          <a:spcPct val="107000"/>
                        </a:lnSpc>
                        <a:spcAft>
                          <a:spcPts val="800"/>
                        </a:spcAft>
                      </a:pPr>
                      <a:r>
                        <a:rPr lang="fr-FR" sz="2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RAF 2025: </a:t>
                      </a:r>
                      <a:r>
                        <a:rPr lang="fr-FR" sz="2400" b="1"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Aggravation </a:t>
                      </a:r>
                      <a:r>
                        <a:rPr lang="fr-FR" sz="2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des sanctions par rapport à la loi RAF de 2012.</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noFill/>
                  </a:tcPr>
                </a:tc>
                <a:tc>
                  <a:txBody>
                    <a:bodyPr/>
                    <a:lstStyle/>
                    <a:p>
                      <a:pPr algn="just">
                        <a:lnSpc>
                          <a:spcPct val="106000"/>
                        </a:lnSpc>
                        <a:spcAft>
                          <a:spcPts val="800"/>
                        </a:spcAft>
                      </a:pPr>
                      <a:r>
                        <a:rPr lang="fr-FR" sz="16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Article 206 : </a:t>
                      </a:r>
                      <a:r>
                        <a:rPr lang="fr-FR"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 punie d’un emprisonnement de trois mois à trois ans et d’une amende de cinq millions (</a:t>
                      </a:r>
                      <a:r>
                        <a:rPr lang="fr-FR" sz="1600" b="1" kern="12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5 000 000</a:t>
                      </a:r>
                      <a:r>
                        <a:rPr lang="fr-FR"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 francs CFA à dix millions (</a:t>
                      </a:r>
                      <a:r>
                        <a:rPr lang="fr-FR" sz="1600" b="1" kern="12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10 000 000</a:t>
                      </a:r>
                      <a:r>
                        <a:rPr lang="fr-FR"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 francs CFA ou de l’une de ces deux peines seulement, toute personne qui procède à l’aménagement d’une partie du territoire, en violation des dispositions du plan ou du schéma d’aménagement.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fr-FR"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peine d’emprisonnement et l’amende sont portées </a:t>
                      </a:r>
                      <a:r>
                        <a:rPr lang="fr-FR"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au double</a:t>
                      </a:r>
                      <a:r>
                        <a:rPr lang="fr-FR"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pour tout professionnel agissant sans agrément et tout expert agréé.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fr-FR"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Il est prononcé contre l’expert agréé </a:t>
                      </a:r>
                      <a:r>
                        <a:rPr lang="fr-FR"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suspension ou le retrait</a:t>
                      </a:r>
                      <a:r>
                        <a:rPr lang="fr-FR"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 son agrément.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fr-FR"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Article 210</a:t>
                      </a:r>
                      <a:r>
                        <a:rPr lang="fr-FR"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les sanctions pénales sont prononcées sans préjudice du paiement des dommages et intérêts.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noFill/>
                  </a:tcPr>
                </a:tc>
                <a:tc>
                  <a:txBody>
                    <a:bodyPr/>
                    <a:lstStyle/>
                    <a:p>
                      <a:pPr algn="just">
                        <a:lnSpc>
                          <a:spcPct val="106000"/>
                        </a:lnSpc>
                        <a:spcAft>
                          <a:spcPts val="800"/>
                        </a:spcAft>
                      </a:pPr>
                      <a:r>
                        <a:rPr lang="fr-FR"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Article 344</a:t>
                      </a:r>
                      <a:r>
                        <a:rPr lang="fr-FR"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Est punie d’un emprisonnement de trois mois à trois ans et d’une amende de sept cent cinquante mille (</a:t>
                      </a:r>
                      <a:r>
                        <a:rPr lang="fr-FR" sz="1600" b="1" kern="12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750 000</a:t>
                      </a:r>
                      <a:r>
                        <a:rPr lang="fr-FR"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francs CFA à un million cinq cent mille (</a:t>
                      </a:r>
                      <a:r>
                        <a:rPr lang="fr-FR" sz="1600" b="1" kern="12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1 500 000</a:t>
                      </a:r>
                      <a:r>
                        <a:rPr lang="fr-FR"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francs CFA ou de l’une de ces deux peines seulement, toute personne qui procède à l’aménagement d’une partie du territoire, en violation des dispositions du plan ou du schéma d’aménagement.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fr-FR"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peine d’emprisonnement est portée au </a:t>
                      </a:r>
                      <a:r>
                        <a:rPr lang="fr-FR"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double</a:t>
                      </a:r>
                      <a:r>
                        <a:rPr lang="fr-FR"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et l’amende à un million (</a:t>
                      </a:r>
                      <a:r>
                        <a:rPr lang="fr-FR"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1 000.000</a:t>
                      </a:r>
                      <a:r>
                        <a:rPr lang="fr-FR"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 francs CFA au moins pour tout professionnel agissant sans agrément et tout expert agréé.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fr-FR"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Pour l’expert agréé, il peut être prononcé contre lui l</a:t>
                      </a:r>
                      <a:r>
                        <a:rPr lang="fr-FR"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suspension ou le retrait</a:t>
                      </a:r>
                      <a:r>
                        <a:rPr lang="fr-FR"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 son agrément.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fr-FR"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Article 349 : </a:t>
                      </a:r>
                      <a:r>
                        <a:rPr lang="fr-FR"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Les sanctions pénales sont prononcées sans préjudice du paiement des dommages et intérêts.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noFill/>
                  </a:tcPr>
                </a:tc>
                <a:extLst>
                  <a:ext uri="{0D108BD9-81ED-4DB2-BD59-A6C34878D82A}">
                    <a16:rowId xmlns:a16="http://schemas.microsoft.com/office/drawing/2014/main" val="3201574698"/>
                  </a:ext>
                </a:extLst>
              </a:tr>
            </a:tbl>
          </a:graphicData>
        </a:graphic>
      </p:graphicFrame>
    </p:spTree>
    <p:extLst>
      <p:ext uri="{BB962C8B-B14F-4D97-AF65-F5344CB8AC3E}">
        <p14:creationId xmlns:p14="http://schemas.microsoft.com/office/powerpoint/2010/main" val="4228781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D5ED2-0F34-18FA-1544-E4C8503AFC57}"/>
            </a:ext>
          </a:extLst>
        </p:cNvPr>
        <p:cNvGrpSpPr/>
        <p:nvPr/>
      </p:nvGrpSpPr>
      <p:grpSpPr>
        <a:xfrm>
          <a:off x="0" y="0"/>
          <a:ext cx="0" cy="0"/>
          <a:chOff x="0" y="0"/>
          <a:chExt cx="0" cy="0"/>
        </a:xfrm>
      </p:grpSpPr>
      <p:sp>
        <p:nvSpPr>
          <p:cNvPr id="32" name="TextBox 31">
            <a:extLst>
              <a:ext uri="{FF2B5EF4-FFF2-40B4-BE49-F238E27FC236}">
                <a16:creationId xmlns:a16="http://schemas.microsoft.com/office/drawing/2014/main" id="{9C2FEDB7-F3C1-7657-A63A-C1D053C3BEC4}"/>
              </a:ext>
            </a:extLst>
          </p:cNvPr>
          <p:cNvSpPr txBox="1"/>
          <p:nvPr/>
        </p:nvSpPr>
        <p:spPr>
          <a:xfrm>
            <a:off x="556580" y="2633818"/>
            <a:ext cx="1188075" cy="461665"/>
          </a:xfrm>
          <a:prstGeom prst="rect">
            <a:avLst/>
          </a:prstGeom>
          <a:noFill/>
          <a:ln w="12700">
            <a:noFill/>
          </a:ln>
        </p:spPr>
        <p:txBody>
          <a:bodyPr wrap="square">
            <a:spAutoFit/>
          </a:bodyPr>
          <a:lstStyle/>
          <a:p>
            <a:r>
              <a:rPr lang="fr-FR" sz="1200" b="1" dirty="0">
                <a:solidFill>
                  <a:schemeClr val="bg1"/>
                </a:solidFill>
                <a:latin typeface="Roboto" panose="02000000000000000000" pitchFamily="2" charset="0"/>
                <a:ea typeface="Roboto" panose="02000000000000000000" pitchFamily="2" charset="0"/>
                <a:cs typeface="Roboto" panose="02000000000000000000" pitchFamily="2" charset="0"/>
              </a:rPr>
              <a:t>Matrice des fonctions</a:t>
            </a:r>
          </a:p>
        </p:txBody>
      </p:sp>
      <p:sp>
        <p:nvSpPr>
          <p:cNvPr id="30" name="TextBox 10">
            <a:extLst>
              <a:ext uri="{FF2B5EF4-FFF2-40B4-BE49-F238E27FC236}">
                <a16:creationId xmlns:a16="http://schemas.microsoft.com/office/drawing/2014/main" id="{12EA0768-1D8B-EE54-CC57-0A579750DC61}"/>
              </a:ext>
            </a:extLst>
          </p:cNvPr>
          <p:cNvSpPr txBox="1"/>
          <p:nvPr/>
        </p:nvSpPr>
        <p:spPr>
          <a:xfrm>
            <a:off x="565136" y="5371660"/>
            <a:ext cx="1325539" cy="646331"/>
          </a:xfrm>
          <a:prstGeom prst="rect">
            <a:avLst/>
          </a:prstGeom>
          <a:noFill/>
          <a:ln w="12700">
            <a:noFill/>
          </a:ln>
        </p:spPr>
        <p:txBody>
          <a:bodyPr wrap="square">
            <a:spAutoFit/>
          </a:bodyPr>
          <a:lstStyle/>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Recom-</a:t>
            </a:r>
          </a:p>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mendations stratégiques</a:t>
            </a:r>
          </a:p>
        </p:txBody>
      </p:sp>
      <p:sp>
        <p:nvSpPr>
          <p:cNvPr id="33" name="TextBox 2">
            <a:extLst>
              <a:ext uri="{FF2B5EF4-FFF2-40B4-BE49-F238E27FC236}">
                <a16:creationId xmlns:a16="http://schemas.microsoft.com/office/drawing/2014/main" id="{CAA6950F-A4B0-D99E-6574-FD4EEC3149D5}"/>
              </a:ext>
            </a:extLst>
          </p:cNvPr>
          <p:cNvSpPr txBox="1"/>
          <p:nvPr/>
        </p:nvSpPr>
        <p:spPr>
          <a:xfrm>
            <a:off x="315928" y="4122715"/>
            <a:ext cx="1209890" cy="400110"/>
          </a:xfrm>
          <a:prstGeom prst="rect">
            <a:avLst/>
          </a:prstGeom>
          <a:noFill/>
          <a:ln w="12700">
            <a:noFill/>
          </a:ln>
        </p:spPr>
        <p:txBody>
          <a:bodyPr wrap="square">
            <a:spAutoFit/>
          </a:bodyPr>
          <a:lstStyle/>
          <a:p>
            <a:r>
              <a:rPr lang="fr-FR" sz="2000" b="1">
                <a:solidFill>
                  <a:schemeClr val="bg1"/>
                </a:solidFill>
                <a:latin typeface="Roboto" panose="02000000000000000000" pitchFamily="2" charset="0"/>
                <a:ea typeface="Roboto" panose="02000000000000000000" pitchFamily="2" charset="0"/>
                <a:cs typeface="Roboto" panose="02000000000000000000" pitchFamily="2" charset="0"/>
              </a:rPr>
              <a:t>Phase 2</a:t>
            </a:r>
          </a:p>
        </p:txBody>
      </p:sp>
      <p:sp>
        <p:nvSpPr>
          <p:cNvPr id="2" name="Rectangle 1">
            <a:extLst>
              <a:ext uri="{FF2B5EF4-FFF2-40B4-BE49-F238E27FC236}">
                <a16:creationId xmlns:a16="http://schemas.microsoft.com/office/drawing/2014/main" id="{B980B9C5-AB1D-7FC6-C556-D3C0700CC86B}"/>
              </a:ext>
            </a:extLst>
          </p:cNvPr>
          <p:cNvSpPr/>
          <p:nvPr/>
        </p:nvSpPr>
        <p:spPr>
          <a:xfrm>
            <a:off x="1081086" y="298643"/>
            <a:ext cx="10510284" cy="636257"/>
          </a:xfrm>
          <a:prstGeom prst="rect">
            <a:avLst/>
          </a:prstGeom>
          <a:solidFill>
            <a:schemeClr val="accent4">
              <a:lumMod val="40000"/>
              <a:lumOff val="60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FF0000"/>
                </a:solidFill>
                <a:latin typeface="Arial Black" panose="020B0A04020102020204" pitchFamily="34" charset="0"/>
              </a:rPr>
              <a:t>INNOVATIONS</a:t>
            </a:r>
            <a:r>
              <a:rPr lang="fr-FR" sz="2600" dirty="0">
                <a:solidFill>
                  <a:schemeClr val="tx1"/>
                </a:solidFill>
                <a:latin typeface="Arial Black" panose="020B0A04020102020204" pitchFamily="34" charset="0"/>
              </a:rPr>
              <a:t> DE LA LOI PORTANT RAF (16/17)</a:t>
            </a:r>
          </a:p>
        </p:txBody>
      </p:sp>
      <p:grpSp>
        <p:nvGrpSpPr>
          <p:cNvPr id="12" name="Groupe 11">
            <a:extLst>
              <a:ext uri="{FF2B5EF4-FFF2-40B4-BE49-F238E27FC236}">
                <a16:creationId xmlns:a16="http://schemas.microsoft.com/office/drawing/2014/main" id="{43B4E1E7-92E8-FF6C-BE25-674D48F100B6}"/>
              </a:ext>
            </a:extLst>
          </p:cNvPr>
          <p:cNvGrpSpPr/>
          <p:nvPr/>
        </p:nvGrpSpPr>
        <p:grpSpPr>
          <a:xfrm>
            <a:off x="0" y="0"/>
            <a:ext cx="1081086" cy="6858000"/>
            <a:chOff x="0" y="0"/>
            <a:chExt cx="1081086" cy="6858000"/>
          </a:xfrm>
        </p:grpSpPr>
        <p:sp>
          <p:nvSpPr>
            <p:cNvPr id="13" name="Rectangle 12">
              <a:extLst>
                <a:ext uri="{FF2B5EF4-FFF2-40B4-BE49-F238E27FC236}">
                  <a16:creationId xmlns:a16="http://schemas.microsoft.com/office/drawing/2014/main" id="{C99B8BBF-F680-B5A7-FF23-0CF679183D4B}"/>
                </a:ext>
              </a:extLst>
            </p:cNvPr>
            <p:cNvSpPr/>
            <p:nvPr/>
          </p:nvSpPr>
          <p:spPr>
            <a:xfrm>
              <a:off x="0" y="0"/>
              <a:ext cx="542925"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E51DF06-00B5-A777-4EBB-C690098F5C37}"/>
                </a:ext>
              </a:extLst>
            </p:cNvPr>
            <p:cNvSpPr/>
            <p:nvPr/>
          </p:nvSpPr>
          <p:spPr>
            <a:xfrm>
              <a:off x="538161" y="0"/>
              <a:ext cx="542925"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Étoile à 5 branches 2">
              <a:extLst>
                <a:ext uri="{FF2B5EF4-FFF2-40B4-BE49-F238E27FC236}">
                  <a16:creationId xmlns:a16="http://schemas.microsoft.com/office/drawing/2014/main" id="{0DFB8F24-5E3B-3EEC-C3BA-8F201AD560B5}"/>
                </a:ext>
              </a:extLst>
            </p:cNvPr>
            <p:cNvSpPr/>
            <p:nvPr/>
          </p:nvSpPr>
          <p:spPr>
            <a:xfrm>
              <a:off x="195260" y="3157537"/>
              <a:ext cx="685802" cy="542925"/>
            </a:xfrm>
            <a:prstGeom prst="star5">
              <a:avLst/>
            </a:prstGeom>
            <a:solidFill>
              <a:srgbClr val="E2E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 name="Tableau 6">
            <a:extLst>
              <a:ext uri="{FF2B5EF4-FFF2-40B4-BE49-F238E27FC236}">
                <a16:creationId xmlns:a16="http://schemas.microsoft.com/office/drawing/2014/main" id="{845188F4-3A82-2975-27E6-E7E529219658}"/>
              </a:ext>
            </a:extLst>
          </p:cNvPr>
          <p:cNvGraphicFramePr>
            <a:graphicFrameLocks noGrp="1"/>
          </p:cNvGraphicFramePr>
          <p:nvPr>
            <p:extLst>
              <p:ext uri="{D42A27DB-BD31-4B8C-83A1-F6EECF244321}">
                <p14:modId xmlns:p14="http://schemas.microsoft.com/office/powerpoint/2010/main" val="2709006980"/>
              </p:ext>
            </p:extLst>
          </p:nvPr>
        </p:nvGraphicFramePr>
        <p:xfrm>
          <a:off x="1164265" y="1233543"/>
          <a:ext cx="10549655" cy="4267772"/>
        </p:xfrm>
        <a:graphic>
          <a:graphicData uri="http://schemas.openxmlformats.org/drawingml/2006/table">
            <a:tbl>
              <a:tblPr firstRow="1" bandRow="1">
                <a:tableStyleId>{5C22544A-7EE6-4342-B048-85BDC9FD1C3A}</a:tableStyleId>
              </a:tblPr>
              <a:tblGrid>
                <a:gridCol w="4513521">
                  <a:extLst>
                    <a:ext uri="{9D8B030D-6E8A-4147-A177-3AD203B41FA5}">
                      <a16:colId xmlns:a16="http://schemas.microsoft.com/office/drawing/2014/main" val="683915877"/>
                    </a:ext>
                  </a:extLst>
                </a:gridCol>
                <a:gridCol w="3471530">
                  <a:extLst>
                    <a:ext uri="{9D8B030D-6E8A-4147-A177-3AD203B41FA5}">
                      <a16:colId xmlns:a16="http://schemas.microsoft.com/office/drawing/2014/main" val="1720024794"/>
                    </a:ext>
                  </a:extLst>
                </a:gridCol>
                <a:gridCol w="2564604">
                  <a:extLst>
                    <a:ext uri="{9D8B030D-6E8A-4147-A177-3AD203B41FA5}">
                      <a16:colId xmlns:a16="http://schemas.microsoft.com/office/drawing/2014/main" val="2498866821"/>
                    </a:ext>
                  </a:extLst>
                </a:gridCol>
              </a:tblGrid>
              <a:tr h="2927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lt1"/>
                          </a:solidFill>
                          <a:latin typeface="+mn-lt"/>
                          <a:ea typeface="+mn-ea"/>
                          <a:cs typeface="+mn-cs"/>
                        </a:rPr>
                        <a:t>INNOVATIONS</a:t>
                      </a:r>
                    </a:p>
                  </a:txBody>
                  <a:tcPr anchor="ctr"/>
                </a:tc>
                <a:tc>
                  <a:txBody>
                    <a:bodyPr/>
                    <a:lstStyle/>
                    <a:p>
                      <a:pPr algn="ctr"/>
                      <a:r>
                        <a:rPr lang="fr-FR" sz="2800" b="1" dirty="0"/>
                        <a:t>LOI RAF 2025</a:t>
                      </a:r>
                    </a:p>
                  </a:txBody>
                  <a:tcPr anchor="ctr"/>
                </a:tc>
                <a:tc>
                  <a:txBody>
                    <a:bodyPr/>
                    <a:lstStyle/>
                    <a:p>
                      <a:pPr algn="ctr"/>
                      <a:r>
                        <a:rPr lang="fr-FR" sz="2800" b="1" dirty="0"/>
                        <a:t>LOI RAF 2012</a:t>
                      </a:r>
                    </a:p>
                  </a:txBody>
                  <a:tcPr anchor="ctr"/>
                </a:tc>
                <a:extLst>
                  <a:ext uri="{0D108BD9-81ED-4DB2-BD59-A6C34878D82A}">
                    <a16:rowId xmlns:a16="http://schemas.microsoft.com/office/drawing/2014/main" val="556136403"/>
                  </a:ext>
                </a:extLst>
              </a:tr>
              <a:tr h="292726">
                <a:tc>
                  <a:txBody>
                    <a:bodyPr/>
                    <a:lstStyle/>
                    <a:p>
                      <a:pPr algn="just">
                        <a:lnSpc>
                          <a:spcPct val="106000"/>
                        </a:lnSpc>
                        <a:spcAft>
                          <a:spcPts val="800"/>
                        </a:spcAft>
                      </a:pPr>
                      <a:r>
                        <a:rPr lang="fr-FR" sz="22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RAF 2025: </a:t>
                      </a:r>
                      <a:r>
                        <a:rPr lang="fr-FR" sz="2200" b="1"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Evaluation</a:t>
                      </a:r>
                      <a:r>
                        <a:rPr lang="fr-FR" sz="22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 l’application des dispositions de la loi chaque 10 ans. </a:t>
                      </a:r>
                    </a:p>
                    <a:p>
                      <a:pPr algn="just">
                        <a:lnSpc>
                          <a:spcPct val="106000"/>
                        </a:lnSpc>
                        <a:spcAft>
                          <a:spcPts val="800"/>
                        </a:spcAft>
                      </a:pPr>
                      <a:r>
                        <a:rPr lang="fr-FR" sz="22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Cela oblige les différents acteurs à aller vite et bien dans l’application des dispositions de la Loi dans la mesure où ils sont conscients qu’ils seront évalués. </a:t>
                      </a:r>
                    </a:p>
                    <a:p>
                      <a:pPr algn="just">
                        <a:lnSpc>
                          <a:spcPct val="106000"/>
                        </a:lnSpc>
                        <a:spcAft>
                          <a:spcPts val="800"/>
                        </a:spcAft>
                      </a:pPr>
                      <a:r>
                        <a:rPr lang="fr-FR" sz="22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Les objectifs visés par la relecture seront donc atteints.</a:t>
                      </a:r>
                      <a:endParaRPr lang="fr-FR" sz="2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noFill/>
                  </a:tcPr>
                </a:tc>
                <a:tc>
                  <a:txBody>
                    <a:bodyPr/>
                    <a:lstStyle/>
                    <a:p>
                      <a:pPr algn="just">
                        <a:lnSpc>
                          <a:spcPct val="106000"/>
                        </a:lnSpc>
                        <a:spcAft>
                          <a:spcPts val="800"/>
                        </a:spcAft>
                      </a:pPr>
                      <a:r>
                        <a:rPr lang="fr-FR" sz="2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Article 211</a:t>
                      </a:r>
                      <a:r>
                        <a:rPr lang="fr-FR" sz="2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L’Etat procède </a:t>
                      </a:r>
                      <a:r>
                        <a:rPr lang="fr-FR" sz="2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tous les dix ans</a:t>
                      </a:r>
                      <a:r>
                        <a:rPr lang="fr-FR" sz="2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à une évaluation de l’application des dispositions de la présente loi.</a:t>
                      </a:r>
                      <a:r>
                        <a:rPr lang="fr-FR"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just">
                        <a:lnSpc>
                          <a:spcPct val="107000"/>
                        </a:lnSpc>
                        <a:spcAft>
                          <a:spcPts val="800"/>
                        </a:spcAft>
                      </a:pPr>
                      <a:r>
                        <a:rPr lang="fr-FR" sz="2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Pas de correspondant</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noFill/>
                  </a:tcPr>
                </a:tc>
                <a:extLst>
                  <a:ext uri="{0D108BD9-81ED-4DB2-BD59-A6C34878D82A}">
                    <a16:rowId xmlns:a16="http://schemas.microsoft.com/office/drawing/2014/main" val="3201574698"/>
                  </a:ext>
                </a:extLst>
              </a:tr>
            </a:tbl>
          </a:graphicData>
        </a:graphic>
      </p:graphicFrame>
    </p:spTree>
    <p:extLst>
      <p:ext uri="{BB962C8B-B14F-4D97-AF65-F5344CB8AC3E}">
        <p14:creationId xmlns:p14="http://schemas.microsoft.com/office/powerpoint/2010/main" val="3546846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D5ED2-0F34-18FA-1544-E4C8503AFC57}"/>
            </a:ext>
          </a:extLst>
        </p:cNvPr>
        <p:cNvGrpSpPr/>
        <p:nvPr/>
      </p:nvGrpSpPr>
      <p:grpSpPr>
        <a:xfrm>
          <a:off x="0" y="0"/>
          <a:ext cx="0" cy="0"/>
          <a:chOff x="0" y="0"/>
          <a:chExt cx="0" cy="0"/>
        </a:xfrm>
      </p:grpSpPr>
      <p:sp>
        <p:nvSpPr>
          <p:cNvPr id="32" name="TextBox 31">
            <a:extLst>
              <a:ext uri="{FF2B5EF4-FFF2-40B4-BE49-F238E27FC236}">
                <a16:creationId xmlns:a16="http://schemas.microsoft.com/office/drawing/2014/main" id="{9C2FEDB7-F3C1-7657-A63A-C1D053C3BEC4}"/>
              </a:ext>
            </a:extLst>
          </p:cNvPr>
          <p:cNvSpPr txBox="1"/>
          <p:nvPr/>
        </p:nvSpPr>
        <p:spPr>
          <a:xfrm>
            <a:off x="556580" y="2633818"/>
            <a:ext cx="1188075" cy="461665"/>
          </a:xfrm>
          <a:prstGeom prst="rect">
            <a:avLst/>
          </a:prstGeom>
          <a:noFill/>
          <a:ln w="12700">
            <a:noFill/>
          </a:ln>
        </p:spPr>
        <p:txBody>
          <a:bodyPr wrap="square">
            <a:spAutoFit/>
          </a:bodyPr>
          <a:lstStyle/>
          <a:p>
            <a:r>
              <a:rPr lang="fr-FR" sz="1200" b="1" dirty="0">
                <a:solidFill>
                  <a:schemeClr val="bg1"/>
                </a:solidFill>
                <a:latin typeface="Roboto" panose="02000000000000000000" pitchFamily="2" charset="0"/>
                <a:ea typeface="Roboto" panose="02000000000000000000" pitchFamily="2" charset="0"/>
                <a:cs typeface="Roboto" panose="02000000000000000000" pitchFamily="2" charset="0"/>
              </a:rPr>
              <a:t>Matrice des fonctions</a:t>
            </a:r>
          </a:p>
        </p:txBody>
      </p:sp>
      <p:sp>
        <p:nvSpPr>
          <p:cNvPr id="30" name="TextBox 10">
            <a:extLst>
              <a:ext uri="{FF2B5EF4-FFF2-40B4-BE49-F238E27FC236}">
                <a16:creationId xmlns:a16="http://schemas.microsoft.com/office/drawing/2014/main" id="{12EA0768-1D8B-EE54-CC57-0A579750DC61}"/>
              </a:ext>
            </a:extLst>
          </p:cNvPr>
          <p:cNvSpPr txBox="1"/>
          <p:nvPr/>
        </p:nvSpPr>
        <p:spPr>
          <a:xfrm>
            <a:off x="565136" y="5371660"/>
            <a:ext cx="1325539" cy="646331"/>
          </a:xfrm>
          <a:prstGeom prst="rect">
            <a:avLst/>
          </a:prstGeom>
          <a:noFill/>
          <a:ln w="12700">
            <a:noFill/>
          </a:ln>
        </p:spPr>
        <p:txBody>
          <a:bodyPr wrap="square">
            <a:spAutoFit/>
          </a:bodyPr>
          <a:lstStyle/>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Recom-</a:t>
            </a:r>
          </a:p>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mendations stratégiques</a:t>
            </a:r>
          </a:p>
        </p:txBody>
      </p:sp>
      <p:sp>
        <p:nvSpPr>
          <p:cNvPr id="33" name="TextBox 2">
            <a:extLst>
              <a:ext uri="{FF2B5EF4-FFF2-40B4-BE49-F238E27FC236}">
                <a16:creationId xmlns:a16="http://schemas.microsoft.com/office/drawing/2014/main" id="{CAA6950F-A4B0-D99E-6574-FD4EEC3149D5}"/>
              </a:ext>
            </a:extLst>
          </p:cNvPr>
          <p:cNvSpPr txBox="1"/>
          <p:nvPr/>
        </p:nvSpPr>
        <p:spPr>
          <a:xfrm>
            <a:off x="315928" y="4122715"/>
            <a:ext cx="1209890" cy="400110"/>
          </a:xfrm>
          <a:prstGeom prst="rect">
            <a:avLst/>
          </a:prstGeom>
          <a:noFill/>
          <a:ln w="12700">
            <a:noFill/>
          </a:ln>
        </p:spPr>
        <p:txBody>
          <a:bodyPr wrap="square">
            <a:spAutoFit/>
          </a:bodyPr>
          <a:lstStyle/>
          <a:p>
            <a:r>
              <a:rPr lang="fr-FR" sz="2000" b="1">
                <a:solidFill>
                  <a:schemeClr val="bg1"/>
                </a:solidFill>
                <a:latin typeface="Roboto" panose="02000000000000000000" pitchFamily="2" charset="0"/>
                <a:ea typeface="Roboto" panose="02000000000000000000" pitchFamily="2" charset="0"/>
                <a:cs typeface="Roboto" panose="02000000000000000000" pitchFamily="2" charset="0"/>
              </a:rPr>
              <a:t>Phase 2</a:t>
            </a:r>
          </a:p>
        </p:txBody>
      </p:sp>
      <p:sp>
        <p:nvSpPr>
          <p:cNvPr id="2" name="Rectangle 1">
            <a:extLst>
              <a:ext uri="{FF2B5EF4-FFF2-40B4-BE49-F238E27FC236}">
                <a16:creationId xmlns:a16="http://schemas.microsoft.com/office/drawing/2014/main" id="{B980B9C5-AB1D-7FC6-C556-D3C0700CC86B}"/>
              </a:ext>
            </a:extLst>
          </p:cNvPr>
          <p:cNvSpPr/>
          <p:nvPr/>
        </p:nvSpPr>
        <p:spPr>
          <a:xfrm>
            <a:off x="1081086" y="298643"/>
            <a:ext cx="10510284" cy="636257"/>
          </a:xfrm>
          <a:prstGeom prst="rect">
            <a:avLst/>
          </a:prstGeom>
          <a:solidFill>
            <a:schemeClr val="accent4">
              <a:lumMod val="40000"/>
              <a:lumOff val="60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FF0000"/>
                </a:solidFill>
                <a:latin typeface="Arial Black" panose="020B0A04020102020204" pitchFamily="34" charset="0"/>
              </a:rPr>
              <a:t>QUELQUES PERSPECTIVES (17/17)</a:t>
            </a:r>
            <a:endParaRPr lang="fr-FR" sz="2600" dirty="0">
              <a:solidFill>
                <a:schemeClr val="tx1"/>
              </a:solidFill>
              <a:latin typeface="Arial Black" panose="020B0A04020102020204" pitchFamily="34" charset="0"/>
            </a:endParaRPr>
          </a:p>
        </p:txBody>
      </p:sp>
      <p:grpSp>
        <p:nvGrpSpPr>
          <p:cNvPr id="12" name="Groupe 11">
            <a:extLst>
              <a:ext uri="{FF2B5EF4-FFF2-40B4-BE49-F238E27FC236}">
                <a16:creationId xmlns:a16="http://schemas.microsoft.com/office/drawing/2014/main" id="{43B4E1E7-92E8-FF6C-BE25-674D48F100B6}"/>
              </a:ext>
            </a:extLst>
          </p:cNvPr>
          <p:cNvGrpSpPr/>
          <p:nvPr/>
        </p:nvGrpSpPr>
        <p:grpSpPr>
          <a:xfrm>
            <a:off x="0" y="0"/>
            <a:ext cx="1081086" cy="6858000"/>
            <a:chOff x="0" y="0"/>
            <a:chExt cx="1081086" cy="6858000"/>
          </a:xfrm>
        </p:grpSpPr>
        <p:sp>
          <p:nvSpPr>
            <p:cNvPr id="13" name="Rectangle 12">
              <a:extLst>
                <a:ext uri="{FF2B5EF4-FFF2-40B4-BE49-F238E27FC236}">
                  <a16:creationId xmlns:a16="http://schemas.microsoft.com/office/drawing/2014/main" id="{C99B8BBF-F680-B5A7-FF23-0CF679183D4B}"/>
                </a:ext>
              </a:extLst>
            </p:cNvPr>
            <p:cNvSpPr/>
            <p:nvPr/>
          </p:nvSpPr>
          <p:spPr>
            <a:xfrm>
              <a:off x="0" y="0"/>
              <a:ext cx="542925"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E51DF06-00B5-A777-4EBB-C690098F5C37}"/>
                </a:ext>
              </a:extLst>
            </p:cNvPr>
            <p:cNvSpPr/>
            <p:nvPr/>
          </p:nvSpPr>
          <p:spPr>
            <a:xfrm>
              <a:off x="538161" y="0"/>
              <a:ext cx="542925"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Étoile à 5 branches 2">
              <a:extLst>
                <a:ext uri="{FF2B5EF4-FFF2-40B4-BE49-F238E27FC236}">
                  <a16:creationId xmlns:a16="http://schemas.microsoft.com/office/drawing/2014/main" id="{0DFB8F24-5E3B-3EEC-C3BA-8F201AD560B5}"/>
                </a:ext>
              </a:extLst>
            </p:cNvPr>
            <p:cNvSpPr/>
            <p:nvPr/>
          </p:nvSpPr>
          <p:spPr>
            <a:xfrm>
              <a:off x="195260" y="3157537"/>
              <a:ext cx="685802" cy="542925"/>
            </a:xfrm>
            <a:prstGeom prst="star5">
              <a:avLst/>
            </a:prstGeom>
            <a:solidFill>
              <a:srgbClr val="E2E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ZoneTexte 2">
            <a:extLst>
              <a:ext uri="{FF2B5EF4-FFF2-40B4-BE49-F238E27FC236}">
                <a16:creationId xmlns:a16="http://schemas.microsoft.com/office/drawing/2014/main" id="{1784C729-914B-82BE-1F6C-0057D0F14E96}"/>
              </a:ext>
            </a:extLst>
          </p:cNvPr>
          <p:cNvSpPr txBox="1"/>
          <p:nvPr/>
        </p:nvSpPr>
        <p:spPr>
          <a:xfrm>
            <a:off x="1419223" y="1073663"/>
            <a:ext cx="10148940" cy="5339923"/>
          </a:xfrm>
          <a:prstGeom prst="rect">
            <a:avLst/>
          </a:prstGeom>
          <a:noFill/>
          <a:ln>
            <a:solidFill>
              <a:srgbClr val="00B050"/>
            </a:solidFill>
          </a:ln>
        </p:spPr>
        <p:txBody>
          <a:bodyPr wrap="square" rtlCol="0">
            <a:spAutoFit/>
          </a:bodyPr>
          <a:lstStyle/>
          <a:p>
            <a:pPr algn="just">
              <a:spcAft>
                <a:spcPts val="600"/>
              </a:spcAft>
            </a:pPr>
            <a:r>
              <a:rPr lang="fr-FR" sz="3200" dirty="0">
                <a:latin typeface="Arial Black" panose="020B0A04020102020204" pitchFamily="34" charset="0"/>
              </a:rPr>
              <a:t>Après l’adoption de la loi 015-2025/ALT du 21 octobre 2025 les actions à mener sont :</a:t>
            </a:r>
          </a:p>
          <a:p>
            <a:pPr marL="285750" indent="-285750" algn="just">
              <a:spcAft>
                <a:spcPts val="600"/>
              </a:spcAft>
              <a:buFont typeface="Arial" panose="020B0604020202020204" pitchFamily="34" charset="0"/>
              <a:buChar char="•"/>
            </a:pPr>
            <a:r>
              <a:rPr lang="fr-FR" sz="2700" dirty="0"/>
              <a:t>Elaboration des textes d’applications de la loi portant RAF (décrets, arrêtés);</a:t>
            </a:r>
          </a:p>
          <a:p>
            <a:pPr marL="285750" indent="-285750" algn="just">
              <a:spcAft>
                <a:spcPts val="600"/>
              </a:spcAft>
              <a:buFont typeface="Arial" panose="020B0604020202020204" pitchFamily="34" charset="0"/>
              <a:buChar char="•"/>
            </a:pPr>
            <a:r>
              <a:rPr lang="fr-FR" sz="2700" dirty="0"/>
              <a:t>Mise en œuvre des dispositions de la loi: Plan d’actions triennal glissant 2025-2027 pour l’application de la loi; PTA 2026</a:t>
            </a:r>
          </a:p>
          <a:p>
            <a:pPr marL="285750" indent="-285750" algn="just">
              <a:spcAft>
                <a:spcPts val="600"/>
              </a:spcAft>
              <a:buFont typeface="Arial" panose="020B0604020202020204" pitchFamily="34" charset="0"/>
              <a:buChar char="•"/>
            </a:pPr>
            <a:r>
              <a:rPr lang="fr-FR" sz="2700" b="1" dirty="0"/>
              <a:t>Mettre en cohérence </a:t>
            </a:r>
            <a:r>
              <a:rPr lang="fr-FR" sz="2700" dirty="0"/>
              <a:t>les autres textes sectoriels à partir de la RAF: CUC, CGCT, LFR, LORP, LOADDT, etc.</a:t>
            </a:r>
          </a:p>
          <a:p>
            <a:pPr marL="285750" indent="-285750" algn="just">
              <a:spcAft>
                <a:spcPts val="600"/>
              </a:spcAft>
              <a:buFont typeface="Arial" panose="020B0604020202020204" pitchFamily="34" charset="0"/>
              <a:buChar char="•"/>
            </a:pPr>
            <a:r>
              <a:rPr lang="fr-FR" sz="2700" dirty="0"/>
              <a:t>Appropriation de la loi et de ses textes d’application par les différents acteurs.</a:t>
            </a:r>
          </a:p>
          <a:p>
            <a:pPr marL="285750" indent="-285750" algn="just">
              <a:spcAft>
                <a:spcPts val="600"/>
              </a:spcAft>
              <a:buFont typeface="Arial" panose="020B0604020202020204" pitchFamily="34" charset="0"/>
              <a:buChar char="•"/>
            </a:pPr>
            <a:r>
              <a:rPr lang="fr-FR" sz="2700" dirty="0"/>
              <a:t>A terme, élaborer un </a:t>
            </a:r>
            <a:r>
              <a:rPr lang="fr-FR" sz="2700" b="1" dirty="0"/>
              <a:t>Code domanial et foncier.</a:t>
            </a:r>
            <a:endParaRPr lang="fr-FR" sz="2700" dirty="0"/>
          </a:p>
        </p:txBody>
      </p:sp>
    </p:spTree>
    <p:extLst>
      <p:ext uri="{BB962C8B-B14F-4D97-AF65-F5344CB8AC3E}">
        <p14:creationId xmlns:p14="http://schemas.microsoft.com/office/powerpoint/2010/main" val="2293097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4E432-07F4-7747-BF5F-ED9F8D7D7274}"/>
            </a:ext>
          </a:extLst>
        </p:cNvPr>
        <p:cNvGrpSpPr/>
        <p:nvPr/>
      </p:nvGrpSpPr>
      <p:grpSpPr>
        <a:xfrm>
          <a:off x="0" y="0"/>
          <a:ext cx="0" cy="0"/>
          <a:chOff x="0" y="0"/>
          <a:chExt cx="0" cy="0"/>
        </a:xfrm>
      </p:grpSpPr>
      <p:sp>
        <p:nvSpPr>
          <p:cNvPr id="32" name="TextBox 31">
            <a:extLst>
              <a:ext uri="{FF2B5EF4-FFF2-40B4-BE49-F238E27FC236}">
                <a16:creationId xmlns:a16="http://schemas.microsoft.com/office/drawing/2014/main" id="{D94358CE-3492-E24B-686F-3895FE673B30}"/>
              </a:ext>
            </a:extLst>
          </p:cNvPr>
          <p:cNvSpPr txBox="1"/>
          <p:nvPr/>
        </p:nvSpPr>
        <p:spPr>
          <a:xfrm>
            <a:off x="556580" y="2633818"/>
            <a:ext cx="1188075" cy="461665"/>
          </a:xfrm>
          <a:prstGeom prst="rect">
            <a:avLst/>
          </a:prstGeom>
          <a:noFill/>
          <a:ln w="12700">
            <a:noFill/>
          </a:ln>
        </p:spPr>
        <p:txBody>
          <a:bodyPr wrap="square">
            <a:spAutoFit/>
          </a:bodyPr>
          <a:lstStyle/>
          <a:p>
            <a:r>
              <a:rPr lang="fr-FR" sz="1200" b="1" dirty="0">
                <a:solidFill>
                  <a:schemeClr val="bg1"/>
                </a:solidFill>
                <a:latin typeface="Roboto" panose="02000000000000000000" pitchFamily="2" charset="0"/>
                <a:ea typeface="Roboto" panose="02000000000000000000" pitchFamily="2" charset="0"/>
                <a:cs typeface="Roboto" panose="02000000000000000000" pitchFamily="2" charset="0"/>
              </a:rPr>
              <a:t>Matrice des fonctions</a:t>
            </a:r>
          </a:p>
        </p:txBody>
      </p:sp>
      <p:sp>
        <p:nvSpPr>
          <p:cNvPr id="30" name="TextBox 10">
            <a:extLst>
              <a:ext uri="{FF2B5EF4-FFF2-40B4-BE49-F238E27FC236}">
                <a16:creationId xmlns:a16="http://schemas.microsoft.com/office/drawing/2014/main" id="{5AEF2231-5D97-43FC-311F-2BF658EE98C2}"/>
              </a:ext>
            </a:extLst>
          </p:cNvPr>
          <p:cNvSpPr txBox="1"/>
          <p:nvPr/>
        </p:nvSpPr>
        <p:spPr>
          <a:xfrm>
            <a:off x="565136" y="5371660"/>
            <a:ext cx="1325539" cy="646331"/>
          </a:xfrm>
          <a:prstGeom prst="rect">
            <a:avLst/>
          </a:prstGeom>
          <a:noFill/>
          <a:ln w="12700">
            <a:noFill/>
          </a:ln>
        </p:spPr>
        <p:txBody>
          <a:bodyPr wrap="square">
            <a:spAutoFit/>
          </a:bodyPr>
          <a:lstStyle/>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Recom-</a:t>
            </a:r>
          </a:p>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mendations stratégiques</a:t>
            </a:r>
          </a:p>
        </p:txBody>
      </p:sp>
      <p:sp>
        <p:nvSpPr>
          <p:cNvPr id="33" name="TextBox 2">
            <a:extLst>
              <a:ext uri="{FF2B5EF4-FFF2-40B4-BE49-F238E27FC236}">
                <a16:creationId xmlns:a16="http://schemas.microsoft.com/office/drawing/2014/main" id="{553B1202-5A8D-10F5-4442-B1263FAB0BB0}"/>
              </a:ext>
            </a:extLst>
          </p:cNvPr>
          <p:cNvSpPr txBox="1"/>
          <p:nvPr/>
        </p:nvSpPr>
        <p:spPr>
          <a:xfrm>
            <a:off x="315928" y="4122715"/>
            <a:ext cx="1209890" cy="400110"/>
          </a:xfrm>
          <a:prstGeom prst="rect">
            <a:avLst/>
          </a:prstGeom>
          <a:noFill/>
          <a:ln w="12700">
            <a:noFill/>
          </a:ln>
        </p:spPr>
        <p:txBody>
          <a:bodyPr wrap="square">
            <a:spAutoFit/>
          </a:bodyPr>
          <a:lstStyle/>
          <a:p>
            <a:r>
              <a:rPr lang="fr-FR" sz="2000" b="1">
                <a:solidFill>
                  <a:schemeClr val="bg1"/>
                </a:solidFill>
                <a:latin typeface="Roboto" panose="02000000000000000000" pitchFamily="2" charset="0"/>
                <a:ea typeface="Roboto" panose="02000000000000000000" pitchFamily="2" charset="0"/>
                <a:cs typeface="Roboto" panose="02000000000000000000" pitchFamily="2" charset="0"/>
              </a:rPr>
              <a:t>Phase 2</a:t>
            </a:r>
          </a:p>
        </p:txBody>
      </p:sp>
      <p:sp>
        <p:nvSpPr>
          <p:cNvPr id="2" name="Rectangle 1">
            <a:extLst>
              <a:ext uri="{FF2B5EF4-FFF2-40B4-BE49-F238E27FC236}">
                <a16:creationId xmlns:a16="http://schemas.microsoft.com/office/drawing/2014/main" id="{487E13D5-93D3-6FB4-AE39-AFDAEF5A8F0D}"/>
              </a:ext>
            </a:extLst>
          </p:cNvPr>
          <p:cNvSpPr/>
          <p:nvPr/>
        </p:nvSpPr>
        <p:spPr>
          <a:xfrm>
            <a:off x="1150617" y="5120640"/>
            <a:ext cx="10510284" cy="1645919"/>
          </a:xfrm>
          <a:prstGeom prst="rect">
            <a:avLst/>
          </a:prstGeom>
          <a:solidFill>
            <a:schemeClr val="accent4">
              <a:lumMod val="40000"/>
              <a:lumOff val="60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Arial Black" panose="020B0A04020102020204" pitchFamily="34" charset="0"/>
              </a:rPr>
              <a:t>DEFIS DE LA GOUVERNANCE FONCIERE</a:t>
            </a:r>
          </a:p>
        </p:txBody>
      </p:sp>
      <p:grpSp>
        <p:nvGrpSpPr>
          <p:cNvPr id="12" name="Groupe 11">
            <a:extLst>
              <a:ext uri="{FF2B5EF4-FFF2-40B4-BE49-F238E27FC236}">
                <a16:creationId xmlns:a16="http://schemas.microsoft.com/office/drawing/2014/main" id="{23746274-DBD9-52DA-D2C2-7294DD8ABB05}"/>
              </a:ext>
            </a:extLst>
          </p:cNvPr>
          <p:cNvGrpSpPr/>
          <p:nvPr/>
        </p:nvGrpSpPr>
        <p:grpSpPr>
          <a:xfrm>
            <a:off x="0" y="0"/>
            <a:ext cx="1081086" cy="6858000"/>
            <a:chOff x="0" y="0"/>
            <a:chExt cx="1081086" cy="6858000"/>
          </a:xfrm>
        </p:grpSpPr>
        <p:sp>
          <p:nvSpPr>
            <p:cNvPr id="13" name="Rectangle 12">
              <a:extLst>
                <a:ext uri="{FF2B5EF4-FFF2-40B4-BE49-F238E27FC236}">
                  <a16:creationId xmlns:a16="http://schemas.microsoft.com/office/drawing/2014/main" id="{463983AB-D999-7E20-13DC-8ADB7989208E}"/>
                </a:ext>
              </a:extLst>
            </p:cNvPr>
            <p:cNvSpPr/>
            <p:nvPr/>
          </p:nvSpPr>
          <p:spPr>
            <a:xfrm>
              <a:off x="0" y="0"/>
              <a:ext cx="542925"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D581215-7F14-4BE8-9694-C354D190EE84}"/>
                </a:ext>
              </a:extLst>
            </p:cNvPr>
            <p:cNvSpPr/>
            <p:nvPr/>
          </p:nvSpPr>
          <p:spPr>
            <a:xfrm>
              <a:off x="538161" y="0"/>
              <a:ext cx="542925"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Étoile à 5 branches 2">
              <a:extLst>
                <a:ext uri="{FF2B5EF4-FFF2-40B4-BE49-F238E27FC236}">
                  <a16:creationId xmlns:a16="http://schemas.microsoft.com/office/drawing/2014/main" id="{EFB83D46-277C-17CD-650C-3A7CCD128BFB}"/>
                </a:ext>
              </a:extLst>
            </p:cNvPr>
            <p:cNvSpPr/>
            <p:nvPr/>
          </p:nvSpPr>
          <p:spPr>
            <a:xfrm>
              <a:off x="195260" y="3157537"/>
              <a:ext cx="685802" cy="542925"/>
            </a:xfrm>
            <a:prstGeom prst="star5">
              <a:avLst/>
            </a:prstGeom>
            <a:solidFill>
              <a:srgbClr val="E2E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Image 3">
            <a:extLst>
              <a:ext uri="{FF2B5EF4-FFF2-40B4-BE49-F238E27FC236}">
                <a16:creationId xmlns:a16="http://schemas.microsoft.com/office/drawing/2014/main" id="{9A6BC675-AB1E-C570-0FDA-47DF42CB6DE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44655" y="204811"/>
            <a:ext cx="9767641" cy="49158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516266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90026-9EAA-8608-48B2-22A8E6FAE37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38FC621-6B9D-A2AF-F414-0771E0CB5118}"/>
              </a:ext>
            </a:extLst>
          </p:cNvPr>
          <p:cNvSpPr/>
          <p:nvPr/>
        </p:nvSpPr>
        <p:spPr>
          <a:xfrm>
            <a:off x="1081086" y="298643"/>
            <a:ext cx="10476930" cy="1307943"/>
          </a:xfrm>
          <a:prstGeom prst="rect">
            <a:avLst/>
          </a:prstGeom>
          <a:solidFill>
            <a:schemeClr val="accent4">
              <a:lumMod val="40000"/>
              <a:lumOff val="60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chemeClr val="tx1"/>
                </a:solidFill>
                <a:latin typeface="Arial Black" panose="020B0A04020102020204" pitchFamily="34" charset="0"/>
              </a:rPr>
              <a:t>LOI PORTANT RAF DE 2025 ET </a:t>
            </a:r>
            <a:r>
              <a:rPr lang="fr-FR" sz="2600" dirty="0">
                <a:solidFill>
                  <a:srgbClr val="FF0000"/>
                </a:solidFill>
                <a:latin typeface="Arial Black" panose="020B0A04020102020204" pitchFamily="34" charset="0"/>
              </a:rPr>
              <a:t>DEFIS</a:t>
            </a:r>
            <a:r>
              <a:rPr lang="fr-FR" sz="2600" dirty="0">
                <a:solidFill>
                  <a:schemeClr val="tx1"/>
                </a:solidFill>
                <a:latin typeface="Arial Black" panose="020B0A04020102020204" pitchFamily="34" charset="0"/>
              </a:rPr>
              <a:t> DE LA GOUVERNANCE FONCIERE AU BF (1/4)</a:t>
            </a:r>
          </a:p>
        </p:txBody>
      </p:sp>
      <p:grpSp>
        <p:nvGrpSpPr>
          <p:cNvPr id="12" name="Groupe 11">
            <a:extLst>
              <a:ext uri="{FF2B5EF4-FFF2-40B4-BE49-F238E27FC236}">
                <a16:creationId xmlns:a16="http://schemas.microsoft.com/office/drawing/2014/main" id="{5217F74D-C62E-1047-3B24-0C8341FFAF25}"/>
              </a:ext>
            </a:extLst>
          </p:cNvPr>
          <p:cNvGrpSpPr/>
          <p:nvPr/>
        </p:nvGrpSpPr>
        <p:grpSpPr>
          <a:xfrm>
            <a:off x="0" y="0"/>
            <a:ext cx="1081086" cy="6858000"/>
            <a:chOff x="0" y="0"/>
            <a:chExt cx="1081086" cy="6858000"/>
          </a:xfrm>
        </p:grpSpPr>
        <p:sp>
          <p:nvSpPr>
            <p:cNvPr id="13" name="Rectangle 12">
              <a:extLst>
                <a:ext uri="{FF2B5EF4-FFF2-40B4-BE49-F238E27FC236}">
                  <a16:creationId xmlns:a16="http://schemas.microsoft.com/office/drawing/2014/main" id="{632E5625-9B0B-253B-5E3F-CA829DE3EF80}"/>
                </a:ext>
              </a:extLst>
            </p:cNvPr>
            <p:cNvSpPr/>
            <p:nvPr/>
          </p:nvSpPr>
          <p:spPr>
            <a:xfrm>
              <a:off x="0" y="0"/>
              <a:ext cx="542925"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DD9735A-A670-02FE-A181-728172364DBF}"/>
                </a:ext>
              </a:extLst>
            </p:cNvPr>
            <p:cNvSpPr/>
            <p:nvPr/>
          </p:nvSpPr>
          <p:spPr>
            <a:xfrm>
              <a:off x="538161" y="0"/>
              <a:ext cx="542925"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Étoile à 5 branches 2">
              <a:extLst>
                <a:ext uri="{FF2B5EF4-FFF2-40B4-BE49-F238E27FC236}">
                  <a16:creationId xmlns:a16="http://schemas.microsoft.com/office/drawing/2014/main" id="{58FF017A-C0ED-FBEE-6720-BC58726EF397}"/>
                </a:ext>
              </a:extLst>
            </p:cNvPr>
            <p:cNvSpPr/>
            <p:nvPr/>
          </p:nvSpPr>
          <p:spPr>
            <a:xfrm>
              <a:off x="195260" y="3157537"/>
              <a:ext cx="685802" cy="542925"/>
            </a:xfrm>
            <a:prstGeom prst="star5">
              <a:avLst/>
            </a:prstGeom>
            <a:solidFill>
              <a:srgbClr val="E2E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ZoneTexte 2">
            <a:extLst>
              <a:ext uri="{FF2B5EF4-FFF2-40B4-BE49-F238E27FC236}">
                <a16:creationId xmlns:a16="http://schemas.microsoft.com/office/drawing/2014/main" id="{9FB931E0-96A8-5313-FBAB-6A94A92ABEFD}"/>
              </a:ext>
            </a:extLst>
          </p:cNvPr>
          <p:cNvSpPr txBox="1"/>
          <p:nvPr/>
        </p:nvSpPr>
        <p:spPr>
          <a:xfrm>
            <a:off x="1185530" y="1738656"/>
            <a:ext cx="10372486" cy="1754326"/>
          </a:xfrm>
          <a:prstGeom prst="rect">
            <a:avLst/>
          </a:prstGeom>
          <a:noFill/>
          <a:ln w="19050">
            <a:solidFill>
              <a:srgbClr val="00B050"/>
            </a:solidFill>
          </a:ln>
        </p:spPr>
        <p:txBody>
          <a:bodyPr wrap="square" rtlCol="0">
            <a:spAutoFit/>
          </a:bodyPr>
          <a:lstStyle/>
          <a:p>
            <a:pPr algn="just"/>
            <a:r>
              <a:rPr lang="fr-FR" sz="3600" dirty="0"/>
              <a:t>La loi 015-2025/ALT du 21 octobre 2025 permet d’adresser </a:t>
            </a:r>
            <a:r>
              <a:rPr lang="fr-FR" sz="3600" b="1" dirty="0"/>
              <a:t>2 défis majeurs </a:t>
            </a:r>
            <a:r>
              <a:rPr lang="fr-FR" sz="3600" dirty="0"/>
              <a:t>de la gouvernance foncière au Burkina Faso.</a:t>
            </a:r>
          </a:p>
        </p:txBody>
      </p:sp>
      <p:sp>
        <p:nvSpPr>
          <p:cNvPr id="7" name="ZoneTexte 6">
            <a:extLst>
              <a:ext uri="{FF2B5EF4-FFF2-40B4-BE49-F238E27FC236}">
                <a16:creationId xmlns:a16="http://schemas.microsoft.com/office/drawing/2014/main" id="{5AE9DF52-8C1D-DDB5-6B82-FAEE1186E291}"/>
              </a:ext>
            </a:extLst>
          </p:cNvPr>
          <p:cNvSpPr txBox="1"/>
          <p:nvPr/>
        </p:nvSpPr>
        <p:spPr>
          <a:xfrm>
            <a:off x="1472609" y="3795823"/>
            <a:ext cx="3854303" cy="954107"/>
          </a:xfrm>
          <a:prstGeom prst="rect">
            <a:avLst/>
          </a:prstGeom>
          <a:noFill/>
        </p:spPr>
        <p:txBody>
          <a:bodyPr wrap="square" rtlCol="0">
            <a:spAutoFit/>
          </a:bodyPr>
          <a:lstStyle/>
          <a:p>
            <a:pPr algn="just"/>
            <a:r>
              <a:rPr lang="fr-FR" sz="2800" dirty="0">
                <a:solidFill>
                  <a:srgbClr val="FF0000"/>
                </a:solidFill>
                <a:latin typeface="Arial Black" panose="020B0A04020102020204" pitchFamily="34" charset="0"/>
              </a:rPr>
              <a:t>Désamorcer </a:t>
            </a:r>
          </a:p>
          <a:p>
            <a:pPr algn="just"/>
            <a:r>
              <a:rPr lang="fr-FR" sz="2800" dirty="0">
                <a:solidFill>
                  <a:srgbClr val="FF0000"/>
                </a:solidFill>
                <a:latin typeface="Arial Black" panose="020B0A04020102020204" pitchFamily="34" charset="0"/>
              </a:rPr>
              <a:t>la bombe foncière</a:t>
            </a:r>
          </a:p>
        </p:txBody>
      </p:sp>
      <p:sp>
        <p:nvSpPr>
          <p:cNvPr id="8" name="ZoneTexte 7">
            <a:extLst>
              <a:ext uri="{FF2B5EF4-FFF2-40B4-BE49-F238E27FC236}">
                <a16:creationId xmlns:a16="http://schemas.microsoft.com/office/drawing/2014/main" id="{9124E5E6-A2B4-B33A-EBF6-CD94132D888B}"/>
              </a:ext>
            </a:extLst>
          </p:cNvPr>
          <p:cNvSpPr txBox="1"/>
          <p:nvPr/>
        </p:nvSpPr>
        <p:spPr>
          <a:xfrm>
            <a:off x="6096000" y="3700462"/>
            <a:ext cx="2900262" cy="2677656"/>
          </a:xfrm>
          <a:prstGeom prst="rect">
            <a:avLst/>
          </a:prstGeom>
          <a:noFill/>
        </p:spPr>
        <p:txBody>
          <a:bodyPr wrap="square" rtlCol="0">
            <a:spAutoFit/>
          </a:bodyPr>
          <a:lstStyle/>
          <a:p>
            <a:pPr algn="just"/>
            <a:r>
              <a:rPr lang="fr-FR" sz="2800" dirty="0">
                <a:solidFill>
                  <a:srgbClr val="00B050"/>
                </a:solidFill>
                <a:latin typeface="Arial Black" panose="020B0A04020102020204" pitchFamily="34" charset="0"/>
              </a:rPr>
              <a:t>Faire de la multiplicité des acteurs une richesse et non une faiblesse</a:t>
            </a:r>
          </a:p>
        </p:txBody>
      </p:sp>
      <p:pic>
        <p:nvPicPr>
          <p:cNvPr id="9" name="Graphique 8">
            <a:extLst>
              <a:ext uri="{FF2B5EF4-FFF2-40B4-BE49-F238E27FC236}">
                <a16:creationId xmlns:a16="http://schemas.microsoft.com/office/drawing/2014/main" id="{22AB01AE-1F9A-2941-FD3F-C819599D10F8}"/>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2504899" y="4708311"/>
            <a:ext cx="2322024" cy="1994585"/>
          </a:xfrm>
          <a:prstGeom prst="rect">
            <a:avLst/>
          </a:prstGeom>
        </p:spPr>
      </p:pic>
      <p:pic>
        <p:nvPicPr>
          <p:cNvPr id="10" name="Image 9">
            <a:extLst>
              <a:ext uri="{FF2B5EF4-FFF2-40B4-BE49-F238E27FC236}">
                <a16:creationId xmlns:a16="http://schemas.microsoft.com/office/drawing/2014/main" id="{0FFA8086-A777-4855-3F2A-9BF75B84CB99}"/>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996262" y="3625052"/>
            <a:ext cx="2198833" cy="2729586"/>
          </a:xfrm>
          <a:prstGeom prst="rect">
            <a:avLst/>
          </a:prstGeom>
        </p:spPr>
      </p:pic>
    </p:spTree>
    <p:extLst>
      <p:ext uri="{BB962C8B-B14F-4D97-AF65-F5344CB8AC3E}">
        <p14:creationId xmlns:p14="http://schemas.microsoft.com/office/powerpoint/2010/main" val="2487435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90026-9EAA-8608-48B2-22A8E6FAE37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38FC621-6B9D-A2AF-F414-0771E0CB5118}"/>
              </a:ext>
            </a:extLst>
          </p:cNvPr>
          <p:cNvSpPr/>
          <p:nvPr/>
        </p:nvSpPr>
        <p:spPr>
          <a:xfrm>
            <a:off x="1081086" y="298643"/>
            <a:ext cx="10476930" cy="1307943"/>
          </a:xfrm>
          <a:prstGeom prst="rect">
            <a:avLst/>
          </a:prstGeom>
          <a:solidFill>
            <a:schemeClr val="accent4">
              <a:lumMod val="40000"/>
              <a:lumOff val="60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chemeClr val="tx1"/>
                </a:solidFill>
                <a:latin typeface="Arial Black" panose="020B0A04020102020204" pitchFamily="34" charset="0"/>
              </a:rPr>
              <a:t>LOI PORTANT RAF DE 2025 ET </a:t>
            </a:r>
            <a:r>
              <a:rPr lang="fr-FR" sz="2600" dirty="0">
                <a:solidFill>
                  <a:srgbClr val="FF0000"/>
                </a:solidFill>
                <a:latin typeface="Arial Black" panose="020B0A04020102020204" pitchFamily="34" charset="0"/>
              </a:rPr>
              <a:t>DEFIS</a:t>
            </a:r>
            <a:r>
              <a:rPr lang="fr-FR" sz="2600" dirty="0">
                <a:solidFill>
                  <a:schemeClr val="tx1"/>
                </a:solidFill>
                <a:latin typeface="Arial Black" panose="020B0A04020102020204" pitchFamily="34" charset="0"/>
              </a:rPr>
              <a:t> DE LA GOUVERNANCE FONCIERE AU BF (2/4)</a:t>
            </a:r>
          </a:p>
        </p:txBody>
      </p:sp>
      <p:grpSp>
        <p:nvGrpSpPr>
          <p:cNvPr id="12" name="Groupe 11">
            <a:extLst>
              <a:ext uri="{FF2B5EF4-FFF2-40B4-BE49-F238E27FC236}">
                <a16:creationId xmlns:a16="http://schemas.microsoft.com/office/drawing/2014/main" id="{5217F74D-C62E-1047-3B24-0C8341FFAF25}"/>
              </a:ext>
            </a:extLst>
          </p:cNvPr>
          <p:cNvGrpSpPr/>
          <p:nvPr/>
        </p:nvGrpSpPr>
        <p:grpSpPr>
          <a:xfrm>
            <a:off x="0" y="0"/>
            <a:ext cx="1081086" cy="6858000"/>
            <a:chOff x="0" y="0"/>
            <a:chExt cx="1081086" cy="6858000"/>
          </a:xfrm>
        </p:grpSpPr>
        <p:sp>
          <p:nvSpPr>
            <p:cNvPr id="13" name="Rectangle 12">
              <a:extLst>
                <a:ext uri="{FF2B5EF4-FFF2-40B4-BE49-F238E27FC236}">
                  <a16:creationId xmlns:a16="http://schemas.microsoft.com/office/drawing/2014/main" id="{632E5625-9B0B-253B-5E3F-CA829DE3EF80}"/>
                </a:ext>
              </a:extLst>
            </p:cNvPr>
            <p:cNvSpPr/>
            <p:nvPr/>
          </p:nvSpPr>
          <p:spPr>
            <a:xfrm>
              <a:off x="0" y="0"/>
              <a:ext cx="542925"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DD9735A-A670-02FE-A181-728172364DBF}"/>
                </a:ext>
              </a:extLst>
            </p:cNvPr>
            <p:cNvSpPr/>
            <p:nvPr/>
          </p:nvSpPr>
          <p:spPr>
            <a:xfrm>
              <a:off x="538161" y="0"/>
              <a:ext cx="542925"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Étoile à 5 branches 2">
              <a:extLst>
                <a:ext uri="{FF2B5EF4-FFF2-40B4-BE49-F238E27FC236}">
                  <a16:creationId xmlns:a16="http://schemas.microsoft.com/office/drawing/2014/main" id="{58FF017A-C0ED-FBEE-6720-BC58726EF397}"/>
                </a:ext>
              </a:extLst>
            </p:cNvPr>
            <p:cNvSpPr/>
            <p:nvPr/>
          </p:nvSpPr>
          <p:spPr>
            <a:xfrm>
              <a:off x="195260" y="3157537"/>
              <a:ext cx="685802" cy="542925"/>
            </a:xfrm>
            <a:prstGeom prst="star5">
              <a:avLst/>
            </a:prstGeom>
            <a:solidFill>
              <a:srgbClr val="E2E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ZoneTexte 2">
            <a:extLst>
              <a:ext uri="{FF2B5EF4-FFF2-40B4-BE49-F238E27FC236}">
                <a16:creationId xmlns:a16="http://schemas.microsoft.com/office/drawing/2014/main" id="{9FB931E0-96A8-5313-FBAB-6A94A92ABEFD}"/>
              </a:ext>
            </a:extLst>
          </p:cNvPr>
          <p:cNvSpPr txBox="1"/>
          <p:nvPr/>
        </p:nvSpPr>
        <p:spPr>
          <a:xfrm>
            <a:off x="1423987" y="1557902"/>
            <a:ext cx="10209544" cy="461665"/>
          </a:xfrm>
          <a:prstGeom prst="rect">
            <a:avLst/>
          </a:prstGeom>
          <a:noFill/>
        </p:spPr>
        <p:txBody>
          <a:bodyPr wrap="square" rtlCol="0">
            <a:spAutoFit/>
          </a:bodyPr>
          <a:lstStyle/>
          <a:p>
            <a:pPr algn="ctr"/>
            <a:r>
              <a:rPr lang="fr-FR" sz="2400" b="1" u="sng" dirty="0">
                <a:solidFill>
                  <a:srgbClr val="FF0000"/>
                </a:solidFill>
                <a:latin typeface="Arial Black" panose="020B0A04020102020204" pitchFamily="34" charset="0"/>
              </a:rPr>
              <a:t>Préalable foncier</a:t>
            </a:r>
            <a:r>
              <a:rPr lang="fr-FR" sz="2400" b="1" dirty="0">
                <a:solidFill>
                  <a:srgbClr val="FF0000"/>
                </a:solidFill>
                <a:latin typeface="Arial Black" panose="020B0A04020102020204" pitchFamily="34" charset="0"/>
              </a:rPr>
              <a:t>: désamorcer la « bombe foncière »</a:t>
            </a:r>
          </a:p>
        </p:txBody>
      </p:sp>
      <p:sp>
        <p:nvSpPr>
          <p:cNvPr id="6" name="ZoneTexte 5">
            <a:extLst>
              <a:ext uri="{FF2B5EF4-FFF2-40B4-BE49-F238E27FC236}">
                <a16:creationId xmlns:a16="http://schemas.microsoft.com/office/drawing/2014/main" id="{A05F98FF-4560-8751-AFCD-8D5A8ECA6DC2}"/>
              </a:ext>
            </a:extLst>
          </p:cNvPr>
          <p:cNvSpPr txBox="1"/>
          <p:nvPr/>
        </p:nvSpPr>
        <p:spPr>
          <a:xfrm>
            <a:off x="1260326" y="2085233"/>
            <a:ext cx="10536865" cy="4549194"/>
          </a:xfrm>
          <a:prstGeom prst="rect">
            <a:avLst/>
          </a:prstGeom>
          <a:solidFill>
            <a:schemeClr val="bg1"/>
          </a:solidFill>
          <a:ln w="19050">
            <a:solidFill>
              <a:schemeClr val="accent6">
                <a:lumMod val="60000"/>
                <a:lumOff val="40000"/>
              </a:schemeClr>
            </a:solidFill>
          </a:ln>
        </p:spPr>
        <p:txBody>
          <a:bodyPr wrap="square" rtlCol="0">
            <a:spAutoFit/>
          </a:bodyPr>
          <a:lstStyle/>
          <a:p>
            <a:pPr algn="just">
              <a:spcAft>
                <a:spcPts val="600"/>
              </a:spcAft>
            </a:pPr>
            <a:r>
              <a:rPr lang="fr-FR" sz="2800" dirty="0"/>
              <a:t>Faire du </a:t>
            </a:r>
            <a:r>
              <a:rPr lang="fr-FR" sz="2800" b="1" dirty="0"/>
              <a:t>foncier un préalable</a:t>
            </a:r>
            <a:r>
              <a:rPr lang="fr-FR" sz="2800" dirty="0"/>
              <a:t> en milieux urbain et rural. Recommandations du SNADDT horizon 2040. Défis en grande partie relevée dans les dispositions de la loi RAF à travers les points ci-après :</a:t>
            </a:r>
          </a:p>
          <a:p>
            <a:pPr marL="342900" lvl="0" indent="-342900" algn="just">
              <a:lnSpc>
                <a:spcPct val="115000"/>
              </a:lnSpc>
              <a:spcBef>
                <a:spcPts val="600"/>
              </a:spcBef>
              <a:spcAft>
                <a:spcPts val="600"/>
              </a:spcAft>
              <a:buFont typeface="Wingdings" panose="05000000000000000000" pitchFamily="2" charset="2"/>
              <a:buChar char=""/>
              <a:tabLst>
                <a:tab pos="457200" algn="l"/>
              </a:tabLst>
            </a:pPr>
            <a:r>
              <a:rPr lang="fr-FR" sz="2200" dirty="0"/>
              <a:t>la refonte du DFN en </a:t>
            </a:r>
            <a:r>
              <a:rPr lang="fr-FR" sz="2200" b="1" dirty="0"/>
              <a:t>un DFN unique, propriété de plein droit de l’Etat. </a:t>
            </a:r>
            <a:r>
              <a:rPr lang="fr-FR" sz="2200" dirty="0"/>
              <a:t>Rôle régalien de l’Etat: </a:t>
            </a:r>
            <a:r>
              <a:rPr lang="fr-FR" sz="2200" b="1" dirty="0"/>
              <a:t>mettre de l’ordre </a:t>
            </a:r>
            <a:r>
              <a:rPr lang="fr-FR" sz="2200" dirty="0"/>
              <a:t>pour éviter l’explosion de la « bombe foncière » ;</a:t>
            </a:r>
          </a:p>
          <a:p>
            <a:pPr marL="342900" lvl="0" indent="-342900" algn="just">
              <a:lnSpc>
                <a:spcPct val="115000"/>
              </a:lnSpc>
              <a:spcBef>
                <a:spcPts val="600"/>
              </a:spcBef>
              <a:spcAft>
                <a:spcPts val="600"/>
              </a:spcAft>
              <a:buFont typeface="Wingdings" panose="05000000000000000000" pitchFamily="2" charset="2"/>
              <a:buChar char=""/>
              <a:tabLst>
                <a:tab pos="457200" algn="l"/>
              </a:tabLst>
            </a:pPr>
            <a:r>
              <a:rPr lang="fr-FR" sz="2200" dirty="0"/>
              <a:t>L’interdiction de la </a:t>
            </a:r>
            <a:r>
              <a:rPr lang="fr-FR" sz="2200" b="1" dirty="0"/>
              <a:t>cession définitive des terres rurales aux étrangers </a:t>
            </a:r>
            <a:r>
              <a:rPr lang="fr-FR" sz="2200" dirty="0"/>
              <a:t>(article 50) ;</a:t>
            </a:r>
          </a:p>
          <a:p>
            <a:pPr marL="342900" lvl="0" indent="-342900" algn="just">
              <a:lnSpc>
                <a:spcPct val="115000"/>
              </a:lnSpc>
              <a:spcBef>
                <a:spcPts val="600"/>
              </a:spcBef>
              <a:spcAft>
                <a:spcPts val="600"/>
              </a:spcAft>
              <a:buFont typeface="Wingdings" panose="05000000000000000000" pitchFamily="2" charset="2"/>
              <a:buChar char=""/>
              <a:tabLst>
                <a:tab pos="457200" algn="l"/>
              </a:tabLst>
            </a:pPr>
            <a:r>
              <a:rPr lang="fr-FR" sz="2200" dirty="0"/>
              <a:t>l’interdiction de </a:t>
            </a:r>
            <a:r>
              <a:rPr lang="fr-FR" sz="2200" b="1" dirty="0"/>
              <a:t>la cession définitive des terres rurales aménagées et réservées aux activités de production et l’obligation du bail emphytéotique</a:t>
            </a:r>
            <a:r>
              <a:rPr lang="fr-FR" sz="2200" dirty="0"/>
              <a:t>: mettre les terres à la disposition de ceux qui, réellement, vont les exploiter et non les thésauriser ou en faire de la spéculation foncière.</a:t>
            </a:r>
          </a:p>
        </p:txBody>
      </p:sp>
    </p:spTree>
    <p:extLst>
      <p:ext uri="{BB962C8B-B14F-4D97-AF65-F5344CB8AC3E}">
        <p14:creationId xmlns:p14="http://schemas.microsoft.com/office/powerpoint/2010/main" val="1137722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90026-9EAA-8608-48B2-22A8E6FAE37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38FC621-6B9D-A2AF-F414-0771E0CB5118}"/>
              </a:ext>
            </a:extLst>
          </p:cNvPr>
          <p:cNvSpPr/>
          <p:nvPr/>
        </p:nvSpPr>
        <p:spPr>
          <a:xfrm>
            <a:off x="1081086" y="298643"/>
            <a:ext cx="10476930" cy="1307943"/>
          </a:xfrm>
          <a:prstGeom prst="rect">
            <a:avLst/>
          </a:prstGeom>
          <a:solidFill>
            <a:schemeClr val="accent4">
              <a:lumMod val="40000"/>
              <a:lumOff val="60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chemeClr val="tx1"/>
                </a:solidFill>
                <a:latin typeface="Arial Black" panose="020B0A04020102020204" pitchFamily="34" charset="0"/>
              </a:rPr>
              <a:t>LOI PORTANT RAF DE 2025 ET </a:t>
            </a:r>
            <a:r>
              <a:rPr lang="fr-FR" sz="2600" dirty="0">
                <a:solidFill>
                  <a:srgbClr val="FF0000"/>
                </a:solidFill>
                <a:latin typeface="Arial Black" panose="020B0A04020102020204" pitchFamily="34" charset="0"/>
              </a:rPr>
              <a:t>DEFIS</a:t>
            </a:r>
            <a:r>
              <a:rPr lang="fr-FR" sz="2600" dirty="0">
                <a:solidFill>
                  <a:schemeClr val="tx1"/>
                </a:solidFill>
                <a:latin typeface="Arial Black" panose="020B0A04020102020204" pitchFamily="34" charset="0"/>
              </a:rPr>
              <a:t> DE LA GOUVERNANCE FONCIERE AU BF (3/4)</a:t>
            </a:r>
          </a:p>
        </p:txBody>
      </p:sp>
      <p:grpSp>
        <p:nvGrpSpPr>
          <p:cNvPr id="12" name="Groupe 11">
            <a:extLst>
              <a:ext uri="{FF2B5EF4-FFF2-40B4-BE49-F238E27FC236}">
                <a16:creationId xmlns:a16="http://schemas.microsoft.com/office/drawing/2014/main" id="{5217F74D-C62E-1047-3B24-0C8341FFAF25}"/>
              </a:ext>
            </a:extLst>
          </p:cNvPr>
          <p:cNvGrpSpPr/>
          <p:nvPr/>
        </p:nvGrpSpPr>
        <p:grpSpPr>
          <a:xfrm>
            <a:off x="0" y="0"/>
            <a:ext cx="1081086" cy="6858000"/>
            <a:chOff x="0" y="0"/>
            <a:chExt cx="1081086" cy="6858000"/>
          </a:xfrm>
        </p:grpSpPr>
        <p:sp>
          <p:nvSpPr>
            <p:cNvPr id="13" name="Rectangle 12">
              <a:extLst>
                <a:ext uri="{FF2B5EF4-FFF2-40B4-BE49-F238E27FC236}">
                  <a16:creationId xmlns:a16="http://schemas.microsoft.com/office/drawing/2014/main" id="{632E5625-9B0B-253B-5E3F-CA829DE3EF80}"/>
                </a:ext>
              </a:extLst>
            </p:cNvPr>
            <p:cNvSpPr/>
            <p:nvPr/>
          </p:nvSpPr>
          <p:spPr>
            <a:xfrm>
              <a:off x="0" y="0"/>
              <a:ext cx="542925"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DD9735A-A670-02FE-A181-728172364DBF}"/>
                </a:ext>
              </a:extLst>
            </p:cNvPr>
            <p:cNvSpPr/>
            <p:nvPr/>
          </p:nvSpPr>
          <p:spPr>
            <a:xfrm>
              <a:off x="538161" y="0"/>
              <a:ext cx="542925"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Étoile à 5 branches 2">
              <a:extLst>
                <a:ext uri="{FF2B5EF4-FFF2-40B4-BE49-F238E27FC236}">
                  <a16:creationId xmlns:a16="http://schemas.microsoft.com/office/drawing/2014/main" id="{58FF017A-C0ED-FBEE-6720-BC58726EF397}"/>
                </a:ext>
              </a:extLst>
            </p:cNvPr>
            <p:cNvSpPr/>
            <p:nvPr/>
          </p:nvSpPr>
          <p:spPr>
            <a:xfrm>
              <a:off x="195260" y="3157537"/>
              <a:ext cx="685802" cy="542925"/>
            </a:xfrm>
            <a:prstGeom prst="star5">
              <a:avLst/>
            </a:prstGeom>
            <a:solidFill>
              <a:srgbClr val="E2E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ZoneTexte 2">
            <a:extLst>
              <a:ext uri="{FF2B5EF4-FFF2-40B4-BE49-F238E27FC236}">
                <a16:creationId xmlns:a16="http://schemas.microsoft.com/office/drawing/2014/main" id="{9FB931E0-96A8-5313-FBAB-6A94A92ABEFD}"/>
              </a:ext>
            </a:extLst>
          </p:cNvPr>
          <p:cNvSpPr txBox="1"/>
          <p:nvPr/>
        </p:nvSpPr>
        <p:spPr>
          <a:xfrm>
            <a:off x="1157152" y="1687262"/>
            <a:ext cx="10586507" cy="4698337"/>
          </a:xfrm>
          <a:prstGeom prst="rect">
            <a:avLst/>
          </a:prstGeom>
          <a:noFill/>
          <a:ln w="19050">
            <a:solidFill>
              <a:srgbClr val="00B050"/>
            </a:solidFill>
          </a:ln>
        </p:spPr>
        <p:txBody>
          <a:bodyPr wrap="square" rtlCol="0">
            <a:spAutoFit/>
          </a:bodyPr>
          <a:lstStyle/>
          <a:p>
            <a:pPr algn="just"/>
            <a:r>
              <a:rPr lang="fr-FR" sz="3600" b="1" u="sng" dirty="0">
                <a:solidFill>
                  <a:srgbClr val="FF0000"/>
                </a:solidFill>
              </a:rPr>
              <a:t>Pluralité des acteurs</a:t>
            </a:r>
            <a:r>
              <a:rPr lang="fr-FR" sz="3600" dirty="0"/>
              <a:t>: Mettre fin à </a:t>
            </a:r>
            <a:r>
              <a:rPr lang="fr-FR" sz="3600" b="1" dirty="0"/>
              <a:t>l’insuffisance de synergie </a:t>
            </a:r>
            <a:r>
              <a:rPr lang="fr-FR" sz="3600" dirty="0"/>
              <a:t>d’actions face à la multiplicité des acteurs intervenant dans le foncier:</a:t>
            </a:r>
          </a:p>
          <a:p>
            <a:pPr marL="800100" lvl="1" indent="-342900" algn="just">
              <a:lnSpc>
                <a:spcPct val="115000"/>
              </a:lnSpc>
              <a:buFont typeface="Symbol" panose="05050102010706020507" pitchFamily="18" charset="2"/>
              <a:buChar char=""/>
            </a:pPr>
            <a:r>
              <a:rPr lang="fr-FR" sz="2800" dirty="0">
                <a:ea typeface="Calibri" panose="020F0502020204030204" pitchFamily="34" charset="0"/>
                <a:cs typeface="Arial" panose="020B0604020202020204" pitchFamily="34" charset="0"/>
              </a:rPr>
              <a:t>L</a:t>
            </a:r>
            <a:r>
              <a:rPr lang="fr-FR" sz="2800" dirty="0">
                <a:effectLst/>
                <a:ea typeface="Calibri" panose="020F0502020204030204" pitchFamily="34" charset="0"/>
                <a:cs typeface="Arial" panose="020B0604020202020204" pitchFamily="34" charset="0"/>
              </a:rPr>
              <a:t>’Etat</a:t>
            </a:r>
          </a:p>
          <a:p>
            <a:pPr marL="800100" lvl="1" indent="-342900" algn="just">
              <a:lnSpc>
                <a:spcPct val="115000"/>
              </a:lnSpc>
              <a:buFont typeface="Symbol" panose="05050102010706020507" pitchFamily="18" charset="2"/>
              <a:buChar char=""/>
            </a:pPr>
            <a:r>
              <a:rPr lang="fr-FR" sz="2800" dirty="0">
                <a:ea typeface="Calibri" panose="020F0502020204030204" pitchFamily="34" charset="0"/>
                <a:cs typeface="Arial" panose="020B0604020202020204" pitchFamily="34" charset="0"/>
              </a:rPr>
              <a:t>Les collectivités territoriales</a:t>
            </a:r>
          </a:p>
          <a:p>
            <a:pPr marL="800100" lvl="1" indent="-342900" algn="just">
              <a:lnSpc>
                <a:spcPct val="115000"/>
              </a:lnSpc>
              <a:buFont typeface="Symbol" panose="05050102010706020507" pitchFamily="18" charset="2"/>
              <a:buChar char=""/>
            </a:pPr>
            <a:r>
              <a:rPr lang="fr-FR" sz="2800" dirty="0">
                <a:ea typeface="Calibri" panose="020F0502020204030204" pitchFamily="34" charset="0"/>
                <a:cs typeface="Arial" panose="020B0604020202020204" pitchFamily="34" charset="0"/>
              </a:rPr>
              <a:t>Les autorités coutumières et traditionnelles</a:t>
            </a:r>
          </a:p>
          <a:p>
            <a:pPr marL="800100" lvl="1" indent="-342900" algn="just">
              <a:lnSpc>
                <a:spcPct val="115000"/>
              </a:lnSpc>
              <a:buFont typeface="Symbol" panose="05050102010706020507" pitchFamily="18" charset="2"/>
              <a:buChar char=""/>
            </a:pPr>
            <a:r>
              <a:rPr lang="fr-FR" sz="2800" dirty="0">
                <a:ea typeface="Calibri" panose="020F0502020204030204" pitchFamily="34" charset="0"/>
                <a:cs typeface="Arial" panose="020B0604020202020204" pitchFamily="34" charset="0"/>
              </a:rPr>
              <a:t>Le secteur privé</a:t>
            </a:r>
          </a:p>
          <a:p>
            <a:pPr marL="800100" lvl="1" indent="-342900" algn="just">
              <a:lnSpc>
                <a:spcPct val="115000"/>
              </a:lnSpc>
              <a:buFont typeface="Symbol" panose="05050102010706020507" pitchFamily="18" charset="2"/>
              <a:buChar char=""/>
            </a:pPr>
            <a:r>
              <a:rPr lang="fr-FR" sz="2800" dirty="0">
                <a:ea typeface="Calibri" panose="020F0502020204030204" pitchFamily="34" charset="0"/>
                <a:cs typeface="Arial" panose="020B0604020202020204" pitchFamily="34" charset="0"/>
              </a:rPr>
              <a:t>La société civile, les ONG/AFD</a:t>
            </a:r>
          </a:p>
          <a:p>
            <a:pPr marL="800100" lvl="1" indent="-342900" algn="just">
              <a:lnSpc>
                <a:spcPct val="115000"/>
              </a:lnSpc>
              <a:buFont typeface="Symbol" panose="05050102010706020507" pitchFamily="18" charset="2"/>
              <a:buChar char=""/>
            </a:pPr>
            <a:r>
              <a:rPr lang="fr-FR" sz="2800" dirty="0">
                <a:ea typeface="Calibri" panose="020F0502020204030204" pitchFamily="34" charset="0"/>
                <a:cs typeface="Arial" panose="020B0604020202020204" pitchFamily="34" charset="0"/>
              </a:rPr>
              <a:t>Les populations.</a:t>
            </a:r>
            <a:endParaRPr lang="fr-FR" sz="2800" dirty="0">
              <a:effectLst/>
              <a:ea typeface="Times New Roman" panose="02020603050405020304" pitchFamily="18" charset="0"/>
            </a:endParaRPr>
          </a:p>
        </p:txBody>
      </p:sp>
    </p:spTree>
    <p:extLst>
      <p:ext uri="{BB962C8B-B14F-4D97-AF65-F5344CB8AC3E}">
        <p14:creationId xmlns:p14="http://schemas.microsoft.com/office/powerpoint/2010/main" val="2889316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e 19"/>
          <p:cNvGrpSpPr/>
          <p:nvPr/>
        </p:nvGrpSpPr>
        <p:grpSpPr>
          <a:xfrm>
            <a:off x="413936" y="3374050"/>
            <a:ext cx="2528308" cy="2060798"/>
            <a:chOff x="4622326" y="2504552"/>
            <a:chExt cx="2878301" cy="2760175"/>
          </a:xfrm>
        </p:grpSpPr>
        <p:sp>
          <p:nvSpPr>
            <p:cNvPr id="16" name="Rectangle 13"/>
            <p:cNvSpPr/>
            <p:nvPr/>
          </p:nvSpPr>
          <p:spPr>
            <a:xfrm rot="11339191">
              <a:off x="4622326" y="2504552"/>
              <a:ext cx="1473562" cy="972807"/>
            </a:xfrm>
            <a:custGeom>
              <a:avLst/>
              <a:gdLst>
                <a:gd name="connsiteX0" fmla="*/ 0 w 1380835"/>
                <a:gd name="connsiteY0" fmla="*/ 0 h 316345"/>
                <a:gd name="connsiteX1" fmla="*/ 1380835 w 1380835"/>
                <a:gd name="connsiteY1" fmla="*/ 0 h 316345"/>
                <a:gd name="connsiteX2" fmla="*/ 1380835 w 1380835"/>
                <a:gd name="connsiteY2" fmla="*/ 316345 h 316345"/>
                <a:gd name="connsiteX3" fmla="*/ 0 w 1380835"/>
                <a:gd name="connsiteY3" fmla="*/ 316345 h 316345"/>
                <a:gd name="connsiteX4" fmla="*/ 0 w 1380835"/>
                <a:gd name="connsiteY4" fmla="*/ 0 h 316345"/>
                <a:gd name="connsiteX0" fmla="*/ 0 w 1380835"/>
                <a:gd name="connsiteY0" fmla="*/ 563418 h 879763"/>
                <a:gd name="connsiteX1" fmla="*/ 1186871 w 1380835"/>
                <a:gd name="connsiteY1" fmla="*/ 0 h 879763"/>
                <a:gd name="connsiteX2" fmla="*/ 1380835 w 1380835"/>
                <a:gd name="connsiteY2" fmla="*/ 879763 h 879763"/>
                <a:gd name="connsiteX3" fmla="*/ 0 w 1380835"/>
                <a:gd name="connsiteY3" fmla="*/ 879763 h 879763"/>
                <a:gd name="connsiteX4" fmla="*/ 0 w 1380835"/>
                <a:gd name="connsiteY4" fmla="*/ 563418 h 879763"/>
                <a:gd name="connsiteX0" fmla="*/ 0 w 1233053"/>
                <a:gd name="connsiteY0" fmla="*/ 563418 h 879763"/>
                <a:gd name="connsiteX1" fmla="*/ 1186871 w 1233053"/>
                <a:gd name="connsiteY1" fmla="*/ 0 h 879763"/>
                <a:gd name="connsiteX2" fmla="*/ 1233053 w 1233053"/>
                <a:gd name="connsiteY2" fmla="*/ 417944 h 879763"/>
                <a:gd name="connsiteX3" fmla="*/ 0 w 1233053"/>
                <a:gd name="connsiteY3" fmla="*/ 879763 h 879763"/>
                <a:gd name="connsiteX4" fmla="*/ 0 w 1233053"/>
                <a:gd name="connsiteY4" fmla="*/ 563418 h 879763"/>
                <a:gd name="connsiteX0" fmla="*/ 0 w 1233053"/>
                <a:gd name="connsiteY0" fmla="*/ 563418 h 953654"/>
                <a:gd name="connsiteX1" fmla="*/ 1186871 w 1233053"/>
                <a:gd name="connsiteY1" fmla="*/ 0 h 953654"/>
                <a:gd name="connsiteX2" fmla="*/ 1233053 w 1233053"/>
                <a:gd name="connsiteY2" fmla="*/ 417944 h 953654"/>
                <a:gd name="connsiteX3" fmla="*/ 0 w 1233053"/>
                <a:gd name="connsiteY3" fmla="*/ 953654 h 953654"/>
                <a:gd name="connsiteX4" fmla="*/ 0 w 1233053"/>
                <a:gd name="connsiteY4" fmla="*/ 563418 h 953654"/>
                <a:gd name="connsiteX0" fmla="*/ 0 w 1362362"/>
                <a:gd name="connsiteY0" fmla="*/ 563418 h 953654"/>
                <a:gd name="connsiteX1" fmla="*/ 1186871 w 1362362"/>
                <a:gd name="connsiteY1" fmla="*/ 0 h 953654"/>
                <a:gd name="connsiteX2" fmla="*/ 1362362 w 1362362"/>
                <a:gd name="connsiteY2" fmla="*/ 334817 h 953654"/>
                <a:gd name="connsiteX3" fmla="*/ 0 w 1362362"/>
                <a:gd name="connsiteY3" fmla="*/ 953654 h 953654"/>
                <a:gd name="connsiteX4" fmla="*/ 0 w 1362362"/>
                <a:gd name="connsiteY4" fmla="*/ 563418 h 953654"/>
                <a:gd name="connsiteX0" fmla="*/ 0 w 1362362"/>
                <a:gd name="connsiteY0" fmla="*/ 563418 h 953654"/>
                <a:gd name="connsiteX1" fmla="*/ 1186871 w 1362362"/>
                <a:gd name="connsiteY1" fmla="*/ 0 h 953654"/>
                <a:gd name="connsiteX2" fmla="*/ 1362362 w 1362362"/>
                <a:gd name="connsiteY2" fmla="*/ 334817 h 953654"/>
                <a:gd name="connsiteX3" fmla="*/ 147782 w 1362362"/>
                <a:gd name="connsiteY3" fmla="*/ 953654 h 953654"/>
                <a:gd name="connsiteX4" fmla="*/ 0 w 1362362"/>
                <a:gd name="connsiteY4" fmla="*/ 563418 h 953654"/>
                <a:gd name="connsiteX0" fmla="*/ 0 w 1362362"/>
                <a:gd name="connsiteY0" fmla="*/ 778856 h 1169092"/>
                <a:gd name="connsiteX1" fmla="*/ 1103773 w 1362362"/>
                <a:gd name="connsiteY1" fmla="*/ 0 h 1169092"/>
                <a:gd name="connsiteX2" fmla="*/ 1362362 w 1362362"/>
                <a:gd name="connsiteY2" fmla="*/ 550255 h 1169092"/>
                <a:gd name="connsiteX3" fmla="*/ 147782 w 1362362"/>
                <a:gd name="connsiteY3" fmla="*/ 1169092 h 1169092"/>
                <a:gd name="connsiteX4" fmla="*/ 0 w 1362362"/>
                <a:gd name="connsiteY4" fmla="*/ 778856 h 1169092"/>
                <a:gd name="connsiteX0" fmla="*/ 0 w 1252796"/>
                <a:gd name="connsiteY0" fmla="*/ 778856 h 1169092"/>
                <a:gd name="connsiteX1" fmla="*/ 1103773 w 1252796"/>
                <a:gd name="connsiteY1" fmla="*/ 0 h 1169092"/>
                <a:gd name="connsiteX2" fmla="*/ 1252796 w 1252796"/>
                <a:gd name="connsiteY2" fmla="*/ 394523 h 1169092"/>
                <a:gd name="connsiteX3" fmla="*/ 147782 w 1252796"/>
                <a:gd name="connsiteY3" fmla="*/ 1169092 h 1169092"/>
                <a:gd name="connsiteX4" fmla="*/ 0 w 1252796"/>
                <a:gd name="connsiteY4" fmla="*/ 778856 h 1169092"/>
                <a:gd name="connsiteX0" fmla="*/ 0 w 1252796"/>
                <a:gd name="connsiteY0" fmla="*/ 778856 h 1258149"/>
                <a:gd name="connsiteX1" fmla="*/ 1103773 w 1252796"/>
                <a:gd name="connsiteY1" fmla="*/ 0 h 1258149"/>
                <a:gd name="connsiteX2" fmla="*/ 1252796 w 1252796"/>
                <a:gd name="connsiteY2" fmla="*/ 394523 h 1258149"/>
                <a:gd name="connsiteX3" fmla="*/ 81156 w 1252796"/>
                <a:gd name="connsiteY3" fmla="*/ 1258149 h 1258149"/>
                <a:gd name="connsiteX4" fmla="*/ 0 w 1252796"/>
                <a:gd name="connsiteY4" fmla="*/ 778856 h 1258149"/>
                <a:gd name="connsiteX0" fmla="*/ 0 w 1252796"/>
                <a:gd name="connsiteY0" fmla="*/ 778856 h 1227790"/>
                <a:gd name="connsiteX1" fmla="*/ 1103773 w 1252796"/>
                <a:gd name="connsiteY1" fmla="*/ 0 h 1227790"/>
                <a:gd name="connsiteX2" fmla="*/ 1252796 w 1252796"/>
                <a:gd name="connsiteY2" fmla="*/ 394523 h 1227790"/>
                <a:gd name="connsiteX3" fmla="*/ 67467 w 1252796"/>
                <a:gd name="connsiteY3" fmla="*/ 1227790 h 1227790"/>
                <a:gd name="connsiteX4" fmla="*/ 0 w 1252796"/>
                <a:gd name="connsiteY4" fmla="*/ 778856 h 1227790"/>
                <a:gd name="connsiteX0" fmla="*/ 0 w 1214735"/>
                <a:gd name="connsiteY0" fmla="*/ 724020 h 1227790"/>
                <a:gd name="connsiteX1" fmla="*/ 1065712 w 1214735"/>
                <a:gd name="connsiteY1" fmla="*/ 0 h 1227790"/>
                <a:gd name="connsiteX2" fmla="*/ 1214735 w 1214735"/>
                <a:gd name="connsiteY2" fmla="*/ 394523 h 1227790"/>
                <a:gd name="connsiteX3" fmla="*/ 29406 w 1214735"/>
                <a:gd name="connsiteY3" fmla="*/ 1227790 h 1227790"/>
                <a:gd name="connsiteX4" fmla="*/ 0 w 1214735"/>
                <a:gd name="connsiteY4" fmla="*/ 724020 h 1227790"/>
                <a:gd name="connsiteX0" fmla="*/ 9924 w 1224659"/>
                <a:gd name="connsiteY0" fmla="*/ 724020 h 1146996"/>
                <a:gd name="connsiteX1" fmla="*/ 1075636 w 1224659"/>
                <a:gd name="connsiteY1" fmla="*/ 0 h 1146996"/>
                <a:gd name="connsiteX2" fmla="*/ 1224659 w 1224659"/>
                <a:gd name="connsiteY2" fmla="*/ 394523 h 1146996"/>
                <a:gd name="connsiteX3" fmla="*/ 0 w 1224659"/>
                <a:gd name="connsiteY3" fmla="*/ 1146996 h 1146996"/>
                <a:gd name="connsiteX4" fmla="*/ 9924 w 1224659"/>
                <a:gd name="connsiteY4" fmla="*/ 724020 h 1146996"/>
                <a:gd name="connsiteX0" fmla="*/ 12962 w 1224659"/>
                <a:gd name="connsiteY0" fmla="*/ 707194 h 1146996"/>
                <a:gd name="connsiteX1" fmla="*/ 1075636 w 1224659"/>
                <a:gd name="connsiteY1" fmla="*/ 0 h 1146996"/>
                <a:gd name="connsiteX2" fmla="*/ 1224659 w 1224659"/>
                <a:gd name="connsiteY2" fmla="*/ 394523 h 1146996"/>
                <a:gd name="connsiteX3" fmla="*/ 0 w 1224659"/>
                <a:gd name="connsiteY3" fmla="*/ 1146996 h 1146996"/>
                <a:gd name="connsiteX4" fmla="*/ 12962 w 1224659"/>
                <a:gd name="connsiteY4" fmla="*/ 707194 h 1146996"/>
                <a:gd name="connsiteX0" fmla="*/ 2856 w 1224659"/>
                <a:gd name="connsiteY0" fmla="*/ 723342 h 1146996"/>
                <a:gd name="connsiteX1" fmla="*/ 1075636 w 1224659"/>
                <a:gd name="connsiteY1" fmla="*/ 0 h 1146996"/>
                <a:gd name="connsiteX2" fmla="*/ 1224659 w 1224659"/>
                <a:gd name="connsiteY2" fmla="*/ 394523 h 1146996"/>
                <a:gd name="connsiteX3" fmla="*/ 0 w 1224659"/>
                <a:gd name="connsiteY3" fmla="*/ 1146996 h 1146996"/>
                <a:gd name="connsiteX4" fmla="*/ 2856 w 1224659"/>
                <a:gd name="connsiteY4" fmla="*/ 723342 h 1146996"/>
                <a:gd name="connsiteX0" fmla="*/ 1463 w 1224659"/>
                <a:gd name="connsiteY0" fmla="*/ 680502 h 1146996"/>
                <a:gd name="connsiteX1" fmla="*/ 1075636 w 1224659"/>
                <a:gd name="connsiteY1" fmla="*/ 0 h 1146996"/>
                <a:gd name="connsiteX2" fmla="*/ 1224659 w 1224659"/>
                <a:gd name="connsiteY2" fmla="*/ 394523 h 1146996"/>
                <a:gd name="connsiteX3" fmla="*/ 0 w 1224659"/>
                <a:gd name="connsiteY3" fmla="*/ 1146996 h 1146996"/>
                <a:gd name="connsiteX4" fmla="*/ 1463 w 1224659"/>
                <a:gd name="connsiteY4" fmla="*/ 680502 h 1146996"/>
                <a:gd name="connsiteX0" fmla="*/ 1 w 1223197"/>
                <a:gd name="connsiteY0" fmla="*/ 680502 h 962574"/>
                <a:gd name="connsiteX1" fmla="*/ 1074174 w 1223197"/>
                <a:gd name="connsiteY1" fmla="*/ 0 h 962574"/>
                <a:gd name="connsiteX2" fmla="*/ 1223197 w 1223197"/>
                <a:gd name="connsiteY2" fmla="*/ 394523 h 962574"/>
                <a:gd name="connsiteX3" fmla="*/ 313841 w 1223197"/>
                <a:gd name="connsiteY3" fmla="*/ 962574 h 962574"/>
                <a:gd name="connsiteX4" fmla="*/ 1 w 1223197"/>
                <a:gd name="connsiteY4" fmla="*/ 680502 h 962574"/>
                <a:gd name="connsiteX0" fmla="*/ 1 w 1473562"/>
                <a:gd name="connsiteY0" fmla="*/ 680502 h 962574"/>
                <a:gd name="connsiteX1" fmla="*/ 1074174 w 1473562"/>
                <a:gd name="connsiteY1" fmla="*/ 0 h 962574"/>
                <a:gd name="connsiteX2" fmla="*/ 1473562 w 1473562"/>
                <a:gd name="connsiteY2" fmla="*/ 241900 h 962574"/>
                <a:gd name="connsiteX3" fmla="*/ 313841 w 1473562"/>
                <a:gd name="connsiteY3" fmla="*/ 962574 h 962574"/>
                <a:gd name="connsiteX4" fmla="*/ 1 w 1473562"/>
                <a:gd name="connsiteY4" fmla="*/ 680502 h 962574"/>
                <a:gd name="connsiteX0" fmla="*/ 1 w 1473562"/>
                <a:gd name="connsiteY0" fmla="*/ 680502 h 972807"/>
                <a:gd name="connsiteX1" fmla="*/ 1074174 w 1473562"/>
                <a:gd name="connsiteY1" fmla="*/ 0 h 972807"/>
                <a:gd name="connsiteX2" fmla="*/ 1473562 w 1473562"/>
                <a:gd name="connsiteY2" fmla="*/ 241900 h 972807"/>
                <a:gd name="connsiteX3" fmla="*/ 283165 w 1473562"/>
                <a:gd name="connsiteY3" fmla="*/ 972807 h 972807"/>
                <a:gd name="connsiteX4" fmla="*/ 1 w 1473562"/>
                <a:gd name="connsiteY4" fmla="*/ 680502 h 972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562" h="972807">
                  <a:moveTo>
                    <a:pt x="1" y="680502"/>
                  </a:moveTo>
                  <a:lnTo>
                    <a:pt x="1074174" y="0"/>
                  </a:lnTo>
                  <a:lnTo>
                    <a:pt x="1473562" y="241900"/>
                  </a:lnTo>
                  <a:lnTo>
                    <a:pt x="283165" y="972807"/>
                  </a:lnTo>
                  <a:cubicBezTo>
                    <a:pt x="283653" y="817309"/>
                    <a:pt x="-487" y="836000"/>
                    <a:pt x="1" y="680502"/>
                  </a:cubicBezTo>
                  <a:close/>
                </a:path>
              </a:pathLst>
            </a:cu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9" name="Groupe 18"/>
            <p:cNvGrpSpPr/>
            <p:nvPr/>
          </p:nvGrpSpPr>
          <p:grpSpPr>
            <a:xfrm>
              <a:off x="4825017" y="2527135"/>
              <a:ext cx="2675610" cy="2737592"/>
              <a:chOff x="4823910" y="2527135"/>
              <a:chExt cx="2675610" cy="2737592"/>
            </a:xfrm>
          </p:grpSpPr>
          <p:sp>
            <p:nvSpPr>
              <p:cNvPr id="13" name="Forme libre 12"/>
              <p:cNvSpPr/>
              <p:nvPr/>
            </p:nvSpPr>
            <p:spPr>
              <a:xfrm>
                <a:off x="6119092" y="3428999"/>
                <a:ext cx="1182254" cy="1835728"/>
              </a:xfrm>
              <a:custGeom>
                <a:avLst/>
                <a:gdLst>
                  <a:gd name="connsiteX0" fmla="*/ 0 w 1182254"/>
                  <a:gd name="connsiteY0" fmla="*/ 1835727 h 1835728"/>
                  <a:gd name="connsiteX1" fmla="*/ 1182254 w 1182254"/>
                  <a:gd name="connsiteY1" fmla="*/ 1835727 h 1835728"/>
                  <a:gd name="connsiteX2" fmla="*/ 1182254 w 1182254"/>
                  <a:gd name="connsiteY2" fmla="*/ 1835728 h 1835728"/>
                  <a:gd name="connsiteX3" fmla="*/ 0 w 1182254"/>
                  <a:gd name="connsiteY3" fmla="*/ 1835728 h 1835728"/>
                  <a:gd name="connsiteX4" fmla="*/ 0 w 1182254"/>
                  <a:gd name="connsiteY4" fmla="*/ 0 h 1835728"/>
                  <a:gd name="connsiteX5" fmla="*/ 1182254 w 1182254"/>
                  <a:gd name="connsiteY5" fmla="*/ 0 h 1835728"/>
                  <a:gd name="connsiteX6" fmla="*/ 1182254 w 1182254"/>
                  <a:gd name="connsiteY6" fmla="*/ 1244600 h 1835728"/>
                  <a:gd name="connsiteX7" fmla="*/ 0 w 1182254"/>
                  <a:gd name="connsiteY7" fmla="*/ 1835727 h 183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254" h="1835728">
                    <a:moveTo>
                      <a:pt x="0" y="1835727"/>
                    </a:moveTo>
                    <a:lnTo>
                      <a:pt x="1182254" y="1835727"/>
                    </a:lnTo>
                    <a:lnTo>
                      <a:pt x="1182254" y="1835728"/>
                    </a:lnTo>
                    <a:lnTo>
                      <a:pt x="0" y="1835728"/>
                    </a:lnTo>
                    <a:close/>
                    <a:moveTo>
                      <a:pt x="0" y="0"/>
                    </a:moveTo>
                    <a:lnTo>
                      <a:pt x="1182254" y="0"/>
                    </a:lnTo>
                    <a:lnTo>
                      <a:pt x="1182254" y="1244600"/>
                    </a:lnTo>
                    <a:lnTo>
                      <a:pt x="0" y="1835727"/>
                    </a:lnTo>
                    <a:close/>
                  </a:path>
                </a:pathLst>
              </a:cu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rme libre 11"/>
              <p:cNvSpPr/>
              <p:nvPr/>
            </p:nvSpPr>
            <p:spPr>
              <a:xfrm>
                <a:off x="4936838" y="3428999"/>
                <a:ext cx="1182254" cy="1835728"/>
              </a:xfrm>
              <a:custGeom>
                <a:avLst/>
                <a:gdLst>
                  <a:gd name="connsiteX0" fmla="*/ 0 w 1182254"/>
                  <a:gd name="connsiteY0" fmla="*/ 0 h 1835728"/>
                  <a:gd name="connsiteX1" fmla="*/ 1182254 w 1182254"/>
                  <a:gd name="connsiteY1" fmla="*/ 0 h 1835728"/>
                  <a:gd name="connsiteX2" fmla="*/ 1182254 w 1182254"/>
                  <a:gd name="connsiteY2" fmla="*/ 1835728 h 1835728"/>
                  <a:gd name="connsiteX3" fmla="*/ 0 w 1182254"/>
                  <a:gd name="connsiteY3" fmla="*/ 1244601 h 1835728"/>
                </a:gdLst>
                <a:ahLst/>
                <a:cxnLst>
                  <a:cxn ang="0">
                    <a:pos x="connsiteX0" y="connsiteY0"/>
                  </a:cxn>
                  <a:cxn ang="0">
                    <a:pos x="connsiteX1" y="connsiteY1"/>
                  </a:cxn>
                  <a:cxn ang="0">
                    <a:pos x="connsiteX2" y="connsiteY2"/>
                  </a:cxn>
                  <a:cxn ang="0">
                    <a:pos x="connsiteX3" y="connsiteY3"/>
                  </a:cxn>
                </a:cxnLst>
                <a:rect l="l" t="t" r="r" b="b"/>
                <a:pathLst>
                  <a:path w="1182254" h="1835728">
                    <a:moveTo>
                      <a:pt x="0" y="0"/>
                    </a:moveTo>
                    <a:lnTo>
                      <a:pt x="1182254" y="0"/>
                    </a:lnTo>
                    <a:lnTo>
                      <a:pt x="1182254" y="1835728"/>
                    </a:lnTo>
                    <a:lnTo>
                      <a:pt x="0" y="1244601"/>
                    </a:lnTo>
                    <a:close/>
                  </a:path>
                </a:pathLst>
              </a:cu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riangle isocèle 3"/>
              <p:cNvSpPr/>
              <p:nvPr/>
            </p:nvSpPr>
            <p:spPr>
              <a:xfrm rot="16200000">
                <a:off x="4996874" y="2837873"/>
                <a:ext cx="1062182" cy="1182254"/>
              </a:xfrm>
              <a:prstGeom prs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isocèle 4"/>
              <p:cNvSpPr/>
              <p:nvPr/>
            </p:nvSpPr>
            <p:spPr>
              <a:xfrm rot="5400000" flipH="1">
                <a:off x="6179128" y="2837873"/>
                <a:ext cx="1062182" cy="1182254"/>
              </a:xfrm>
              <a:prstGeom prst="triangl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6119093" y="3413422"/>
                <a:ext cx="1362362" cy="936906"/>
              </a:xfrm>
              <a:custGeom>
                <a:avLst/>
                <a:gdLst>
                  <a:gd name="connsiteX0" fmla="*/ 0 w 1380835"/>
                  <a:gd name="connsiteY0" fmla="*/ 0 h 316345"/>
                  <a:gd name="connsiteX1" fmla="*/ 1380835 w 1380835"/>
                  <a:gd name="connsiteY1" fmla="*/ 0 h 316345"/>
                  <a:gd name="connsiteX2" fmla="*/ 1380835 w 1380835"/>
                  <a:gd name="connsiteY2" fmla="*/ 316345 h 316345"/>
                  <a:gd name="connsiteX3" fmla="*/ 0 w 1380835"/>
                  <a:gd name="connsiteY3" fmla="*/ 316345 h 316345"/>
                  <a:gd name="connsiteX4" fmla="*/ 0 w 1380835"/>
                  <a:gd name="connsiteY4" fmla="*/ 0 h 316345"/>
                  <a:gd name="connsiteX0" fmla="*/ 0 w 1380835"/>
                  <a:gd name="connsiteY0" fmla="*/ 563418 h 879763"/>
                  <a:gd name="connsiteX1" fmla="*/ 1186871 w 1380835"/>
                  <a:gd name="connsiteY1" fmla="*/ 0 h 879763"/>
                  <a:gd name="connsiteX2" fmla="*/ 1380835 w 1380835"/>
                  <a:gd name="connsiteY2" fmla="*/ 879763 h 879763"/>
                  <a:gd name="connsiteX3" fmla="*/ 0 w 1380835"/>
                  <a:gd name="connsiteY3" fmla="*/ 879763 h 879763"/>
                  <a:gd name="connsiteX4" fmla="*/ 0 w 1380835"/>
                  <a:gd name="connsiteY4" fmla="*/ 563418 h 879763"/>
                  <a:gd name="connsiteX0" fmla="*/ 0 w 1233053"/>
                  <a:gd name="connsiteY0" fmla="*/ 563418 h 879763"/>
                  <a:gd name="connsiteX1" fmla="*/ 1186871 w 1233053"/>
                  <a:gd name="connsiteY1" fmla="*/ 0 h 879763"/>
                  <a:gd name="connsiteX2" fmla="*/ 1233053 w 1233053"/>
                  <a:gd name="connsiteY2" fmla="*/ 417944 h 879763"/>
                  <a:gd name="connsiteX3" fmla="*/ 0 w 1233053"/>
                  <a:gd name="connsiteY3" fmla="*/ 879763 h 879763"/>
                  <a:gd name="connsiteX4" fmla="*/ 0 w 1233053"/>
                  <a:gd name="connsiteY4" fmla="*/ 563418 h 879763"/>
                  <a:gd name="connsiteX0" fmla="*/ 0 w 1233053"/>
                  <a:gd name="connsiteY0" fmla="*/ 563418 h 953654"/>
                  <a:gd name="connsiteX1" fmla="*/ 1186871 w 1233053"/>
                  <a:gd name="connsiteY1" fmla="*/ 0 h 953654"/>
                  <a:gd name="connsiteX2" fmla="*/ 1233053 w 1233053"/>
                  <a:gd name="connsiteY2" fmla="*/ 417944 h 953654"/>
                  <a:gd name="connsiteX3" fmla="*/ 0 w 1233053"/>
                  <a:gd name="connsiteY3" fmla="*/ 953654 h 953654"/>
                  <a:gd name="connsiteX4" fmla="*/ 0 w 1233053"/>
                  <a:gd name="connsiteY4" fmla="*/ 563418 h 953654"/>
                  <a:gd name="connsiteX0" fmla="*/ 0 w 1362362"/>
                  <a:gd name="connsiteY0" fmla="*/ 563418 h 953654"/>
                  <a:gd name="connsiteX1" fmla="*/ 1186871 w 1362362"/>
                  <a:gd name="connsiteY1" fmla="*/ 0 h 953654"/>
                  <a:gd name="connsiteX2" fmla="*/ 1362362 w 1362362"/>
                  <a:gd name="connsiteY2" fmla="*/ 334817 h 953654"/>
                  <a:gd name="connsiteX3" fmla="*/ 0 w 1362362"/>
                  <a:gd name="connsiteY3" fmla="*/ 953654 h 953654"/>
                  <a:gd name="connsiteX4" fmla="*/ 0 w 1362362"/>
                  <a:gd name="connsiteY4" fmla="*/ 563418 h 953654"/>
                  <a:gd name="connsiteX0" fmla="*/ 0 w 1362362"/>
                  <a:gd name="connsiteY0" fmla="*/ 563418 h 953654"/>
                  <a:gd name="connsiteX1" fmla="*/ 1186871 w 1362362"/>
                  <a:gd name="connsiteY1" fmla="*/ 0 h 953654"/>
                  <a:gd name="connsiteX2" fmla="*/ 1362362 w 1362362"/>
                  <a:gd name="connsiteY2" fmla="*/ 334817 h 953654"/>
                  <a:gd name="connsiteX3" fmla="*/ 147782 w 1362362"/>
                  <a:gd name="connsiteY3" fmla="*/ 953654 h 953654"/>
                  <a:gd name="connsiteX4" fmla="*/ 0 w 1362362"/>
                  <a:gd name="connsiteY4" fmla="*/ 563418 h 953654"/>
                  <a:gd name="connsiteX0" fmla="*/ 0 w 1362362"/>
                  <a:gd name="connsiteY0" fmla="*/ 546670 h 936906"/>
                  <a:gd name="connsiteX1" fmla="*/ 1170123 w 1362362"/>
                  <a:gd name="connsiteY1" fmla="*/ 0 h 936906"/>
                  <a:gd name="connsiteX2" fmla="*/ 1362362 w 1362362"/>
                  <a:gd name="connsiteY2" fmla="*/ 318069 h 936906"/>
                  <a:gd name="connsiteX3" fmla="*/ 147782 w 1362362"/>
                  <a:gd name="connsiteY3" fmla="*/ 936906 h 936906"/>
                  <a:gd name="connsiteX4" fmla="*/ 0 w 1362362"/>
                  <a:gd name="connsiteY4" fmla="*/ 546670 h 936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62" h="936906">
                    <a:moveTo>
                      <a:pt x="0" y="546670"/>
                    </a:moveTo>
                    <a:lnTo>
                      <a:pt x="1170123" y="0"/>
                    </a:lnTo>
                    <a:lnTo>
                      <a:pt x="1362362" y="318069"/>
                    </a:lnTo>
                    <a:lnTo>
                      <a:pt x="147782" y="936906"/>
                    </a:lnTo>
                    <a:lnTo>
                      <a:pt x="0" y="546670"/>
                    </a:lnTo>
                    <a:close/>
                  </a:path>
                </a:pathLst>
              </a:cu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3"/>
              <p:cNvSpPr/>
              <p:nvPr/>
            </p:nvSpPr>
            <p:spPr>
              <a:xfrm rot="3477738">
                <a:off x="4785078" y="3290493"/>
                <a:ext cx="1224659" cy="1146996"/>
              </a:xfrm>
              <a:custGeom>
                <a:avLst/>
                <a:gdLst>
                  <a:gd name="connsiteX0" fmla="*/ 0 w 1380835"/>
                  <a:gd name="connsiteY0" fmla="*/ 0 h 316345"/>
                  <a:gd name="connsiteX1" fmla="*/ 1380835 w 1380835"/>
                  <a:gd name="connsiteY1" fmla="*/ 0 h 316345"/>
                  <a:gd name="connsiteX2" fmla="*/ 1380835 w 1380835"/>
                  <a:gd name="connsiteY2" fmla="*/ 316345 h 316345"/>
                  <a:gd name="connsiteX3" fmla="*/ 0 w 1380835"/>
                  <a:gd name="connsiteY3" fmla="*/ 316345 h 316345"/>
                  <a:gd name="connsiteX4" fmla="*/ 0 w 1380835"/>
                  <a:gd name="connsiteY4" fmla="*/ 0 h 316345"/>
                  <a:gd name="connsiteX0" fmla="*/ 0 w 1380835"/>
                  <a:gd name="connsiteY0" fmla="*/ 563418 h 879763"/>
                  <a:gd name="connsiteX1" fmla="*/ 1186871 w 1380835"/>
                  <a:gd name="connsiteY1" fmla="*/ 0 h 879763"/>
                  <a:gd name="connsiteX2" fmla="*/ 1380835 w 1380835"/>
                  <a:gd name="connsiteY2" fmla="*/ 879763 h 879763"/>
                  <a:gd name="connsiteX3" fmla="*/ 0 w 1380835"/>
                  <a:gd name="connsiteY3" fmla="*/ 879763 h 879763"/>
                  <a:gd name="connsiteX4" fmla="*/ 0 w 1380835"/>
                  <a:gd name="connsiteY4" fmla="*/ 563418 h 879763"/>
                  <a:gd name="connsiteX0" fmla="*/ 0 w 1233053"/>
                  <a:gd name="connsiteY0" fmla="*/ 563418 h 879763"/>
                  <a:gd name="connsiteX1" fmla="*/ 1186871 w 1233053"/>
                  <a:gd name="connsiteY1" fmla="*/ 0 h 879763"/>
                  <a:gd name="connsiteX2" fmla="*/ 1233053 w 1233053"/>
                  <a:gd name="connsiteY2" fmla="*/ 417944 h 879763"/>
                  <a:gd name="connsiteX3" fmla="*/ 0 w 1233053"/>
                  <a:gd name="connsiteY3" fmla="*/ 879763 h 879763"/>
                  <a:gd name="connsiteX4" fmla="*/ 0 w 1233053"/>
                  <a:gd name="connsiteY4" fmla="*/ 563418 h 879763"/>
                  <a:gd name="connsiteX0" fmla="*/ 0 w 1233053"/>
                  <a:gd name="connsiteY0" fmla="*/ 563418 h 953654"/>
                  <a:gd name="connsiteX1" fmla="*/ 1186871 w 1233053"/>
                  <a:gd name="connsiteY1" fmla="*/ 0 h 953654"/>
                  <a:gd name="connsiteX2" fmla="*/ 1233053 w 1233053"/>
                  <a:gd name="connsiteY2" fmla="*/ 417944 h 953654"/>
                  <a:gd name="connsiteX3" fmla="*/ 0 w 1233053"/>
                  <a:gd name="connsiteY3" fmla="*/ 953654 h 953654"/>
                  <a:gd name="connsiteX4" fmla="*/ 0 w 1233053"/>
                  <a:gd name="connsiteY4" fmla="*/ 563418 h 953654"/>
                  <a:gd name="connsiteX0" fmla="*/ 0 w 1362362"/>
                  <a:gd name="connsiteY0" fmla="*/ 563418 h 953654"/>
                  <a:gd name="connsiteX1" fmla="*/ 1186871 w 1362362"/>
                  <a:gd name="connsiteY1" fmla="*/ 0 h 953654"/>
                  <a:gd name="connsiteX2" fmla="*/ 1362362 w 1362362"/>
                  <a:gd name="connsiteY2" fmla="*/ 334817 h 953654"/>
                  <a:gd name="connsiteX3" fmla="*/ 0 w 1362362"/>
                  <a:gd name="connsiteY3" fmla="*/ 953654 h 953654"/>
                  <a:gd name="connsiteX4" fmla="*/ 0 w 1362362"/>
                  <a:gd name="connsiteY4" fmla="*/ 563418 h 953654"/>
                  <a:gd name="connsiteX0" fmla="*/ 0 w 1362362"/>
                  <a:gd name="connsiteY0" fmla="*/ 563418 h 953654"/>
                  <a:gd name="connsiteX1" fmla="*/ 1186871 w 1362362"/>
                  <a:gd name="connsiteY1" fmla="*/ 0 h 953654"/>
                  <a:gd name="connsiteX2" fmla="*/ 1362362 w 1362362"/>
                  <a:gd name="connsiteY2" fmla="*/ 334817 h 953654"/>
                  <a:gd name="connsiteX3" fmla="*/ 147782 w 1362362"/>
                  <a:gd name="connsiteY3" fmla="*/ 953654 h 953654"/>
                  <a:gd name="connsiteX4" fmla="*/ 0 w 1362362"/>
                  <a:gd name="connsiteY4" fmla="*/ 563418 h 953654"/>
                  <a:gd name="connsiteX0" fmla="*/ 0 w 1362362"/>
                  <a:gd name="connsiteY0" fmla="*/ 778856 h 1169092"/>
                  <a:gd name="connsiteX1" fmla="*/ 1103773 w 1362362"/>
                  <a:gd name="connsiteY1" fmla="*/ 0 h 1169092"/>
                  <a:gd name="connsiteX2" fmla="*/ 1362362 w 1362362"/>
                  <a:gd name="connsiteY2" fmla="*/ 550255 h 1169092"/>
                  <a:gd name="connsiteX3" fmla="*/ 147782 w 1362362"/>
                  <a:gd name="connsiteY3" fmla="*/ 1169092 h 1169092"/>
                  <a:gd name="connsiteX4" fmla="*/ 0 w 1362362"/>
                  <a:gd name="connsiteY4" fmla="*/ 778856 h 1169092"/>
                  <a:gd name="connsiteX0" fmla="*/ 0 w 1252796"/>
                  <a:gd name="connsiteY0" fmla="*/ 778856 h 1169092"/>
                  <a:gd name="connsiteX1" fmla="*/ 1103773 w 1252796"/>
                  <a:gd name="connsiteY1" fmla="*/ 0 h 1169092"/>
                  <a:gd name="connsiteX2" fmla="*/ 1252796 w 1252796"/>
                  <a:gd name="connsiteY2" fmla="*/ 394523 h 1169092"/>
                  <a:gd name="connsiteX3" fmla="*/ 147782 w 1252796"/>
                  <a:gd name="connsiteY3" fmla="*/ 1169092 h 1169092"/>
                  <a:gd name="connsiteX4" fmla="*/ 0 w 1252796"/>
                  <a:gd name="connsiteY4" fmla="*/ 778856 h 1169092"/>
                  <a:gd name="connsiteX0" fmla="*/ 0 w 1252796"/>
                  <a:gd name="connsiteY0" fmla="*/ 778856 h 1258149"/>
                  <a:gd name="connsiteX1" fmla="*/ 1103773 w 1252796"/>
                  <a:gd name="connsiteY1" fmla="*/ 0 h 1258149"/>
                  <a:gd name="connsiteX2" fmla="*/ 1252796 w 1252796"/>
                  <a:gd name="connsiteY2" fmla="*/ 394523 h 1258149"/>
                  <a:gd name="connsiteX3" fmla="*/ 81156 w 1252796"/>
                  <a:gd name="connsiteY3" fmla="*/ 1258149 h 1258149"/>
                  <a:gd name="connsiteX4" fmla="*/ 0 w 1252796"/>
                  <a:gd name="connsiteY4" fmla="*/ 778856 h 1258149"/>
                  <a:gd name="connsiteX0" fmla="*/ 0 w 1252796"/>
                  <a:gd name="connsiteY0" fmla="*/ 778856 h 1227790"/>
                  <a:gd name="connsiteX1" fmla="*/ 1103773 w 1252796"/>
                  <a:gd name="connsiteY1" fmla="*/ 0 h 1227790"/>
                  <a:gd name="connsiteX2" fmla="*/ 1252796 w 1252796"/>
                  <a:gd name="connsiteY2" fmla="*/ 394523 h 1227790"/>
                  <a:gd name="connsiteX3" fmla="*/ 67467 w 1252796"/>
                  <a:gd name="connsiteY3" fmla="*/ 1227790 h 1227790"/>
                  <a:gd name="connsiteX4" fmla="*/ 0 w 1252796"/>
                  <a:gd name="connsiteY4" fmla="*/ 778856 h 1227790"/>
                  <a:gd name="connsiteX0" fmla="*/ 0 w 1214735"/>
                  <a:gd name="connsiteY0" fmla="*/ 724020 h 1227790"/>
                  <a:gd name="connsiteX1" fmla="*/ 1065712 w 1214735"/>
                  <a:gd name="connsiteY1" fmla="*/ 0 h 1227790"/>
                  <a:gd name="connsiteX2" fmla="*/ 1214735 w 1214735"/>
                  <a:gd name="connsiteY2" fmla="*/ 394523 h 1227790"/>
                  <a:gd name="connsiteX3" fmla="*/ 29406 w 1214735"/>
                  <a:gd name="connsiteY3" fmla="*/ 1227790 h 1227790"/>
                  <a:gd name="connsiteX4" fmla="*/ 0 w 1214735"/>
                  <a:gd name="connsiteY4" fmla="*/ 724020 h 1227790"/>
                  <a:gd name="connsiteX0" fmla="*/ 9924 w 1224659"/>
                  <a:gd name="connsiteY0" fmla="*/ 724020 h 1146996"/>
                  <a:gd name="connsiteX1" fmla="*/ 1075636 w 1224659"/>
                  <a:gd name="connsiteY1" fmla="*/ 0 h 1146996"/>
                  <a:gd name="connsiteX2" fmla="*/ 1224659 w 1224659"/>
                  <a:gd name="connsiteY2" fmla="*/ 394523 h 1146996"/>
                  <a:gd name="connsiteX3" fmla="*/ 0 w 1224659"/>
                  <a:gd name="connsiteY3" fmla="*/ 1146996 h 1146996"/>
                  <a:gd name="connsiteX4" fmla="*/ 9924 w 1224659"/>
                  <a:gd name="connsiteY4" fmla="*/ 724020 h 1146996"/>
                  <a:gd name="connsiteX0" fmla="*/ 12962 w 1224659"/>
                  <a:gd name="connsiteY0" fmla="*/ 707194 h 1146996"/>
                  <a:gd name="connsiteX1" fmla="*/ 1075636 w 1224659"/>
                  <a:gd name="connsiteY1" fmla="*/ 0 h 1146996"/>
                  <a:gd name="connsiteX2" fmla="*/ 1224659 w 1224659"/>
                  <a:gd name="connsiteY2" fmla="*/ 394523 h 1146996"/>
                  <a:gd name="connsiteX3" fmla="*/ 0 w 1224659"/>
                  <a:gd name="connsiteY3" fmla="*/ 1146996 h 1146996"/>
                  <a:gd name="connsiteX4" fmla="*/ 12962 w 1224659"/>
                  <a:gd name="connsiteY4" fmla="*/ 707194 h 1146996"/>
                  <a:gd name="connsiteX0" fmla="*/ 2856 w 1224659"/>
                  <a:gd name="connsiteY0" fmla="*/ 723342 h 1146996"/>
                  <a:gd name="connsiteX1" fmla="*/ 1075636 w 1224659"/>
                  <a:gd name="connsiteY1" fmla="*/ 0 h 1146996"/>
                  <a:gd name="connsiteX2" fmla="*/ 1224659 w 1224659"/>
                  <a:gd name="connsiteY2" fmla="*/ 394523 h 1146996"/>
                  <a:gd name="connsiteX3" fmla="*/ 0 w 1224659"/>
                  <a:gd name="connsiteY3" fmla="*/ 1146996 h 1146996"/>
                  <a:gd name="connsiteX4" fmla="*/ 2856 w 1224659"/>
                  <a:gd name="connsiteY4" fmla="*/ 723342 h 1146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659" h="1146996">
                    <a:moveTo>
                      <a:pt x="2856" y="723342"/>
                    </a:moveTo>
                    <a:lnTo>
                      <a:pt x="1075636" y="0"/>
                    </a:lnTo>
                    <a:lnTo>
                      <a:pt x="1224659" y="394523"/>
                    </a:lnTo>
                    <a:lnTo>
                      <a:pt x="0" y="1146996"/>
                    </a:lnTo>
                    <a:lnTo>
                      <a:pt x="2856" y="723342"/>
                    </a:lnTo>
                    <a:close/>
                  </a:path>
                </a:pathLst>
              </a:cu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3"/>
              <p:cNvSpPr/>
              <p:nvPr/>
            </p:nvSpPr>
            <p:spPr>
              <a:xfrm rot="3477738">
                <a:off x="6346248" y="2539661"/>
                <a:ext cx="1165798" cy="1140746"/>
              </a:xfrm>
              <a:custGeom>
                <a:avLst/>
                <a:gdLst>
                  <a:gd name="connsiteX0" fmla="*/ 0 w 1380835"/>
                  <a:gd name="connsiteY0" fmla="*/ 0 h 316345"/>
                  <a:gd name="connsiteX1" fmla="*/ 1380835 w 1380835"/>
                  <a:gd name="connsiteY1" fmla="*/ 0 h 316345"/>
                  <a:gd name="connsiteX2" fmla="*/ 1380835 w 1380835"/>
                  <a:gd name="connsiteY2" fmla="*/ 316345 h 316345"/>
                  <a:gd name="connsiteX3" fmla="*/ 0 w 1380835"/>
                  <a:gd name="connsiteY3" fmla="*/ 316345 h 316345"/>
                  <a:gd name="connsiteX4" fmla="*/ 0 w 1380835"/>
                  <a:gd name="connsiteY4" fmla="*/ 0 h 316345"/>
                  <a:gd name="connsiteX0" fmla="*/ 0 w 1380835"/>
                  <a:gd name="connsiteY0" fmla="*/ 563418 h 879763"/>
                  <a:gd name="connsiteX1" fmla="*/ 1186871 w 1380835"/>
                  <a:gd name="connsiteY1" fmla="*/ 0 h 879763"/>
                  <a:gd name="connsiteX2" fmla="*/ 1380835 w 1380835"/>
                  <a:gd name="connsiteY2" fmla="*/ 879763 h 879763"/>
                  <a:gd name="connsiteX3" fmla="*/ 0 w 1380835"/>
                  <a:gd name="connsiteY3" fmla="*/ 879763 h 879763"/>
                  <a:gd name="connsiteX4" fmla="*/ 0 w 1380835"/>
                  <a:gd name="connsiteY4" fmla="*/ 563418 h 879763"/>
                  <a:gd name="connsiteX0" fmla="*/ 0 w 1233053"/>
                  <a:gd name="connsiteY0" fmla="*/ 563418 h 879763"/>
                  <a:gd name="connsiteX1" fmla="*/ 1186871 w 1233053"/>
                  <a:gd name="connsiteY1" fmla="*/ 0 h 879763"/>
                  <a:gd name="connsiteX2" fmla="*/ 1233053 w 1233053"/>
                  <a:gd name="connsiteY2" fmla="*/ 417944 h 879763"/>
                  <a:gd name="connsiteX3" fmla="*/ 0 w 1233053"/>
                  <a:gd name="connsiteY3" fmla="*/ 879763 h 879763"/>
                  <a:gd name="connsiteX4" fmla="*/ 0 w 1233053"/>
                  <a:gd name="connsiteY4" fmla="*/ 563418 h 879763"/>
                  <a:gd name="connsiteX0" fmla="*/ 0 w 1233053"/>
                  <a:gd name="connsiteY0" fmla="*/ 563418 h 953654"/>
                  <a:gd name="connsiteX1" fmla="*/ 1186871 w 1233053"/>
                  <a:gd name="connsiteY1" fmla="*/ 0 h 953654"/>
                  <a:gd name="connsiteX2" fmla="*/ 1233053 w 1233053"/>
                  <a:gd name="connsiteY2" fmla="*/ 417944 h 953654"/>
                  <a:gd name="connsiteX3" fmla="*/ 0 w 1233053"/>
                  <a:gd name="connsiteY3" fmla="*/ 953654 h 953654"/>
                  <a:gd name="connsiteX4" fmla="*/ 0 w 1233053"/>
                  <a:gd name="connsiteY4" fmla="*/ 563418 h 953654"/>
                  <a:gd name="connsiteX0" fmla="*/ 0 w 1362362"/>
                  <a:gd name="connsiteY0" fmla="*/ 563418 h 953654"/>
                  <a:gd name="connsiteX1" fmla="*/ 1186871 w 1362362"/>
                  <a:gd name="connsiteY1" fmla="*/ 0 h 953654"/>
                  <a:gd name="connsiteX2" fmla="*/ 1362362 w 1362362"/>
                  <a:gd name="connsiteY2" fmla="*/ 334817 h 953654"/>
                  <a:gd name="connsiteX3" fmla="*/ 0 w 1362362"/>
                  <a:gd name="connsiteY3" fmla="*/ 953654 h 953654"/>
                  <a:gd name="connsiteX4" fmla="*/ 0 w 1362362"/>
                  <a:gd name="connsiteY4" fmla="*/ 563418 h 953654"/>
                  <a:gd name="connsiteX0" fmla="*/ 0 w 1362362"/>
                  <a:gd name="connsiteY0" fmla="*/ 563418 h 953654"/>
                  <a:gd name="connsiteX1" fmla="*/ 1186871 w 1362362"/>
                  <a:gd name="connsiteY1" fmla="*/ 0 h 953654"/>
                  <a:gd name="connsiteX2" fmla="*/ 1362362 w 1362362"/>
                  <a:gd name="connsiteY2" fmla="*/ 334817 h 953654"/>
                  <a:gd name="connsiteX3" fmla="*/ 147782 w 1362362"/>
                  <a:gd name="connsiteY3" fmla="*/ 953654 h 953654"/>
                  <a:gd name="connsiteX4" fmla="*/ 0 w 1362362"/>
                  <a:gd name="connsiteY4" fmla="*/ 563418 h 953654"/>
                  <a:gd name="connsiteX0" fmla="*/ 0 w 1362362"/>
                  <a:gd name="connsiteY0" fmla="*/ 778856 h 1169092"/>
                  <a:gd name="connsiteX1" fmla="*/ 1103773 w 1362362"/>
                  <a:gd name="connsiteY1" fmla="*/ 0 h 1169092"/>
                  <a:gd name="connsiteX2" fmla="*/ 1362362 w 1362362"/>
                  <a:gd name="connsiteY2" fmla="*/ 550255 h 1169092"/>
                  <a:gd name="connsiteX3" fmla="*/ 147782 w 1362362"/>
                  <a:gd name="connsiteY3" fmla="*/ 1169092 h 1169092"/>
                  <a:gd name="connsiteX4" fmla="*/ 0 w 1362362"/>
                  <a:gd name="connsiteY4" fmla="*/ 778856 h 1169092"/>
                  <a:gd name="connsiteX0" fmla="*/ 0 w 1252796"/>
                  <a:gd name="connsiteY0" fmla="*/ 778856 h 1169092"/>
                  <a:gd name="connsiteX1" fmla="*/ 1103773 w 1252796"/>
                  <a:gd name="connsiteY1" fmla="*/ 0 h 1169092"/>
                  <a:gd name="connsiteX2" fmla="*/ 1252796 w 1252796"/>
                  <a:gd name="connsiteY2" fmla="*/ 394523 h 1169092"/>
                  <a:gd name="connsiteX3" fmla="*/ 147782 w 1252796"/>
                  <a:gd name="connsiteY3" fmla="*/ 1169092 h 1169092"/>
                  <a:gd name="connsiteX4" fmla="*/ 0 w 1252796"/>
                  <a:gd name="connsiteY4" fmla="*/ 778856 h 1169092"/>
                  <a:gd name="connsiteX0" fmla="*/ 0 w 1252796"/>
                  <a:gd name="connsiteY0" fmla="*/ 778856 h 1258149"/>
                  <a:gd name="connsiteX1" fmla="*/ 1103773 w 1252796"/>
                  <a:gd name="connsiteY1" fmla="*/ 0 h 1258149"/>
                  <a:gd name="connsiteX2" fmla="*/ 1252796 w 1252796"/>
                  <a:gd name="connsiteY2" fmla="*/ 394523 h 1258149"/>
                  <a:gd name="connsiteX3" fmla="*/ 81156 w 1252796"/>
                  <a:gd name="connsiteY3" fmla="*/ 1258149 h 1258149"/>
                  <a:gd name="connsiteX4" fmla="*/ 0 w 1252796"/>
                  <a:gd name="connsiteY4" fmla="*/ 778856 h 1258149"/>
                  <a:gd name="connsiteX0" fmla="*/ 0 w 1252796"/>
                  <a:gd name="connsiteY0" fmla="*/ 778856 h 1227790"/>
                  <a:gd name="connsiteX1" fmla="*/ 1103773 w 1252796"/>
                  <a:gd name="connsiteY1" fmla="*/ 0 h 1227790"/>
                  <a:gd name="connsiteX2" fmla="*/ 1252796 w 1252796"/>
                  <a:gd name="connsiteY2" fmla="*/ 394523 h 1227790"/>
                  <a:gd name="connsiteX3" fmla="*/ 67467 w 1252796"/>
                  <a:gd name="connsiteY3" fmla="*/ 1227790 h 1227790"/>
                  <a:gd name="connsiteX4" fmla="*/ 0 w 1252796"/>
                  <a:gd name="connsiteY4" fmla="*/ 778856 h 1227790"/>
                  <a:gd name="connsiteX0" fmla="*/ 0 w 1214735"/>
                  <a:gd name="connsiteY0" fmla="*/ 724020 h 1227790"/>
                  <a:gd name="connsiteX1" fmla="*/ 1065712 w 1214735"/>
                  <a:gd name="connsiteY1" fmla="*/ 0 h 1227790"/>
                  <a:gd name="connsiteX2" fmla="*/ 1214735 w 1214735"/>
                  <a:gd name="connsiteY2" fmla="*/ 394523 h 1227790"/>
                  <a:gd name="connsiteX3" fmla="*/ 29406 w 1214735"/>
                  <a:gd name="connsiteY3" fmla="*/ 1227790 h 1227790"/>
                  <a:gd name="connsiteX4" fmla="*/ 0 w 1214735"/>
                  <a:gd name="connsiteY4" fmla="*/ 724020 h 1227790"/>
                  <a:gd name="connsiteX0" fmla="*/ 9924 w 1224659"/>
                  <a:gd name="connsiteY0" fmla="*/ 724020 h 1146996"/>
                  <a:gd name="connsiteX1" fmla="*/ 1075636 w 1224659"/>
                  <a:gd name="connsiteY1" fmla="*/ 0 h 1146996"/>
                  <a:gd name="connsiteX2" fmla="*/ 1224659 w 1224659"/>
                  <a:gd name="connsiteY2" fmla="*/ 394523 h 1146996"/>
                  <a:gd name="connsiteX3" fmla="*/ 0 w 1224659"/>
                  <a:gd name="connsiteY3" fmla="*/ 1146996 h 1146996"/>
                  <a:gd name="connsiteX4" fmla="*/ 9924 w 1224659"/>
                  <a:gd name="connsiteY4" fmla="*/ 724020 h 1146996"/>
                  <a:gd name="connsiteX0" fmla="*/ 12962 w 1224659"/>
                  <a:gd name="connsiteY0" fmla="*/ 707194 h 1146996"/>
                  <a:gd name="connsiteX1" fmla="*/ 1075636 w 1224659"/>
                  <a:gd name="connsiteY1" fmla="*/ 0 h 1146996"/>
                  <a:gd name="connsiteX2" fmla="*/ 1224659 w 1224659"/>
                  <a:gd name="connsiteY2" fmla="*/ 394523 h 1146996"/>
                  <a:gd name="connsiteX3" fmla="*/ 0 w 1224659"/>
                  <a:gd name="connsiteY3" fmla="*/ 1146996 h 1146996"/>
                  <a:gd name="connsiteX4" fmla="*/ 12962 w 1224659"/>
                  <a:gd name="connsiteY4" fmla="*/ 707194 h 1146996"/>
                  <a:gd name="connsiteX0" fmla="*/ 2856 w 1224659"/>
                  <a:gd name="connsiteY0" fmla="*/ 723342 h 1146996"/>
                  <a:gd name="connsiteX1" fmla="*/ 1075636 w 1224659"/>
                  <a:gd name="connsiteY1" fmla="*/ 0 h 1146996"/>
                  <a:gd name="connsiteX2" fmla="*/ 1224659 w 1224659"/>
                  <a:gd name="connsiteY2" fmla="*/ 394523 h 1146996"/>
                  <a:gd name="connsiteX3" fmla="*/ 0 w 1224659"/>
                  <a:gd name="connsiteY3" fmla="*/ 1146996 h 1146996"/>
                  <a:gd name="connsiteX4" fmla="*/ 2856 w 1224659"/>
                  <a:gd name="connsiteY4" fmla="*/ 723342 h 1146996"/>
                  <a:gd name="connsiteX0" fmla="*/ 0 w 1221803"/>
                  <a:gd name="connsiteY0" fmla="*/ 723342 h 1161648"/>
                  <a:gd name="connsiteX1" fmla="*/ 1072780 w 1221803"/>
                  <a:gd name="connsiteY1" fmla="*/ 0 h 1161648"/>
                  <a:gd name="connsiteX2" fmla="*/ 1221803 w 1221803"/>
                  <a:gd name="connsiteY2" fmla="*/ 394523 h 1161648"/>
                  <a:gd name="connsiteX3" fmla="*/ 516 w 1221803"/>
                  <a:gd name="connsiteY3" fmla="*/ 1161648 h 1161648"/>
                  <a:gd name="connsiteX4" fmla="*/ 0 w 1221803"/>
                  <a:gd name="connsiteY4" fmla="*/ 723342 h 1161648"/>
                  <a:gd name="connsiteX0" fmla="*/ 0 w 1221803"/>
                  <a:gd name="connsiteY0" fmla="*/ 723342 h 1142517"/>
                  <a:gd name="connsiteX1" fmla="*/ 1072780 w 1221803"/>
                  <a:gd name="connsiteY1" fmla="*/ 0 h 1142517"/>
                  <a:gd name="connsiteX2" fmla="*/ 1221803 w 1221803"/>
                  <a:gd name="connsiteY2" fmla="*/ 394523 h 1142517"/>
                  <a:gd name="connsiteX3" fmla="*/ 50117 w 1221803"/>
                  <a:gd name="connsiteY3" fmla="*/ 1142517 h 1142517"/>
                  <a:gd name="connsiteX4" fmla="*/ 0 w 1221803"/>
                  <a:gd name="connsiteY4" fmla="*/ 723342 h 1142517"/>
                  <a:gd name="connsiteX0" fmla="*/ 84614 w 1171686"/>
                  <a:gd name="connsiteY0" fmla="*/ 638325 h 1142517"/>
                  <a:gd name="connsiteX1" fmla="*/ 1022663 w 1171686"/>
                  <a:gd name="connsiteY1" fmla="*/ 0 h 1142517"/>
                  <a:gd name="connsiteX2" fmla="*/ 1171686 w 1171686"/>
                  <a:gd name="connsiteY2" fmla="*/ 394523 h 1142517"/>
                  <a:gd name="connsiteX3" fmla="*/ 0 w 1171686"/>
                  <a:gd name="connsiteY3" fmla="*/ 1142517 h 1142517"/>
                  <a:gd name="connsiteX4" fmla="*/ 84614 w 1171686"/>
                  <a:gd name="connsiteY4" fmla="*/ 638325 h 1142517"/>
                  <a:gd name="connsiteX0" fmla="*/ 84614 w 1181585"/>
                  <a:gd name="connsiteY0" fmla="*/ 651760 h 1155952"/>
                  <a:gd name="connsiteX1" fmla="*/ 1181585 w 1181585"/>
                  <a:gd name="connsiteY1" fmla="*/ 0 h 1155952"/>
                  <a:gd name="connsiteX2" fmla="*/ 1171686 w 1181585"/>
                  <a:gd name="connsiteY2" fmla="*/ 407958 h 1155952"/>
                  <a:gd name="connsiteX3" fmla="*/ 0 w 1181585"/>
                  <a:gd name="connsiteY3" fmla="*/ 1155952 h 1155952"/>
                  <a:gd name="connsiteX4" fmla="*/ 84614 w 1181585"/>
                  <a:gd name="connsiteY4" fmla="*/ 651760 h 1155952"/>
                  <a:gd name="connsiteX0" fmla="*/ 84614 w 1181585"/>
                  <a:gd name="connsiteY0" fmla="*/ 651760 h 1155952"/>
                  <a:gd name="connsiteX1" fmla="*/ 1181585 w 1181585"/>
                  <a:gd name="connsiteY1" fmla="*/ 0 h 1155952"/>
                  <a:gd name="connsiteX2" fmla="*/ 1127144 w 1181585"/>
                  <a:gd name="connsiteY2" fmla="*/ 449070 h 1155952"/>
                  <a:gd name="connsiteX3" fmla="*/ 0 w 1181585"/>
                  <a:gd name="connsiteY3" fmla="*/ 1155952 h 1155952"/>
                  <a:gd name="connsiteX4" fmla="*/ 84614 w 1181585"/>
                  <a:gd name="connsiteY4" fmla="*/ 651760 h 1155952"/>
                  <a:gd name="connsiteX0" fmla="*/ 84614 w 1181585"/>
                  <a:gd name="connsiteY0" fmla="*/ 651760 h 1155952"/>
                  <a:gd name="connsiteX1" fmla="*/ 1181585 w 1181585"/>
                  <a:gd name="connsiteY1" fmla="*/ 0 h 1155952"/>
                  <a:gd name="connsiteX2" fmla="*/ 1065129 w 1181585"/>
                  <a:gd name="connsiteY2" fmla="*/ 498061 h 1155952"/>
                  <a:gd name="connsiteX3" fmla="*/ 0 w 1181585"/>
                  <a:gd name="connsiteY3" fmla="*/ 1155952 h 1155952"/>
                  <a:gd name="connsiteX4" fmla="*/ 84614 w 1181585"/>
                  <a:gd name="connsiteY4" fmla="*/ 651760 h 1155952"/>
                  <a:gd name="connsiteX0" fmla="*/ 84614 w 1181585"/>
                  <a:gd name="connsiteY0" fmla="*/ 651760 h 1155952"/>
                  <a:gd name="connsiteX1" fmla="*/ 1181585 w 1181585"/>
                  <a:gd name="connsiteY1" fmla="*/ 0 h 1155952"/>
                  <a:gd name="connsiteX2" fmla="*/ 1062337 w 1181585"/>
                  <a:gd name="connsiteY2" fmla="*/ 452414 h 1155952"/>
                  <a:gd name="connsiteX3" fmla="*/ 0 w 1181585"/>
                  <a:gd name="connsiteY3" fmla="*/ 1155952 h 1155952"/>
                  <a:gd name="connsiteX4" fmla="*/ 84614 w 1181585"/>
                  <a:gd name="connsiteY4" fmla="*/ 651760 h 1155952"/>
                  <a:gd name="connsiteX0" fmla="*/ 84614 w 1165798"/>
                  <a:gd name="connsiteY0" fmla="*/ 636554 h 1140746"/>
                  <a:gd name="connsiteX1" fmla="*/ 1165798 w 1165798"/>
                  <a:gd name="connsiteY1" fmla="*/ 0 h 1140746"/>
                  <a:gd name="connsiteX2" fmla="*/ 1062337 w 1165798"/>
                  <a:gd name="connsiteY2" fmla="*/ 437208 h 1140746"/>
                  <a:gd name="connsiteX3" fmla="*/ 0 w 1165798"/>
                  <a:gd name="connsiteY3" fmla="*/ 1140746 h 1140746"/>
                  <a:gd name="connsiteX4" fmla="*/ 84614 w 1165798"/>
                  <a:gd name="connsiteY4" fmla="*/ 636554 h 114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798" h="1140746">
                    <a:moveTo>
                      <a:pt x="84614" y="636554"/>
                    </a:moveTo>
                    <a:lnTo>
                      <a:pt x="1165798" y="0"/>
                    </a:lnTo>
                    <a:lnTo>
                      <a:pt x="1062337" y="437208"/>
                    </a:lnTo>
                    <a:lnTo>
                      <a:pt x="0" y="1140746"/>
                    </a:lnTo>
                    <a:lnTo>
                      <a:pt x="84614" y="636554"/>
                    </a:lnTo>
                    <a:close/>
                  </a:path>
                </a:pathLst>
              </a:cu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21" name="Trapèze 20"/>
          <p:cNvSpPr/>
          <p:nvPr/>
        </p:nvSpPr>
        <p:spPr>
          <a:xfrm flipV="1">
            <a:off x="130574" y="1578437"/>
            <a:ext cx="3268625" cy="2916921"/>
          </a:xfrm>
          <a:custGeom>
            <a:avLst/>
            <a:gdLst>
              <a:gd name="connsiteX0" fmla="*/ 0 w 3721100"/>
              <a:gd name="connsiteY0" fmla="*/ 2887920 h 2887920"/>
              <a:gd name="connsiteX1" fmla="*/ 721980 w 3721100"/>
              <a:gd name="connsiteY1" fmla="*/ 0 h 2887920"/>
              <a:gd name="connsiteX2" fmla="*/ 2999120 w 3721100"/>
              <a:gd name="connsiteY2" fmla="*/ 0 h 2887920"/>
              <a:gd name="connsiteX3" fmla="*/ 3721100 w 3721100"/>
              <a:gd name="connsiteY3" fmla="*/ 2887920 h 2887920"/>
              <a:gd name="connsiteX4" fmla="*/ 0 w 3721100"/>
              <a:gd name="connsiteY4" fmla="*/ 2887920 h 2887920"/>
              <a:gd name="connsiteX0" fmla="*/ 0 w 3721100"/>
              <a:gd name="connsiteY0" fmla="*/ 2889250 h 2889250"/>
              <a:gd name="connsiteX1" fmla="*/ 721980 w 3721100"/>
              <a:gd name="connsiteY1" fmla="*/ 1330 h 2889250"/>
              <a:gd name="connsiteX2" fmla="*/ 736600 w 3721100"/>
              <a:gd name="connsiteY2" fmla="*/ 0 h 2889250"/>
              <a:gd name="connsiteX3" fmla="*/ 2999120 w 3721100"/>
              <a:gd name="connsiteY3" fmla="*/ 1330 h 2889250"/>
              <a:gd name="connsiteX4" fmla="*/ 3721100 w 3721100"/>
              <a:gd name="connsiteY4" fmla="*/ 2889250 h 2889250"/>
              <a:gd name="connsiteX5" fmla="*/ 0 w 3721100"/>
              <a:gd name="connsiteY5" fmla="*/ 2889250 h 2889250"/>
              <a:gd name="connsiteX0" fmla="*/ 0 w 3721100"/>
              <a:gd name="connsiteY0" fmla="*/ 2889250 h 2889250"/>
              <a:gd name="connsiteX1" fmla="*/ 721980 w 3721100"/>
              <a:gd name="connsiteY1" fmla="*/ 1330 h 2889250"/>
              <a:gd name="connsiteX2" fmla="*/ 736600 w 3721100"/>
              <a:gd name="connsiteY2" fmla="*/ 0 h 2889250"/>
              <a:gd name="connsiteX3" fmla="*/ 1854200 w 3721100"/>
              <a:gd name="connsiteY3" fmla="*/ 6350 h 2889250"/>
              <a:gd name="connsiteX4" fmla="*/ 2999120 w 3721100"/>
              <a:gd name="connsiteY4" fmla="*/ 1330 h 2889250"/>
              <a:gd name="connsiteX5" fmla="*/ 3721100 w 3721100"/>
              <a:gd name="connsiteY5" fmla="*/ 2889250 h 2889250"/>
              <a:gd name="connsiteX6" fmla="*/ 0 w 3721100"/>
              <a:gd name="connsiteY6" fmla="*/ 2889250 h 2889250"/>
              <a:gd name="connsiteX0" fmla="*/ 0 w 3721100"/>
              <a:gd name="connsiteY0" fmla="*/ 2889250 h 2889250"/>
              <a:gd name="connsiteX1" fmla="*/ 721980 w 3721100"/>
              <a:gd name="connsiteY1" fmla="*/ 1330 h 2889250"/>
              <a:gd name="connsiteX2" fmla="*/ 736600 w 3721100"/>
              <a:gd name="connsiteY2" fmla="*/ 0 h 2889250"/>
              <a:gd name="connsiteX3" fmla="*/ 1854200 w 3721100"/>
              <a:gd name="connsiteY3" fmla="*/ 6350 h 2889250"/>
              <a:gd name="connsiteX4" fmla="*/ 2999120 w 3721100"/>
              <a:gd name="connsiteY4" fmla="*/ 1330 h 2889250"/>
              <a:gd name="connsiteX5" fmla="*/ 3721100 w 3721100"/>
              <a:gd name="connsiteY5" fmla="*/ 2889250 h 2889250"/>
              <a:gd name="connsiteX6" fmla="*/ 0 w 3721100"/>
              <a:gd name="connsiteY6" fmla="*/ 2889250 h 2889250"/>
              <a:gd name="connsiteX0" fmla="*/ 0 w 3721100"/>
              <a:gd name="connsiteY0" fmla="*/ 2889250 h 2889250"/>
              <a:gd name="connsiteX1" fmla="*/ 721980 w 3721100"/>
              <a:gd name="connsiteY1" fmla="*/ 1330 h 2889250"/>
              <a:gd name="connsiteX2" fmla="*/ 736600 w 3721100"/>
              <a:gd name="connsiteY2" fmla="*/ 0 h 2889250"/>
              <a:gd name="connsiteX3" fmla="*/ 1854200 w 3721100"/>
              <a:gd name="connsiteY3" fmla="*/ 6350 h 2889250"/>
              <a:gd name="connsiteX4" fmla="*/ 2999120 w 3721100"/>
              <a:gd name="connsiteY4" fmla="*/ 1330 h 2889250"/>
              <a:gd name="connsiteX5" fmla="*/ 3721100 w 3721100"/>
              <a:gd name="connsiteY5" fmla="*/ 2889250 h 2889250"/>
              <a:gd name="connsiteX6" fmla="*/ 0 w 3721100"/>
              <a:gd name="connsiteY6" fmla="*/ 2889250 h 2889250"/>
              <a:gd name="connsiteX0" fmla="*/ 0 w 3721100"/>
              <a:gd name="connsiteY0" fmla="*/ 3422650 h 3422650"/>
              <a:gd name="connsiteX1" fmla="*/ 721980 w 3721100"/>
              <a:gd name="connsiteY1" fmla="*/ 534730 h 3422650"/>
              <a:gd name="connsiteX2" fmla="*/ 736600 w 3721100"/>
              <a:gd name="connsiteY2" fmla="*/ 533400 h 3422650"/>
              <a:gd name="connsiteX3" fmla="*/ 1898650 w 3721100"/>
              <a:gd name="connsiteY3" fmla="*/ 0 h 3422650"/>
              <a:gd name="connsiteX4" fmla="*/ 2999120 w 3721100"/>
              <a:gd name="connsiteY4" fmla="*/ 534730 h 3422650"/>
              <a:gd name="connsiteX5" fmla="*/ 3721100 w 3721100"/>
              <a:gd name="connsiteY5" fmla="*/ 3422650 h 3422650"/>
              <a:gd name="connsiteX6" fmla="*/ 0 w 3721100"/>
              <a:gd name="connsiteY6" fmla="*/ 3422650 h 3422650"/>
              <a:gd name="connsiteX0" fmla="*/ 0 w 3721100"/>
              <a:gd name="connsiteY0" fmla="*/ 3906842 h 3906842"/>
              <a:gd name="connsiteX1" fmla="*/ 721980 w 3721100"/>
              <a:gd name="connsiteY1" fmla="*/ 1018922 h 3906842"/>
              <a:gd name="connsiteX2" fmla="*/ 736600 w 3721100"/>
              <a:gd name="connsiteY2" fmla="*/ 1017592 h 3906842"/>
              <a:gd name="connsiteX3" fmla="*/ 1898650 w 3721100"/>
              <a:gd name="connsiteY3" fmla="*/ 0 h 3906842"/>
              <a:gd name="connsiteX4" fmla="*/ 2999120 w 3721100"/>
              <a:gd name="connsiteY4" fmla="*/ 1018922 h 3906842"/>
              <a:gd name="connsiteX5" fmla="*/ 3721100 w 3721100"/>
              <a:gd name="connsiteY5" fmla="*/ 3906842 h 3906842"/>
              <a:gd name="connsiteX6" fmla="*/ 0 w 3721100"/>
              <a:gd name="connsiteY6" fmla="*/ 3906842 h 3906842"/>
              <a:gd name="connsiteX0" fmla="*/ 0 w 3721100"/>
              <a:gd name="connsiteY0" fmla="*/ 3906842 h 3906842"/>
              <a:gd name="connsiteX1" fmla="*/ 721980 w 3721100"/>
              <a:gd name="connsiteY1" fmla="*/ 1018922 h 3906842"/>
              <a:gd name="connsiteX2" fmla="*/ 663974 w 3721100"/>
              <a:gd name="connsiteY2" fmla="*/ 647328 h 3906842"/>
              <a:gd name="connsiteX3" fmla="*/ 1898650 w 3721100"/>
              <a:gd name="connsiteY3" fmla="*/ 0 h 3906842"/>
              <a:gd name="connsiteX4" fmla="*/ 2999120 w 3721100"/>
              <a:gd name="connsiteY4" fmla="*/ 1018922 h 3906842"/>
              <a:gd name="connsiteX5" fmla="*/ 3721100 w 3721100"/>
              <a:gd name="connsiteY5" fmla="*/ 3906842 h 3906842"/>
              <a:gd name="connsiteX6" fmla="*/ 0 w 3721100"/>
              <a:gd name="connsiteY6" fmla="*/ 3906842 h 3906842"/>
              <a:gd name="connsiteX0" fmla="*/ 0 w 3721100"/>
              <a:gd name="connsiteY0" fmla="*/ 3906842 h 3906842"/>
              <a:gd name="connsiteX1" fmla="*/ 721980 w 3721100"/>
              <a:gd name="connsiteY1" fmla="*/ 1018922 h 3906842"/>
              <a:gd name="connsiteX2" fmla="*/ 663974 w 3721100"/>
              <a:gd name="connsiteY2" fmla="*/ 647328 h 3906842"/>
              <a:gd name="connsiteX3" fmla="*/ 1898650 w 3721100"/>
              <a:gd name="connsiteY3" fmla="*/ 0 h 3906842"/>
              <a:gd name="connsiteX4" fmla="*/ 2974912 w 3721100"/>
              <a:gd name="connsiteY4" fmla="*/ 577453 h 3906842"/>
              <a:gd name="connsiteX5" fmla="*/ 3721100 w 3721100"/>
              <a:gd name="connsiteY5" fmla="*/ 3906842 h 3906842"/>
              <a:gd name="connsiteX6" fmla="*/ 0 w 3721100"/>
              <a:gd name="connsiteY6" fmla="*/ 3906842 h 3906842"/>
              <a:gd name="connsiteX0" fmla="*/ 0 w 3721100"/>
              <a:gd name="connsiteY0" fmla="*/ 3906842 h 3906842"/>
              <a:gd name="connsiteX1" fmla="*/ 600935 w 3721100"/>
              <a:gd name="connsiteY1" fmla="*/ 976199 h 3906842"/>
              <a:gd name="connsiteX2" fmla="*/ 663974 w 3721100"/>
              <a:gd name="connsiteY2" fmla="*/ 647328 h 3906842"/>
              <a:gd name="connsiteX3" fmla="*/ 1898650 w 3721100"/>
              <a:gd name="connsiteY3" fmla="*/ 0 h 3906842"/>
              <a:gd name="connsiteX4" fmla="*/ 2974912 w 3721100"/>
              <a:gd name="connsiteY4" fmla="*/ 577453 h 3906842"/>
              <a:gd name="connsiteX5" fmla="*/ 3721100 w 3721100"/>
              <a:gd name="connsiteY5" fmla="*/ 3906842 h 3906842"/>
              <a:gd name="connsiteX6" fmla="*/ 0 w 3721100"/>
              <a:gd name="connsiteY6" fmla="*/ 3906842 h 3906842"/>
              <a:gd name="connsiteX0" fmla="*/ 0 w 3721100"/>
              <a:gd name="connsiteY0" fmla="*/ 3906842 h 3906842"/>
              <a:gd name="connsiteX1" fmla="*/ 600935 w 3721100"/>
              <a:gd name="connsiteY1" fmla="*/ 976199 h 3906842"/>
              <a:gd name="connsiteX2" fmla="*/ 663974 w 3721100"/>
              <a:gd name="connsiteY2" fmla="*/ 547641 h 3906842"/>
              <a:gd name="connsiteX3" fmla="*/ 1898650 w 3721100"/>
              <a:gd name="connsiteY3" fmla="*/ 0 h 3906842"/>
              <a:gd name="connsiteX4" fmla="*/ 2974912 w 3721100"/>
              <a:gd name="connsiteY4" fmla="*/ 577453 h 3906842"/>
              <a:gd name="connsiteX5" fmla="*/ 3721100 w 3721100"/>
              <a:gd name="connsiteY5" fmla="*/ 3906842 h 3906842"/>
              <a:gd name="connsiteX6" fmla="*/ 0 w 3721100"/>
              <a:gd name="connsiteY6" fmla="*/ 3906842 h 390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1100" h="3906842">
                <a:moveTo>
                  <a:pt x="0" y="3906842"/>
                </a:moveTo>
                <a:lnTo>
                  <a:pt x="600935" y="976199"/>
                </a:lnTo>
                <a:lnTo>
                  <a:pt x="663974" y="547641"/>
                </a:lnTo>
                <a:lnTo>
                  <a:pt x="1898650" y="0"/>
                </a:lnTo>
                <a:lnTo>
                  <a:pt x="2974912" y="577453"/>
                </a:lnTo>
                <a:lnTo>
                  <a:pt x="3721100" y="3906842"/>
                </a:lnTo>
                <a:lnTo>
                  <a:pt x="0" y="3906842"/>
                </a:lnTo>
                <a:close/>
              </a:path>
            </a:pathLst>
          </a:custGeom>
          <a:gradFill flip="none" rotWithShape="1">
            <a:gsLst>
              <a:gs pos="5000">
                <a:schemeClr val="accent1">
                  <a:tint val="66000"/>
                  <a:satMod val="160000"/>
                  <a:alpha val="35000"/>
                  <a:lumMod val="14000"/>
                  <a:lumOff val="86000"/>
                </a:schemeClr>
              </a:gs>
              <a:gs pos="95000">
                <a:srgbClr val="40D7B4"/>
              </a:gs>
              <a:gs pos="77000">
                <a:srgbClr val="00CC99">
                  <a:alpha val="30000"/>
                </a:srgbClr>
              </a:gs>
              <a:gs pos="100000">
                <a:srgbClr val="E8F1FC">
                  <a:alpha val="93000"/>
                </a:srgbClr>
              </a:gs>
              <a:gs pos="0">
                <a:srgbClr val="D8EBF7"/>
              </a:gs>
              <a:gs pos="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1549421" y="1737525"/>
            <a:ext cx="389409" cy="769441"/>
          </a:xfrm>
          <a:prstGeom prst="rect">
            <a:avLst/>
          </a:prstGeom>
        </p:spPr>
        <p:txBody>
          <a:bodyPr wrap="square">
            <a:spAutoFit/>
          </a:bodyPr>
          <a:lstStyle/>
          <a:p>
            <a:pPr algn="ctr"/>
            <a:r>
              <a:rPr lang="fr-FR" sz="4400" dirty="0">
                <a:solidFill>
                  <a:srgbClr val="FF0000"/>
                </a:solidFill>
              </a:rPr>
              <a:t>☀</a:t>
            </a:r>
          </a:p>
        </p:txBody>
      </p:sp>
      <p:sp>
        <p:nvSpPr>
          <p:cNvPr id="27" name="Rectangle 26"/>
          <p:cNvSpPr/>
          <p:nvPr/>
        </p:nvSpPr>
        <p:spPr>
          <a:xfrm>
            <a:off x="3125354" y="1522498"/>
            <a:ext cx="3111844" cy="2862322"/>
          </a:xfrm>
          <a:prstGeom prst="rect">
            <a:avLst/>
          </a:prstGeom>
        </p:spPr>
        <p:txBody>
          <a:bodyPr wrap="square">
            <a:spAutoFit/>
          </a:bodyPr>
          <a:lstStyle/>
          <a:p>
            <a:pPr algn="ctr"/>
            <a:r>
              <a:rPr lang="fr-FR" sz="2000" dirty="0">
                <a:solidFill>
                  <a:srgbClr val="FF00FF"/>
                </a:solidFill>
                <a:latin typeface="Arial Black" panose="020B0A04020102020204" pitchFamily="34" charset="0"/>
              </a:rPr>
              <a:t>Le Ministre en charge des domaines est désormais le gestionnaire unique du DFN </a:t>
            </a:r>
            <a:r>
              <a:rPr lang="fr-FR" sz="2000" dirty="0">
                <a:latin typeface="Arial Black" panose="020B0A04020102020204" pitchFamily="34" charset="0"/>
              </a:rPr>
              <a:t>(Art. 78). </a:t>
            </a:r>
          </a:p>
          <a:p>
            <a:pPr algn="ctr"/>
            <a:r>
              <a:rPr lang="fr-FR" sz="2000" dirty="0">
                <a:latin typeface="Arial Black" panose="020B0A04020102020204" pitchFamily="34" charset="0"/>
              </a:rPr>
              <a:t>Il peut toutefois déléguer aux autres acteurs.</a:t>
            </a:r>
          </a:p>
        </p:txBody>
      </p:sp>
      <p:sp>
        <p:nvSpPr>
          <p:cNvPr id="112" name="Rectangle 13"/>
          <p:cNvSpPr/>
          <p:nvPr/>
        </p:nvSpPr>
        <p:spPr>
          <a:xfrm rot="11339191">
            <a:off x="6278816" y="3412426"/>
            <a:ext cx="1294381" cy="726316"/>
          </a:xfrm>
          <a:custGeom>
            <a:avLst/>
            <a:gdLst>
              <a:gd name="connsiteX0" fmla="*/ 0 w 1380835"/>
              <a:gd name="connsiteY0" fmla="*/ 0 h 316345"/>
              <a:gd name="connsiteX1" fmla="*/ 1380835 w 1380835"/>
              <a:gd name="connsiteY1" fmla="*/ 0 h 316345"/>
              <a:gd name="connsiteX2" fmla="*/ 1380835 w 1380835"/>
              <a:gd name="connsiteY2" fmla="*/ 316345 h 316345"/>
              <a:gd name="connsiteX3" fmla="*/ 0 w 1380835"/>
              <a:gd name="connsiteY3" fmla="*/ 316345 h 316345"/>
              <a:gd name="connsiteX4" fmla="*/ 0 w 1380835"/>
              <a:gd name="connsiteY4" fmla="*/ 0 h 316345"/>
              <a:gd name="connsiteX0" fmla="*/ 0 w 1380835"/>
              <a:gd name="connsiteY0" fmla="*/ 563418 h 879763"/>
              <a:gd name="connsiteX1" fmla="*/ 1186871 w 1380835"/>
              <a:gd name="connsiteY1" fmla="*/ 0 h 879763"/>
              <a:gd name="connsiteX2" fmla="*/ 1380835 w 1380835"/>
              <a:gd name="connsiteY2" fmla="*/ 879763 h 879763"/>
              <a:gd name="connsiteX3" fmla="*/ 0 w 1380835"/>
              <a:gd name="connsiteY3" fmla="*/ 879763 h 879763"/>
              <a:gd name="connsiteX4" fmla="*/ 0 w 1380835"/>
              <a:gd name="connsiteY4" fmla="*/ 563418 h 879763"/>
              <a:gd name="connsiteX0" fmla="*/ 0 w 1233053"/>
              <a:gd name="connsiteY0" fmla="*/ 563418 h 879763"/>
              <a:gd name="connsiteX1" fmla="*/ 1186871 w 1233053"/>
              <a:gd name="connsiteY1" fmla="*/ 0 h 879763"/>
              <a:gd name="connsiteX2" fmla="*/ 1233053 w 1233053"/>
              <a:gd name="connsiteY2" fmla="*/ 417944 h 879763"/>
              <a:gd name="connsiteX3" fmla="*/ 0 w 1233053"/>
              <a:gd name="connsiteY3" fmla="*/ 879763 h 879763"/>
              <a:gd name="connsiteX4" fmla="*/ 0 w 1233053"/>
              <a:gd name="connsiteY4" fmla="*/ 563418 h 879763"/>
              <a:gd name="connsiteX0" fmla="*/ 0 w 1233053"/>
              <a:gd name="connsiteY0" fmla="*/ 563418 h 953654"/>
              <a:gd name="connsiteX1" fmla="*/ 1186871 w 1233053"/>
              <a:gd name="connsiteY1" fmla="*/ 0 h 953654"/>
              <a:gd name="connsiteX2" fmla="*/ 1233053 w 1233053"/>
              <a:gd name="connsiteY2" fmla="*/ 417944 h 953654"/>
              <a:gd name="connsiteX3" fmla="*/ 0 w 1233053"/>
              <a:gd name="connsiteY3" fmla="*/ 953654 h 953654"/>
              <a:gd name="connsiteX4" fmla="*/ 0 w 1233053"/>
              <a:gd name="connsiteY4" fmla="*/ 563418 h 953654"/>
              <a:gd name="connsiteX0" fmla="*/ 0 w 1362362"/>
              <a:gd name="connsiteY0" fmla="*/ 563418 h 953654"/>
              <a:gd name="connsiteX1" fmla="*/ 1186871 w 1362362"/>
              <a:gd name="connsiteY1" fmla="*/ 0 h 953654"/>
              <a:gd name="connsiteX2" fmla="*/ 1362362 w 1362362"/>
              <a:gd name="connsiteY2" fmla="*/ 334817 h 953654"/>
              <a:gd name="connsiteX3" fmla="*/ 0 w 1362362"/>
              <a:gd name="connsiteY3" fmla="*/ 953654 h 953654"/>
              <a:gd name="connsiteX4" fmla="*/ 0 w 1362362"/>
              <a:gd name="connsiteY4" fmla="*/ 563418 h 953654"/>
              <a:gd name="connsiteX0" fmla="*/ 0 w 1362362"/>
              <a:gd name="connsiteY0" fmla="*/ 563418 h 953654"/>
              <a:gd name="connsiteX1" fmla="*/ 1186871 w 1362362"/>
              <a:gd name="connsiteY1" fmla="*/ 0 h 953654"/>
              <a:gd name="connsiteX2" fmla="*/ 1362362 w 1362362"/>
              <a:gd name="connsiteY2" fmla="*/ 334817 h 953654"/>
              <a:gd name="connsiteX3" fmla="*/ 147782 w 1362362"/>
              <a:gd name="connsiteY3" fmla="*/ 953654 h 953654"/>
              <a:gd name="connsiteX4" fmla="*/ 0 w 1362362"/>
              <a:gd name="connsiteY4" fmla="*/ 563418 h 953654"/>
              <a:gd name="connsiteX0" fmla="*/ 0 w 1362362"/>
              <a:gd name="connsiteY0" fmla="*/ 778856 h 1169092"/>
              <a:gd name="connsiteX1" fmla="*/ 1103773 w 1362362"/>
              <a:gd name="connsiteY1" fmla="*/ 0 h 1169092"/>
              <a:gd name="connsiteX2" fmla="*/ 1362362 w 1362362"/>
              <a:gd name="connsiteY2" fmla="*/ 550255 h 1169092"/>
              <a:gd name="connsiteX3" fmla="*/ 147782 w 1362362"/>
              <a:gd name="connsiteY3" fmla="*/ 1169092 h 1169092"/>
              <a:gd name="connsiteX4" fmla="*/ 0 w 1362362"/>
              <a:gd name="connsiteY4" fmla="*/ 778856 h 1169092"/>
              <a:gd name="connsiteX0" fmla="*/ 0 w 1252796"/>
              <a:gd name="connsiteY0" fmla="*/ 778856 h 1169092"/>
              <a:gd name="connsiteX1" fmla="*/ 1103773 w 1252796"/>
              <a:gd name="connsiteY1" fmla="*/ 0 h 1169092"/>
              <a:gd name="connsiteX2" fmla="*/ 1252796 w 1252796"/>
              <a:gd name="connsiteY2" fmla="*/ 394523 h 1169092"/>
              <a:gd name="connsiteX3" fmla="*/ 147782 w 1252796"/>
              <a:gd name="connsiteY3" fmla="*/ 1169092 h 1169092"/>
              <a:gd name="connsiteX4" fmla="*/ 0 w 1252796"/>
              <a:gd name="connsiteY4" fmla="*/ 778856 h 1169092"/>
              <a:gd name="connsiteX0" fmla="*/ 0 w 1252796"/>
              <a:gd name="connsiteY0" fmla="*/ 778856 h 1258149"/>
              <a:gd name="connsiteX1" fmla="*/ 1103773 w 1252796"/>
              <a:gd name="connsiteY1" fmla="*/ 0 h 1258149"/>
              <a:gd name="connsiteX2" fmla="*/ 1252796 w 1252796"/>
              <a:gd name="connsiteY2" fmla="*/ 394523 h 1258149"/>
              <a:gd name="connsiteX3" fmla="*/ 81156 w 1252796"/>
              <a:gd name="connsiteY3" fmla="*/ 1258149 h 1258149"/>
              <a:gd name="connsiteX4" fmla="*/ 0 w 1252796"/>
              <a:gd name="connsiteY4" fmla="*/ 778856 h 1258149"/>
              <a:gd name="connsiteX0" fmla="*/ 0 w 1252796"/>
              <a:gd name="connsiteY0" fmla="*/ 778856 h 1227790"/>
              <a:gd name="connsiteX1" fmla="*/ 1103773 w 1252796"/>
              <a:gd name="connsiteY1" fmla="*/ 0 h 1227790"/>
              <a:gd name="connsiteX2" fmla="*/ 1252796 w 1252796"/>
              <a:gd name="connsiteY2" fmla="*/ 394523 h 1227790"/>
              <a:gd name="connsiteX3" fmla="*/ 67467 w 1252796"/>
              <a:gd name="connsiteY3" fmla="*/ 1227790 h 1227790"/>
              <a:gd name="connsiteX4" fmla="*/ 0 w 1252796"/>
              <a:gd name="connsiteY4" fmla="*/ 778856 h 1227790"/>
              <a:gd name="connsiteX0" fmla="*/ 0 w 1214735"/>
              <a:gd name="connsiteY0" fmla="*/ 724020 h 1227790"/>
              <a:gd name="connsiteX1" fmla="*/ 1065712 w 1214735"/>
              <a:gd name="connsiteY1" fmla="*/ 0 h 1227790"/>
              <a:gd name="connsiteX2" fmla="*/ 1214735 w 1214735"/>
              <a:gd name="connsiteY2" fmla="*/ 394523 h 1227790"/>
              <a:gd name="connsiteX3" fmla="*/ 29406 w 1214735"/>
              <a:gd name="connsiteY3" fmla="*/ 1227790 h 1227790"/>
              <a:gd name="connsiteX4" fmla="*/ 0 w 1214735"/>
              <a:gd name="connsiteY4" fmla="*/ 724020 h 1227790"/>
              <a:gd name="connsiteX0" fmla="*/ 9924 w 1224659"/>
              <a:gd name="connsiteY0" fmla="*/ 724020 h 1146996"/>
              <a:gd name="connsiteX1" fmla="*/ 1075636 w 1224659"/>
              <a:gd name="connsiteY1" fmla="*/ 0 h 1146996"/>
              <a:gd name="connsiteX2" fmla="*/ 1224659 w 1224659"/>
              <a:gd name="connsiteY2" fmla="*/ 394523 h 1146996"/>
              <a:gd name="connsiteX3" fmla="*/ 0 w 1224659"/>
              <a:gd name="connsiteY3" fmla="*/ 1146996 h 1146996"/>
              <a:gd name="connsiteX4" fmla="*/ 9924 w 1224659"/>
              <a:gd name="connsiteY4" fmla="*/ 724020 h 1146996"/>
              <a:gd name="connsiteX0" fmla="*/ 12962 w 1224659"/>
              <a:gd name="connsiteY0" fmla="*/ 707194 h 1146996"/>
              <a:gd name="connsiteX1" fmla="*/ 1075636 w 1224659"/>
              <a:gd name="connsiteY1" fmla="*/ 0 h 1146996"/>
              <a:gd name="connsiteX2" fmla="*/ 1224659 w 1224659"/>
              <a:gd name="connsiteY2" fmla="*/ 394523 h 1146996"/>
              <a:gd name="connsiteX3" fmla="*/ 0 w 1224659"/>
              <a:gd name="connsiteY3" fmla="*/ 1146996 h 1146996"/>
              <a:gd name="connsiteX4" fmla="*/ 12962 w 1224659"/>
              <a:gd name="connsiteY4" fmla="*/ 707194 h 1146996"/>
              <a:gd name="connsiteX0" fmla="*/ 2856 w 1224659"/>
              <a:gd name="connsiteY0" fmla="*/ 723342 h 1146996"/>
              <a:gd name="connsiteX1" fmla="*/ 1075636 w 1224659"/>
              <a:gd name="connsiteY1" fmla="*/ 0 h 1146996"/>
              <a:gd name="connsiteX2" fmla="*/ 1224659 w 1224659"/>
              <a:gd name="connsiteY2" fmla="*/ 394523 h 1146996"/>
              <a:gd name="connsiteX3" fmla="*/ 0 w 1224659"/>
              <a:gd name="connsiteY3" fmla="*/ 1146996 h 1146996"/>
              <a:gd name="connsiteX4" fmla="*/ 2856 w 1224659"/>
              <a:gd name="connsiteY4" fmla="*/ 723342 h 1146996"/>
              <a:gd name="connsiteX0" fmla="*/ 1463 w 1224659"/>
              <a:gd name="connsiteY0" fmla="*/ 680502 h 1146996"/>
              <a:gd name="connsiteX1" fmla="*/ 1075636 w 1224659"/>
              <a:gd name="connsiteY1" fmla="*/ 0 h 1146996"/>
              <a:gd name="connsiteX2" fmla="*/ 1224659 w 1224659"/>
              <a:gd name="connsiteY2" fmla="*/ 394523 h 1146996"/>
              <a:gd name="connsiteX3" fmla="*/ 0 w 1224659"/>
              <a:gd name="connsiteY3" fmla="*/ 1146996 h 1146996"/>
              <a:gd name="connsiteX4" fmla="*/ 1463 w 1224659"/>
              <a:gd name="connsiteY4" fmla="*/ 680502 h 1146996"/>
              <a:gd name="connsiteX0" fmla="*/ 1 w 1223197"/>
              <a:gd name="connsiteY0" fmla="*/ 680502 h 962574"/>
              <a:gd name="connsiteX1" fmla="*/ 1074174 w 1223197"/>
              <a:gd name="connsiteY1" fmla="*/ 0 h 962574"/>
              <a:gd name="connsiteX2" fmla="*/ 1223197 w 1223197"/>
              <a:gd name="connsiteY2" fmla="*/ 394523 h 962574"/>
              <a:gd name="connsiteX3" fmla="*/ 313841 w 1223197"/>
              <a:gd name="connsiteY3" fmla="*/ 962574 h 962574"/>
              <a:gd name="connsiteX4" fmla="*/ 1 w 1223197"/>
              <a:gd name="connsiteY4" fmla="*/ 680502 h 962574"/>
              <a:gd name="connsiteX0" fmla="*/ 1 w 1473562"/>
              <a:gd name="connsiteY0" fmla="*/ 680502 h 962574"/>
              <a:gd name="connsiteX1" fmla="*/ 1074174 w 1473562"/>
              <a:gd name="connsiteY1" fmla="*/ 0 h 962574"/>
              <a:gd name="connsiteX2" fmla="*/ 1473562 w 1473562"/>
              <a:gd name="connsiteY2" fmla="*/ 241900 h 962574"/>
              <a:gd name="connsiteX3" fmla="*/ 313841 w 1473562"/>
              <a:gd name="connsiteY3" fmla="*/ 962574 h 962574"/>
              <a:gd name="connsiteX4" fmla="*/ 1 w 1473562"/>
              <a:gd name="connsiteY4" fmla="*/ 680502 h 962574"/>
              <a:gd name="connsiteX0" fmla="*/ 1 w 1473562"/>
              <a:gd name="connsiteY0" fmla="*/ 680502 h 972807"/>
              <a:gd name="connsiteX1" fmla="*/ 1074174 w 1473562"/>
              <a:gd name="connsiteY1" fmla="*/ 0 h 972807"/>
              <a:gd name="connsiteX2" fmla="*/ 1473562 w 1473562"/>
              <a:gd name="connsiteY2" fmla="*/ 241900 h 972807"/>
              <a:gd name="connsiteX3" fmla="*/ 283165 w 1473562"/>
              <a:gd name="connsiteY3" fmla="*/ 972807 h 972807"/>
              <a:gd name="connsiteX4" fmla="*/ 1 w 1473562"/>
              <a:gd name="connsiteY4" fmla="*/ 680502 h 972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562" h="972807">
                <a:moveTo>
                  <a:pt x="1" y="680502"/>
                </a:moveTo>
                <a:lnTo>
                  <a:pt x="1074174" y="0"/>
                </a:lnTo>
                <a:lnTo>
                  <a:pt x="1473562" y="241900"/>
                </a:lnTo>
                <a:lnTo>
                  <a:pt x="283165" y="972807"/>
                </a:lnTo>
                <a:cubicBezTo>
                  <a:pt x="283653" y="817309"/>
                  <a:pt x="-487" y="836000"/>
                  <a:pt x="1" y="680502"/>
                </a:cubicBezTo>
                <a:close/>
              </a:path>
            </a:pathLst>
          </a:cu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Forme libre 113"/>
          <p:cNvSpPr/>
          <p:nvPr/>
        </p:nvSpPr>
        <p:spPr>
          <a:xfrm>
            <a:off x="7594551" y="4102636"/>
            <a:ext cx="1038496" cy="1370589"/>
          </a:xfrm>
          <a:custGeom>
            <a:avLst/>
            <a:gdLst>
              <a:gd name="connsiteX0" fmla="*/ 0 w 1182254"/>
              <a:gd name="connsiteY0" fmla="*/ 1835727 h 1835728"/>
              <a:gd name="connsiteX1" fmla="*/ 1182254 w 1182254"/>
              <a:gd name="connsiteY1" fmla="*/ 1835727 h 1835728"/>
              <a:gd name="connsiteX2" fmla="*/ 1182254 w 1182254"/>
              <a:gd name="connsiteY2" fmla="*/ 1835728 h 1835728"/>
              <a:gd name="connsiteX3" fmla="*/ 0 w 1182254"/>
              <a:gd name="connsiteY3" fmla="*/ 1835728 h 1835728"/>
              <a:gd name="connsiteX4" fmla="*/ 0 w 1182254"/>
              <a:gd name="connsiteY4" fmla="*/ 0 h 1835728"/>
              <a:gd name="connsiteX5" fmla="*/ 1182254 w 1182254"/>
              <a:gd name="connsiteY5" fmla="*/ 0 h 1835728"/>
              <a:gd name="connsiteX6" fmla="*/ 1182254 w 1182254"/>
              <a:gd name="connsiteY6" fmla="*/ 1244600 h 1835728"/>
              <a:gd name="connsiteX7" fmla="*/ 0 w 1182254"/>
              <a:gd name="connsiteY7" fmla="*/ 1835727 h 183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254" h="1835728">
                <a:moveTo>
                  <a:pt x="0" y="1835727"/>
                </a:moveTo>
                <a:lnTo>
                  <a:pt x="1182254" y="1835727"/>
                </a:lnTo>
                <a:lnTo>
                  <a:pt x="1182254" y="1835728"/>
                </a:lnTo>
                <a:lnTo>
                  <a:pt x="0" y="1835728"/>
                </a:lnTo>
                <a:close/>
                <a:moveTo>
                  <a:pt x="0" y="0"/>
                </a:moveTo>
                <a:lnTo>
                  <a:pt x="1182254" y="0"/>
                </a:lnTo>
                <a:lnTo>
                  <a:pt x="1182254" y="1244600"/>
                </a:lnTo>
                <a:lnTo>
                  <a:pt x="0" y="1835727"/>
                </a:lnTo>
                <a:close/>
              </a:path>
            </a:pathLst>
          </a:cu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Forme libre 114"/>
          <p:cNvSpPr/>
          <p:nvPr/>
        </p:nvSpPr>
        <p:spPr>
          <a:xfrm>
            <a:off x="6556055" y="4102636"/>
            <a:ext cx="1038496" cy="1370589"/>
          </a:xfrm>
          <a:custGeom>
            <a:avLst/>
            <a:gdLst>
              <a:gd name="connsiteX0" fmla="*/ 0 w 1182254"/>
              <a:gd name="connsiteY0" fmla="*/ 0 h 1835728"/>
              <a:gd name="connsiteX1" fmla="*/ 1182254 w 1182254"/>
              <a:gd name="connsiteY1" fmla="*/ 0 h 1835728"/>
              <a:gd name="connsiteX2" fmla="*/ 1182254 w 1182254"/>
              <a:gd name="connsiteY2" fmla="*/ 1835728 h 1835728"/>
              <a:gd name="connsiteX3" fmla="*/ 0 w 1182254"/>
              <a:gd name="connsiteY3" fmla="*/ 1244601 h 1835728"/>
            </a:gdLst>
            <a:ahLst/>
            <a:cxnLst>
              <a:cxn ang="0">
                <a:pos x="connsiteX0" y="connsiteY0"/>
              </a:cxn>
              <a:cxn ang="0">
                <a:pos x="connsiteX1" y="connsiteY1"/>
              </a:cxn>
              <a:cxn ang="0">
                <a:pos x="connsiteX2" y="connsiteY2"/>
              </a:cxn>
              <a:cxn ang="0">
                <a:pos x="connsiteX3" y="connsiteY3"/>
              </a:cxn>
            </a:cxnLst>
            <a:rect l="l" t="t" r="r" b="b"/>
            <a:pathLst>
              <a:path w="1182254" h="1835728">
                <a:moveTo>
                  <a:pt x="0" y="0"/>
                </a:moveTo>
                <a:lnTo>
                  <a:pt x="1182254" y="0"/>
                </a:lnTo>
                <a:lnTo>
                  <a:pt x="1182254" y="1835728"/>
                </a:lnTo>
                <a:lnTo>
                  <a:pt x="0" y="1244601"/>
                </a:lnTo>
                <a:close/>
              </a:path>
            </a:pathLst>
          </a:cu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Triangle isocèle 115"/>
          <p:cNvSpPr/>
          <p:nvPr/>
        </p:nvSpPr>
        <p:spPr>
          <a:xfrm rot="16200000">
            <a:off x="6678782" y="3583389"/>
            <a:ext cx="793045" cy="1038496"/>
          </a:xfrm>
          <a:prstGeom prs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7" name="Triangle isocèle 116"/>
          <p:cNvSpPr/>
          <p:nvPr/>
        </p:nvSpPr>
        <p:spPr>
          <a:xfrm rot="5400000" flipH="1">
            <a:off x="7717277" y="3583389"/>
            <a:ext cx="793045" cy="1038496"/>
          </a:xfrm>
          <a:prstGeom prst="triangl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8" name="Rectangle 13"/>
          <p:cNvSpPr/>
          <p:nvPr/>
        </p:nvSpPr>
        <p:spPr>
          <a:xfrm>
            <a:off x="7594553" y="4091006"/>
            <a:ext cx="1196703" cy="699511"/>
          </a:xfrm>
          <a:custGeom>
            <a:avLst/>
            <a:gdLst>
              <a:gd name="connsiteX0" fmla="*/ 0 w 1380835"/>
              <a:gd name="connsiteY0" fmla="*/ 0 h 316345"/>
              <a:gd name="connsiteX1" fmla="*/ 1380835 w 1380835"/>
              <a:gd name="connsiteY1" fmla="*/ 0 h 316345"/>
              <a:gd name="connsiteX2" fmla="*/ 1380835 w 1380835"/>
              <a:gd name="connsiteY2" fmla="*/ 316345 h 316345"/>
              <a:gd name="connsiteX3" fmla="*/ 0 w 1380835"/>
              <a:gd name="connsiteY3" fmla="*/ 316345 h 316345"/>
              <a:gd name="connsiteX4" fmla="*/ 0 w 1380835"/>
              <a:gd name="connsiteY4" fmla="*/ 0 h 316345"/>
              <a:gd name="connsiteX0" fmla="*/ 0 w 1380835"/>
              <a:gd name="connsiteY0" fmla="*/ 563418 h 879763"/>
              <a:gd name="connsiteX1" fmla="*/ 1186871 w 1380835"/>
              <a:gd name="connsiteY1" fmla="*/ 0 h 879763"/>
              <a:gd name="connsiteX2" fmla="*/ 1380835 w 1380835"/>
              <a:gd name="connsiteY2" fmla="*/ 879763 h 879763"/>
              <a:gd name="connsiteX3" fmla="*/ 0 w 1380835"/>
              <a:gd name="connsiteY3" fmla="*/ 879763 h 879763"/>
              <a:gd name="connsiteX4" fmla="*/ 0 w 1380835"/>
              <a:gd name="connsiteY4" fmla="*/ 563418 h 879763"/>
              <a:gd name="connsiteX0" fmla="*/ 0 w 1233053"/>
              <a:gd name="connsiteY0" fmla="*/ 563418 h 879763"/>
              <a:gd name="connsiteX1" fmla="*/ 1186871 w 1233053"/>
              <a:gd name="connsiteY1" fmla="*/ 0 h 879763"/>
              <a:gd name="connsiteX2" fmla="*/ 1233053 w 1233053"/>
              <a:gd name="connsiteY2" fmla="*/ 417944 h 879763"/>
              <a:gd name="connsiteX3" fmla="*/ 0 w 1233053"/>
              <a:gd name="connsiteY3" fmla="*/ 879763 h 879763"/>
              <a:gd name="connsiteX4" fmla="*/ 0 w 1233053"/>
              <a:gd name="connsiteY4" fmla="*/ 563418 h 879763"/>
              <a:gd name="connsiteX0" fmla="*/ 0 w 1233053"/>
              <a:gd name="connsiteY0" fmla="*/ 563418 h 953654"/>
              <a:gd name="connsiteX1" fmla="*/ 1186871 w 1233053"/>
              <a:gd name="connsiteY1" fmla="*/ 0 h 953654"/>
              <a:gd name="connsiteX2" fmla="*/ 1233053 w 1233053"/>
              <a:gd name="connsiteY2" fmla="*/ 417944 h 953654"/>
              <a:gd name="connsiteX3" fmla="*/ 0 w 1233053"/>
              <a:gd name="connsiteY3" fmla="*/ 953654 h 953654"/>
              <a:gd name="connsiteX4" fmla="*/ 0 w 1233053"/>
              <a:gd name="connsiteY4" fmla="*/ 563418 h 953654"/>
              <a:gd name="connsiteX0" fmla="*/ 0 w 1362362"/>
              <a:gd name="connsiteY0" fmla="*/ 563418 h 953654"/>
              <a:gd name="connsiteX1" fmla="*/ 1186871 w 1362362"/>
              <a:gd name="connsiteY1" fmla="*/ 0 h 953654"/>
              <a:gd name="connsiteX2" fmla="*/ 1362362 w 1362362"/>
              <a:gd name="connsiteY2" fmla="*/ 334817 h 953654"/>
              <a:gd name="connsiteX3" fmla="*/ 0 w 1362362"/>
              <a:gd name="connsiteY3" fmla="*/ 953654 h 953654"/>
              <a:gd name="connsiteX4" fmla="*/ 0 w 1362362"/>
              <a:gd name="connsiteY4" fmla="*/ 563418 h 953654"/>
              <a:gd name="connsiteX0" fmla="*/ 0 w 1362362"/>
              <a:gd name="connsiteY0" fmla="*/ 563418 h 953654"/>
              <a:gd name="connsiteX1" fmla="*/ 1186871 w 1362362"/>
              <a:gd name="connsiteY1" fmla="*/ 0 h 953654"/>
              <a:gd name="connsiteX2" fmla="*/ 1362362 w 1362362"/>
              <a:gd name="connsiteY2" fmla="*/ 334817 h 953654"/>
              <a:gd name="connsiteX3" fmla="*/ 147782 w 1362362"/>
              <a:gd name="connsiteY3" fmla="*/ 953654 h 953654"/>
              <a:gd name="connsiteX4" fmla="*/ 0 w 1362362"/>
              <a:gd name="connsiteY4" fmla="*/ 563418 h 953654"/>
              <a:gd name="connsiteX0" fmla="*/ 0 w 1362362"/>
              <a:gd name="connsiteY0" fmla="*/ 546670 h 936906"/>
              <a:gd name="connsiteX1" fmla="*/ 1170123 w 1362362"/>
              <a:gd name="connsiteY1" fmla="*/ 0 h 936906"/>
              <a:gd name="connsiteX2" fmla="*/ 1362362 w 1362362"/>
              <a:gd name="connsiteY2" fmla="*/ 318069 h 936906"/>
              <a:gd name="connsiteX3" fmla="*/ 147782 w 1362362"/>
              <a:gd name="connsiteY3" fmla="*/ 936906 h 936906"/>
              <a:gd name="connsiteX4" fmla="*/ 0 w 1362362"/>
              <a:gd name="connsiteY4" fmla="*/ 546670 h 936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62" h="936906">
                <a:moveTo>
                  <a:pt x="0" y="546670"/>
                </a:moveTo>
                <a:lnTo>
                  <a:pt x="1170123" y="0"/>
                </a:lnTo>
                <a:lnTo>
                  <a:pt x="1362362" y="318069"/>
                </a:lnTo>
                <a:lnTo>
                  <a:pt x="147782" y="936906"/>
                </a:lnTo>
                <a:lnTo>
                  <a:pt x="0" y="546670"/>
                </a:lnTo>
                <a:close/>
              </a:path>
            </a:pathLst>
          </a:cu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9" name="Rectangle 13"/>
          <p:cNvSpPr/>
          <p:nvPr/>
        </p:nvSpPr>
        <p:spPr>
          <a:xfrm rot="3477738">
            <a:off x="6503444" y="3923647"/>
            <a:ext cx="914353" cy="1007525"/>
          </a:xfrm>
          <a:custGeom>
            <a:avLst/>
            <a:gdLst>
              <a:gd name="connsiteX0" fmla="*/ 0 w 1380835"/>
              <a:gd name="connsiteY0" fmla="*/ 0 h 316345"/>
              <a:gd name="connsiteX1" fmla="*/ 1380835 w 1380835"/>
              <a:gd name="connsiteY1" fmla="*/ 0 h 316345"/>
              <a:gd name="connsiteX2" fmla="*/ 1380835 w 1380835"/>
              <a:gd name="connsiteY2" fmla="*/ 316345 h 316345"/>
              <a:gd name="connsiteX3" fmla="*/ 0 w 1380835"/>
              <a:gd name="connsiteY3" fmla="*/ 316345 h 316345"/>
              <a:gd name="connsiteX4" fmla="*/ 0 w 1380835"/>
              <a:gd name="connsiteY4" fmla="*/ 0 h 316345"/>
              <a:gd name="connsiteX0" fmla="*/ 0 w 1380835"/>
              <a:gd name="connsiteY0" fmla="*/ 563418 h 879763"/>
              <a:gd name="connsiteX1" fmla="*/ 1186871 w 1380835"/>
              <a:gd name="connsiteY1" fmla="*/ 0 h 879763"/>
              <a:gd name="connsiteX2" fmla="*/ 1380835 w 1380835"/>
              <a:gd name="connsiteY2" fmla="*/ 879763 h 879763"/>
              <a:gd name="connsiteX3" fmla="*/ 0 w 1380835"/>
              <a:gd name="connsiteY3" fmla="*/ 879763 h 879763"/>
              <a:gd name="connsiteX4" fmla="*/ 0 w 1380835"/>
              <a:gd name="connsiteY4" fmla="*/ 563418 h 879763"/>
              <a:gd name="connsiteX0" fmla="*/ 0 w 1233053"/>
              <a:gd name="connsiteY0" fmla="*/ 563418 h 879763"/>
              <a:gd name="connsiteX1" fmla="*/ 1186871 w 1233053"/>
              <a:gd name="connsiteY1" fmla="*/ 0 h 879763"/>
              <a:gd name="connsiteX2" fmla="*/ 1233053 w 1233053"/>
              <a:gd name="connsiteY2" fmla="*/ 417944 h 879763"/>
              <a:gd name="connsiteX3" fmla="*/ 0 w 1233053"/>
              <a:gd name="connsiteY3" fmla="*/ 879763 h 879763"/>
              <a:gd name="connsiteX4" fmla="*/ 0 w 1233053"/>
              <a:gd name="connsiteY4" fmla="*/ 563418 h 879763"/>
              <a:gd name="connsiteX0" fmla="*/ 0 w 1233053"/>
              <a:gd name="connsiteY0" fmla="*/ 563418 h 953654"/>
              <a:gd name="connsiteX1" fmla="*/ 1186871 w 1233053"/>
              <a:gd name="connsiteY1" fmla="*/ 0 h 953654"/>
              <a:gd name="connsiteX2" fmla="*/ 1233053 w 1233053"/>
              <a:gd name="connsiteY2" fmla="*/ 417944 h 953654"/>
              <a:gd name="connsiteX3" fmla="*/ 0 w 1233053"/>
              <a:gd name="connsiteY3" fmla="*/ 953654 h 953654"/>
              <a:gd name="connsiteX4" fmla="*/ 0 w 1233053"/>
              <a:gd name="connsiteY4" fmla="*/ 563418 h 953654"/>
              <a:gd name="connsiteX0" fmla="*/ 0 w 1362362"/>
              <a:gd name="connsiteY0" fmla="*/ 563418 h 953654"/>
              <a:gd name="connsiteX1" fmla="*/ 1186871 w 1362362"/>
              <a:gd name="connsiteY1" fmla="*/ 0 h 953654"/>
              <a:gd name="connsiteX2" fmla="*/ 1362362 w 1362362"/>
              <a:gd name="connsiteY2" fmla="*/ 334817 h 953654"/>
              <a:gd name="connsiteX3" fmla="*/ 0 w 1362362"/>
              <a:gd name="connsiteY3" fmla="*/ 953654 h 953654"/>
              <a:gd name="connsiteX4" fmla="*/ 0 w 1362362"/>
              <a:gd name="connsiteY4" fmla="*/ 563418 h 953654"/>
              <a:gd name="connsiteX0" fmla="*/ 0 w 1362362"/>
              <a:gd name="connsiteY0" fmla="*/ 563418 h 953654"/>
              <a:gd name="connsiteX1" fmla="*/ 1186871 w 1362362"/>
              <a:gd name="connsiteY1" fmla="*/ 0 h 953654"/>
              <a:gd name="connsiteX2" fmla="*/ 1362362 w 1362362"/>
              <a:gd name="connsiteY2" fmla="*/ 334817 h 953654"/>
              <a:gd name="connsiteX3" fmla="*/ 147782 w 1362362"/>
              <a:gd name="connsiteY3" fmla="*/ 953654 h 953654"/>
              <a:gd name="connsiteX4" fmla="*/ 0 w 1362362"/>
              <a:gd name="connsiteY4" fmla="*/ 563418 h 953654"/>
              <a:gd name="connsiteX0" fmla="*/ 0 w 1362362"/>
              <a:gd name="connsiteY0" fmla="*/ 778856 h 1169092"/>
              <a:gd name="connsiteX1" fmla="*/ 1103773 w 1362362"/>
              <a:gd name="connsiteY1" fmla="*/ 0 h 1169092"/>
              <a:gd name="connsiteX2" fmla="*/ 1362362 w 1362362"/>
              <a:gd name="connsiteY2" fmla="*/ 550255 h 1169092"/>
              <a:gd name="connsiteX3" fmla="*/ 147782 w 1362362"/>
              <a:gd name="connsiteY3" fmla="*/ 1169092 h 1169092"/>
              <a:gd name="connsiteX4" fmla="*/ 0 w 1362362"/>
              <a:gd name="connsiteY4" fmla="*/ 778856 h 1169092"/>
              <a:gd name="connsiteX0" fmla="*/ 0 w 1252796"/>
              <a:gd name="connsiteY0" fmla="*/ 778856 h 1169092"/>
              <a:gd name="connsiteX1" fmla="*/ 1103773 w 1252796"/>
              <a:gd name="connsiteY1" fmla="*/ 0 h 1169092"/>
              <a:gd name="connsiteX2" fmla="*/ 1252796 w 1252796"/>
              <a:gd name="connsiteY2" fmla="*/ 394523 h 1169092"/>
              <a:gd name="connsiteX3" fmla="*/ 147782 w 1252796"/>
              <a:gd name="connsiteY3" fmla="*/ 1169092 h 1169092"/>
              <a:gd name="connsiteX4" fmla="*/ 0 w 1252796"/>
              <a:gd name="connsiteY4" fmla="*/ 778856 h 1169092"/>
              <a:gd name="connsiteX0" fmla="*/ 0 w 1252796"/>
              <a:gd name="connsiteY0" fmla="*/ 778856 h 1258149"/>
              <a:gd name="connsiteX1" fmla="*/ 1103773 w 1252796"/>
              <a:gd name="connsiteY1" fmla="*/ 0 h 1258149"/>
              <a:gd name="connsiteX2" fmla="*/ 1252796 w 1252796"/>
              <a:gd name="connsiteY2" fmla="*/ 394523 h 1258149"/>
              <a:gd name="connsiteX3" fmla="*/ 81156 w 1252796"/>
              <a:gd name="connsiteY3" fmla="*/ 1258149 h 1258149"/>
              <a:gd name="connsiteX4" fmla="*/ 0 w 1252796"/>
              <a:gd name="connsiteY4" fmla="*/ 778856 h 1258149"/>
              <a:gd name="connsiteX0" fmla="*/ 0 w 1252796"/>
              <a:gd name="connsiteY0" fmla="*/ 778856 h 1227790"/>
              <a:gd name="connsiteX1" fmla="*/ 1103773 w 1252796"/>
              <a:gd name="connsiteY1" fmla="*/ 0 h 1227790"/>
              <a:gd name="connsiteX2" fmla="*/ 1252796 w 1252796"/>
              <a:gd name="connsiteY2" fmla="*/ 394523 h 1227790"/>
              <a:gd name="connsiteX3" fmla="*/ 67467 w 1252796"/>
              <a:gd name="connsiteY3" fmla="*/ 1227790 h 1227790"/>
              <a:gd name="connsiteX4" fmla="*/ 0 w 1252796"/>
              <a:gd name="connsiteY4" fmla="*/ 778856 h 1227790"/>
              <a:gd name="connsiteX0" fmla="*/ 0 w 1214735"/>
              <a:gd name="connsiteY0" fmla="*/ 724020 h 1227790"/>
              <a:gd name="connsiteX1" fmla="*/ 1065712 w 1214735"/>
              <a:gd name="connsiteY1" fmla="*/ 0 h 1227790"/>
              <a:gd name="connsiteX2" fmla="*/ 1214735 w 1214735"/>
              <a:gd name="connsiteY2" fmla="*/ 394523 h 1227790"/>
              <a:gd name="connsiteX3" fmla="*/ 29406 w 1214735"/>
              <a:gd name="connsiteY3" fmla="*/ 1227790 h 1227790"/>
              <a:gd name="connsiteX4" fmla="*/ 0 w 1214735"/>
              <a:gd name="connsiteY4" fmla="*/ 724020 h 1227790"/>
              <a:gd name="connsiteX0" fmla="*/ 9924 w 1224659"/>
              <a:gd name="connsiteY0" fmla="*/ 724020 h 1146996"/>
              <a:gd name="connsiteX1" fmla="*/ 1075636 w 1224659"/>
              <a:gd name="connsiteY1" fmla="*/ 0 h 1146996"/>
              <a:gd name="connsiteX2" fmla="*/ 1224659 w 1224659"/>
              <a:gd name="connsiteY2" fmla="*/ 394523 h 1146996"/>
              <a:gd name="connsiteX3" fmla="*/ 0 w 1224659"/>
              <a:gd name="connsiteY3" fmla="*/ 1146996 h 1146996"/>
              <a:gd name="connsiteX4" fmla="*/ 9924 w 1224659"/>
              <a:gd name="connsiteY4" fmla="*/ 724020 h 1146996"/>
              <a:gd name="connsiteX0" fmla="*/ 12962 w 1224659"/>
              <a:gd name="connsiteY0" fmla="*/ 707194 h 1146996"/>
              <a:gd name="connsiteX1" fmla="*/ 1075636 w 1224659"/>
              <a:gd name="connsiteY1" fmla="*/ 0 h 1146996"/>
              <a:gd name="connsiteX2" fmla="*/ 1224659 w 1224659"/>
              <a:gd name="connsiteY2" fmla="*/ 394523 h 1146996"/>
              <a:gd name="connsiteX3" fmla="*/ 0 w 1224659"/>
              <a:gd name="connsiteY3" fmla="*/ 1146996 h 1146996"/>
              <a:gd name="connsiteX4" fmla="*/ 12962 w 1224659"/>
              <a:gd name="connsiteY4" fmla="*/ 707194 h 1146996"/>
              <a:gd name="connsiteX0" fmla="*/ 2856 w 1224659"/>
              <a:gd name="connsiteY0" fmla="*/ 723342 h 1146996"/>
              <a:gd name="connsiteX1" fmla="*/ 1075636 w 1224659"/>
              <a:gd name="connsiteY1" fmla="*/ 0 h 1146996"/>
              <a:gd name="connsiteX2" fmla="*/ 1224659 w 1224659"/>
              <a:gd name="connsiteY2" fmla="*/ 394523 h 1146996"/>
              <a:gd name="connsiteX3" fmla="*/ 0 w 1224659"/>
              <a:gd name="connsiteY3" fmla="*/ 1146996 h 1146996"/>
              <a:gd name="connsiteX4" fmla="*/ 2856 w 1224659"/>
              <a:gd name="connsiteY4" fmla="*/ 723342 h 1146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659" h="1146996">
                <a:moveTo>
                  <a:pt x="2856" y="723342"/>
                </a:moveTo>
                <a:lnTo>
                  <a:pt x="1075636" y="0"/>
                </a:lnTo>
                <a:lnTo>
                  <a:pt x="1224659" y="394523"/>
                </a:lnTo>
                <a:lnTo>
                  <a:pt x="0" y="1146996"/>
                </a:lnTo>
                <a:lnTo>
                  <a:pt x="2856" y="723342"/>
                </a:lnTo>
                <a:close/>
              </a:path>
            </a:pathLst>
          </a:cu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Rectangle 13"/>
          <p:cNvSpPr/>
          <p:nvPr/>
        </p:nvSpPr>
        <p:spPr>
          <a:xfrm rot="3477738">
            <a:off x="7870903" y="3363473"/>
            <a:ext cx="870406" cy="1002035"/>
          </a:xfrm>
          <a:custGeom>
            <a:avLst/>
            <a:gdLst>
              <a:gd name="connsiteX0" fmla="*/ 0 w 1380835"/>
              <a:gd name="connsiteY0" fmla="*/ 0 h 316345"/>
              <a:gd name="connsiteX1" fmla="*/ 1380835 w 1380835"/>
              <a:gd name="connsiteY1" fmla="*/ 0 h 316345"/>
              <a:gd name="connsiteX2" fmla="*/ 1380835 w 1380835"/>
              <a:gd name="connsiteY2" fmla="*/ 316345 h 316345"/>
              <a:gd name="connsiteX3" fmla="*/ 0 w 1380835"/>
              <a:gd name="connsiteY3" fmla="*/ 316345 h 316345"/>
              <a:gd name="connsiteX4" fmla="*/ 0 w 1380835"/>
              <a:gd name="connsiteY4" fmla="*/ 0 h 316345"/>
              <a:gd name="connsiteX0" fmla="*/ 0 w 1380835"/>
              <a:gd name="connsiteY0" fmla="*/ 563418 h 879763"/>
              <a:gd name="connsiteX1" fmla="*/ 1186871 w 1380835"/>
              <a:gd name="connsiteY1" fmla="*/ 0 h 879763"/>
              <a:gd name="connsiteX2" fmla="*/ 1380835 w 1380835"/>
              <a:gd name="connsiteY2" fmla="*/ 879763 h 879763"/>
              <a:gd name="connsiteX3" fmla="*/ 0 w 1380835"/>
              <a:gd name="connsiteY3" fmla="*/ 879763 h 879763"/>
              <a:gd name="connsiteX4" fmla="*/ 0 w 1380835"/>
              <a:gd name="connsiteY4" fmla="*/ 563418 h 879763"/>
              <a:gd name="connsiteX0" fmla="*/ 0 w 1233053"/>
              <a:gd name="connsiteY0" fmla="*/ 563418 h 879763"/>
              <a:gd name="connsiteX1" fmla="*/ 1186871 w 1233053"/>
              <a:gd name="connsiteY1" fmla="*/ 0 h 879763"/>
              <a:gd name="connsiteX2" fmla="*/ 1233053 w 1233053"/>
              <a:gd name="connsiteY2" fmla="*/ 417944 h 879763"/>
              <a:gd name="connsiteX3" fmla="*/ 0 w 1233053"/>
              <a:gd name="connsiteY3" fmla="*/ 879763 h 879763"/>
              <a:gd name="connsiteX4" fmla="*/ 0 w 1233053"/>
              <a:gd name="connsiteY4" fmla="*/ 563418 h 879763"/>
              <a:gd name="connsiteX0" fmla="*/ 0 w 1233053"/>
              <a:gd name="connsiteY0" fmla="*/ 563418 h 953654"/>
              <a:gd name="connsiteX1" fmla="*/ 1186871 w 1233053"/>
              <a:gd name="connsiteY1" fmla="*/ 0 h 953654"/>
              <a:gd name="connsiteX2" fmla="*/ 1233053 w 1233053"/>
              <a:gd name="connsiteY2" fmla="*/ 417944 h 953654"/>
              <a:gd name="connsiteX3" fmla="*/ 0 w 1233053"/>
              <a:gd name="connsiteY3" fmla="*/ 953654 h 953654"/>
              <a:gd name="connsiteX4" fmla="*/ 0 w 1233053"/>
              <a:gd name="connsiteY4" fmla="*/ 563418 h 953654"/>
              <a:gd name="connsiteX0" fmla="*/ 0 w 1362362"/>
              <a:gd name="connsiteY0" fmla="*/ 563418 h 953654"/>
              <a:gd name="connsiteX1" fmla="*/ 1186871 w 1362362"/>
              <a:gd name="connsiteY1" fmla="*/ 0 h 953654"/>
              <a:gd name="connsiteX2" fmla="*/ 1362362 w 1362362"/>
              <a:gd name="connsiteY2" fmla="*/ 334817 h 953654"/>
              <a:gd name="connsiteX3" fmla="*/ 0 w 1362362"/>
              <a:gd name="connsiteY3" fmla="*/ 953654 h 953654"/>
              <a:gd name="connsiteX4" fmla="*/ 0 w 1362362"/>
              <a:gd name="connsiteY4" fmla="*/ 563418 h 953654"/>
              <a:gd name="connsiteX0" fmla="*/ 0 w 1362362"/>
              <a:gd name="connsiteY0" fmla="*/ 563418 h 953654"/>
              <a:gd name="connsiteX1" fmla="*/ 1186871 w 1362362"/>
              <a:gd name="connsiteY1" fmla="*/ 0 h 953654"/>
              <a:gd name="connsiteX2" fmla="*/ 1362362 w 1362362"/>
              <a:gd name="connsiteY2" fmla="*/ 334817 h 953654"/>
              <a:gd name="connsiteX3" fmla="*/ 147782 w 1362362"/>
              <a:gd name="connsiteY3" fmla="*/ 953654 h 953654"/>
              <a:gd name="connsiteX4" fmla="*/ 0 w 1362362"/>
              <a:gd name="connsiteY4" fmla="*/ 563418 h 953654"/>
              <a:gd name="connsiteX0" fmla="*/ 0 w 1362362"/>
              <a:gd name="connsiteY0" fmla="*/ 778856 h 1169092"/>
              <a:gd name="connsiteX1" fmla="*/ 1103773 w 1362362"/>
              <a:gd name="connsiteY1" fmla="*/ 0 h 1169092"/>
              <a:gd name="connsiteX2" fmla="*/ 1362362 w 1362362"/>
              <a:gd name="connsiteY2" fmla="*/ 550255 h 1169092"/>
              <a:gd name="connsiteX3" fmla="*/ 147782 w 1362362"/>
              <a:gd name="connsiteY3" fmla="*/ 1169092 h 1169092"/>
              <a:gd name="connsiteX4" fmla="*/ 0 w 1362362"/>
              <a:gd name="connsiteY4" fmla="*/ 778856 h 1169092"/>
              <a:gd name="connsiteX0" fmla="*/ 0 w 1252796"/>
              <a:gd name="connsiteY0" fmla="*/ 778856 h 1169092"/>
              <a:gd name="connsiteX1" fmla="*/ 1103773 w 1252796"/>
              <a:gd name="connsiteY1" fmla="*/ 0 h 1169092"/>
              <a:gd name="connsiteX2" fmla="*/ 1252796 w 1252796"/>
              <a:gd name="connsiteY2" fmla="*/ 394523 h 1169092"/>
              <a:gd name="connsiteX3" fmla="*/ 147782 w 1252796"/>
              <a:gd name="connsiteY3" fmla="*/ 1169092 h 1169092"/>
              <a:gd name="connsiteX4" fmla="*/ 0 w 1252796"/>
              <a:gd name="connsiteY4" fmla="*/ 778856 h 1169092"/>
              <a:gd name="connsiteX0" fmla="*/ 0 w 1252796"/>
              <a:gd name="connsiteY0" fmla="*/ 778856 h 1258149"/>
              <a:gd name="connsiteX1" fmla="*/ 1103773 w 1252796"/>
              <a:gd name="connsiteY1" fmla="*/ 0 h 1258149"/>
              <a:gd name="connsiteX2" fmla="*/ 1252796 w 1252796"/>
              <a:gd name="connsiteY2" fmla="*/ 394523 h 1258149"/>
              <a:gd name="connsiteX3" fmla="*/ 81156 w 1252796"/>
              <a:gd name="connsiteY3" fmla="*/ 1258149 h 1258149"/>
              <a:gd name="connsiteX4" fmla="*/ 0 w 1252796"/>
              <a:gd name="connsiteY4" fmla="*/ 778856 h 1258149"/>
              <a:gd name="connsiteX0" fmla="*/ 0 w 1252796"/>
              <a:gd name="connsiteY0" fmla="*/ 778856 h 1227790"/>
              <a:gd name="connsiteX1" fmla="*/ 1103773 w 1252796"/>
              <a:gd name="connsiteY1" fmla="*/ 0 h 1227790"/>
              <a:gd name="connsiteX2" fmla="*/ 1252796 w 1252796"/>
              <a:gd name="connsiteY2" fmla="*/ 394523 h 1227790"/>
              <a:gd name="connsiteX3" fmla="*/ 67467 w 1252796"/>
              <a:gd name="connsiteY3" fmla="*/ 1227790 h 1227790"/>
              <a:gd name="connsiteX4" fmla="*/ 0 w 1252796"/>
              <a:gd name="connsiteY4" fmla="*/ 778856 h 1227790"/>
              <a:gd name="connsiteX0" fmla="*/ 0 w 1214735"/>
              <a:gd name="connsiteY0" fmla="*/ 724020 h 1227790"/>
              <a:gd name="connsiteX1" fmla="*/ 1065712 w 1214735"/>
              <a:gd name="connsiteY1" fmla="*/ 0 h 1227790"/>
              <a:gd name="connsiteX2" fmla="*/ 1214735 w 1214735"/>
              <a:gd name="connsiteY2" fmla="*/ 394523 h 1227790"/>
              <a:gd name="connsiteX3" fmla="*/ 29406 w 1214735"/>
              <a:gd name="connsiteY3" fmla="*/ 1227790 h 1227790"/>
              <a:gd name="connsiteX4" fmla="*/ 0 w 1214735"/>
              <a:gd name="connsiteY4" fmla="*/ 724020 h 1227790"/>
              <a:gd name="connsiteX0" fmla="*/ 9924 w 1224659"/>
              <a:gd name="connsiteY0" fmla="*/ 724020 h 1146996"/>
              <a:gd name="connsiteX1" fmla="*/ 1075636 w 1224659"/>
              <a:gd name="connsiteY1" fmla="*/ 0 h 1146996"/>
              <a:gd name="connsiteX2" fmla="*/ 1224659 w 1224659"/>
              <a:gd name="connsiteY2" fmla="*/ 394523 h 1146996"/>
              <a:gd name="connsiteX3" fmla="*/ 0 w 1224659"/>
              <a:gd name="connsiteY3" fmla="*/ 1146996 h 1146996"/>
              <a:gd name="connsiteX4" fmla="*/ 9924 w 1224659"/>
              <a:gd name="connsiteY4" fmla="*/ 724020 h 1146996"/>
              <a:gd name="connsiteX0" fmla="*/ 12962 w 1224659"/>
              <a:gd name="connsiteY0" fmla="*/ 707194 h 1146996"/>
              <a:gd name="connsiteX1" fmla="*/ 1075636 w 1224659"/>
              <a:gd name="connsiteY1" fmla="*/ 0 h 1146996"/>
              <a:gd name="connsiteX2" fmla="*/ 1224659 w 1224659"/>
              <a:gd name="connsiteY2" fmla="*/ 394523 h 1146996"/>
              <a:gd name="connsiteX3" fmla="*/ 0 w 1224659"/>
              <a:gd name="connsiteY3" fmla="*/ 1146996 h 1146996"/>
              <a:gd name="connsiteX4" fmla="*/ 12962 w 1224659"/>
              <a:gd name="connsiteY4" fmla="*/ 707194 h 1146996"/>
              <a:gd name="connsiteX0" fmla="*/ 2856 w 1224659"/>
              <a:gd name="connsiteY0" fmla="*/ 723342 h 1146996"/>
              <a:gd name="connsiteX1" fmla="*/ 1075636 w 1224659"/>
              <a:gd name="connsiteY1" fmla="*/ 0 h 1146996"/>
              <a:gd name="connsiteX2" fmla="*/ 1224659 w 1224659"/>
              <a:gd name="connsiteY2" fmla="*/ 394523 h 1146996"/>
              <a:gd name="connsiteX3" fmla="*/ 0 w 1224659"/>
              <a:gd name="connsiteY3" fmla="*/ 1146996 h 1146996"/>
              <a:gd name="connsiteX4" fmla="*/ 2856 w 1224659"/>
              <a:gd name="connsiteY4" fmla="*/ 723342 h 1146996"/>
              <a:gd name="connsiteX0" fmla="*/ 0 w 1221803"/>
              <a:gd name="connsiteY0" fmla="*/ 723342 h 1161648"/>
              <a:gd name="connsiteX1" fmla="*/ 1072780 w 1221803"/>
              <a:gd name="connsiteY1" fmla="*/ 0 h 1161648"/>
              <a:gd name="connsiteX2" fmla="*/ 1221803 w 1221803"/>
              <a:gd name="connsiteY2" fmla="*/ 394523 h 1161648"/>
              <a:gd name="connsiteX3" fmla="*/ 516 w 1221803"/>
              <a:gd name="connsiteY3" fmla="*/ 1161648 h 1161648"/>
              <a:gd name="connsiteX4" fmla="*/ 0 w 1221803"/>
              <a:gd name="connsiteY4" fmla="*/ 723342 h 1161648"/>
              <a:gd name="connsiteX0" fmla="*/ 0 w 1221803"/>
              <a:gd name="connsiteY0" fmla="*/ 723342 h 1142517"/>
              <a:gd name="connsiteX1" fmla="*/ 1072780 w 1221803"/>
              <a:gd name="connsiteY1" fmla="*/ 0 h 1142517"/>
              <a:gd name="connsiteX2" fmla="*/ 1221803 w 1221803"/>
              <a:gd name="connsiteY2" fmla="*/ 394523 h 1142517"/>
              <a:gd name="connsiteX3" fmla="*/ 50117 w 1221803"/>
              <a:gd name="connsiteY3" fmla="*/ 1142517 h 1142517"/>
              <a:gd name="connsiteX4" fmla="*/ 0 w 1221803"/>
              <a:gd name="connsiteY4" fmla="*/ 723342 h 1142517"/>
              <a:gd name="connsiteX0" fmla="*/ 84614 w 1171686"/>
              <a:gd name="connsiteY0" fmla="*/ 638325 h 1142517"/>
              <a:gd name="connsiteX1" fmla="*/ 1022663 w 1171686"/>
              <a:gd name="connsiteY1" fmla="*/ 0 h 1142517"/>
              <a:gd name="connsiteX2" fmla="*/ 1171686 w 1171686"/>
              <a:gd name="connsiteY2" fmla="*/ 394523 h 1142517"/>
              <a:gd name="connsiteX3" fmla="*/ 0 w 1171686"/>
              <a:gd name="connsiteY3" fmla="*/ 1142517 h 1142517"/>
              <a:gd name="connsiteX4" fmla="*/ 84614 w 1171686"/>
              <a:gd name="connsiteY4" fmla="*/ 638325 h 1142517"/>
              <a:gd name="connsiteX0" fmla="*/ 84614 w 1181585"/>
              <a:gd name="connsiteY0" fmla="*/ 651760 h 1155952"/>
              <a:gd name="connsiteX1" fmla="*/ 1181585 w 1181585"/>
              <a:gd name="connsiteY1" fmla="*/ 0 h 1155952"/>
              <a:gd name="connsiteX2" fmla="*/ 1171686 w 1181585"/>
              <a:gd name="connsiteY2" fmla="*/ 407958 h 1155952"/>
              <a:gd name="connsiteX3" fmla="*/ 0 w 1181585"/>
              <a:gd name="connsiteY3" fmla="*/ 1155952 h 1155952"/>
              <a:gd name="connsiteX4" fmla="*/ 84614 w 1181585"/>
              <a:gd name="connsiteY4" fmla="*/ 651760 h 1155952"/>
              <a:gd name="connsiteX0" fmla="*/ 84614 w 1181585"/>
              <a:gd name="connsiteY0" fmla="*/ 651760 h 1155952"/>
              <a:gd name="connsiteX1" fmla="*/ 1181585 w 1181585"/>
              <a:gd name="connsiteY1" fmla="*/ 0 h 1155952"/>
              <a:gd name="connsiteX2" fmla="*/ 1127144 w 1181585"/>
              <a:gd name="connsiteY2" fmla="*/ 449070 h 1155952"/>
              <a:gd name="connsiteX3" fmla="*/ 0 w 1181585"/>
              <a:gd name="connsiteY3" fmla="*/ 1155952 h 1155952"/>
              <a:gd name="connsiteX4" fmla="*/ 84614 w 1181585"/>
              <a:gd name="connsiteY4" fmla="*/ 651760 h 1155952"/>
              <a:gd name="connsiteX0" fmla="*/ 84614 w 1181585"/>
              <a:gd name="connsiteY0" fmla="*/ 651760 h 1155952"/>
              <a:gd name="connsiteX1" fmla="*/ 1181585 w 1181585"/>
              <a:gd name="connsiteY1" fmla="*/ 0 h 1155952"/>
              <a:gd name="connsiteX2" fmla="*/ 1065129 w 1181585"/>
              <a:gd name="connsiteY2" fmla="*/ 498061 h 1155952"/>
              <a:gd name="connsiteX3" fmla="*/ 0 w 1181585"/>
              <a:gd name="connsiteY3" fmla="*/ 1155952 h 1155952"/>
              <a:gd name="connsiteX4" fmla="*/ 84614 w 1181585"/>
              <a:gd name="connsiteY4" fmla="*/ 651760 h 1155952"/>
              <a:gd name="connsiteX0" fmla="*/ 84614 w 1181585"/>
              <a:gd name="connsiteY0" fmla="*/ 651760 h 1155952"/>
              <a:gd name="connsiteX1" fmla="*/ 1181585 w 1181585"/>
              <a:gd name="connsiteY1" fmla="*/ 0 h 1155952"/>
              <a:gd name="connsiteX2" fmla="*/ 1062337 w 1181585"/>
              <a:gd name="connsiteY2" fmla="*/ 452414 h 1155952"/>
              <a:gd name="connsiteX3" fmla="*/ 0 w 1181585"/>
              <a:gd name="connsiteY3" fmla="*/ 1155952 h 1155952"/>
              <a:gd name="connsiteX4" fmla="*/ 84614 w 1181585"/>
              <a:gd name="connsiteY4" fmla="*/ 651760 h 1155952"/>
              <a:gd name="connsiteX0" fmla="*/ 84614 w 1165798"/>
              <a:gd name="connsiteY0" fmla="*/ 636554 h 1140746"/>
              <a:gd name="connsiteX1" fmla="*/ 1165798 w 1165798"/>
              <a:gd name="connsiteY1" fmla="*/ 0 h 1140746"/>
              <a:gd name="connsiteX2" fmla="*/ 1062337 w 1165798"/>
              <a:gd name="connsiteY2" fmla="*/ 437208 h 1140746"/>
              <a:gd name="connsiteX3" fmla="*/ 0 w 1165798"/>
              <a:gd name="connsiteY3" fmla="*/ 1140746 h 1140746"/>
              <a:gd name="connsiteX4" fmla="*/ 84614 w 1165798"/>
              <a:gd name="connsiteY4" fmla="*/ 636554 h 114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798" h="1140746">
                <a:moveTo>
                  <a:pt x="84614" y="636554"/>
                </a:moveTo>
                <a:lnTo>
                  <a:pt x="1165798" y="0"/>
                </a:lnTo>
                <a:lnTo>
                  <a:pt x="1062337" y="437208"/>
                </a:lnTo>
                <a:lnTo>
                  <a:pt x="0" y="1140746"/>
                </a:lnTo>
                <a:lnTo>
                  <a:pt x="84614" y="636554"/>
                </a:lnTo>
                <a:close/>
              </a:path>
            </a:pathLst>
          </a:cu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Trapèze 20"/>
          <p:cNvSpPr/>
          <p:nvPr/>
        </p:nvSpPr>
        <p:spPr>
          <a:xfrm flipV="1">
            <a:off x="5995453" y="1616813"/>
            <a:ext cx="3268625" cy="2842493"/>
          </a:xfrm>
          <a:custGeom>
            <a:avLst/>
            <a:gdLst>
              <a:gd name="connsiteX0" fmla="*/ 0 w 3721100"/>
              <a:gd name="connsiteY0" fmla="*/ 2887920 h 2887920"/>
              <a:gd name="connsiteX1" fmla="*/ 721980 w 3721100"/>
              <a:gd name="connsiteY1" fmla="*/ 0 h 2887920"/>
              <a:gd name="connsiteX2" fmla="*/ 2999120 w 3721100"/>
              <a:gd name="connsiteY2" fmla="*/ 0 h 2887920"/>
              <a:gd name="connsiteX3" fmla="*/ 3721100 w 3721100"/>
              <a:gd name="connsiteY3" fmla="*/ 2887920 h 2887920"/>
              <a:gd name="connsiteX4" fmla="*/ 0 w 3721100"/>
              <a:gd name="connsiteY4" fmla="*/ 2887920 h 2887920"/>
              <a:gd name="connsiteX0" fmla="*/ 0 w 3721100"/>
              <a:gd name="connsiteY0" fmla="*/ 2889250 h 2889250"/>
              <a:gd name="connsiteX1" fmla="*/ 721980 w 3721100"/>
              <a:gd name="connsiteY1" fmla="*/ 1330 h 2889250"/>
              <a:gd name="connsiteX2" fmla="*/ 736600 w 3721100"/>
              <a:gd name="connsiteY2" fmla="*/ 0 h 2889250"/>
              <a:gd name="connsiteX3" fmla="*/ 2999120 w 3721100"/>
              <a:gd name="connsiteY3" fmla="*/ 1330 h 2889250"/>
              <a:gd name="connsiteX4" fmla="*/ 3721100 w 3721100"/>
              <a:gd name="connsiteY4" fmla="*/ 2889250 h 2889250"/>
              <a:gd name="connsiteX5" fmla="*/ 0 w 3721100"/>
              <a:gd name="connsiteY5" fmla="*/ 2889250 h 2889250"/>
              <a:gd name="connsiteX0" fmla="*/ 0 w 3721100"/>
              <a:gd name="connsiteY0" fmla="*/ 2889250 h 2889250"/>
              <a:gd name="connsiteX1" fmla="*/ 721980 w 3721100"/>
              <a:gd name="connsiteY1" fmla="*/ 1330 h 2889250"/>
              <a:gd name="connsiteX2" fmla="*/ 736600 w 3721100"/>
              <a:gd name="connsiteY2" fmla="*/ 0 h 2889250"/>
              <a:gd name="connsiteX3" fmla="*/ 1854200 w 3721100"/>
              <a:gd name="connsiteY3" fmla="*/ 6350 h 2889250"/>
              <a:gd name="connsiteX4" fmla="*/ 2999120 w 3721100"/>
              <a:gd name="connsiteY4" fmla="*/ 1330 h 2889250"/>
              <a:gd name="connsiteX5" fmla="*/ 3721100 w 3721100"/>
              <a:gd name="connsiteY5" fmla="*/ 2889250 h 2889250"/>
              <a:gd name="connsiteX6" fmla="*/ 0 w 3721100"/>
              <a:gd name="connsiteY6" fmla="*/ 2889250 h 2889250"/>
              <a:gd name="connsiteX0" fmla="*/ 0 w 3721100"/>
              <a:gd name="connsiteY0" fmla="*/ 2889250 h 2889250"/>
              <a:gd name="connsiteX1" fmla="*/ 721980 w 3721100"/>
              <a:gd name="connsiteY1" fmla="*/ 1330 h 2889250"/>
              <a:gd name="connsiteX2" fmla="*/ 736600 w 3721100"/>
              <a:gd name="connsiteY2" fmla="*/ 0 h 2889250"/>
              <a:gd name="connsiteX3" fmla="*/ 1854200 w 3721100"/>
              <a:gd name="connsiteY3" fmla="*/ 6350 h 2889250"/>
              <a:gd name="connsiteX4" fmla="*/ 2999120 w 3721100"/>
              <a:gd name="connsiteY4" fmla="*/ 1330 h 2889250"/>
              <a:gd name="connsiteX5" fmla="*/ 3721100 w 3721100"/>
              <a:gd name="connsiteY5" fmla="*/ 2889250 h 2889250"/>
              <a:gd name="connsiteX6" fmla="*/ 0 w 3721100"/>
              <a:gd name="connsiteY6" fmla="*/ 2889250 h 2889250"/>
              <a:gd name="connsiteX0" fmla="*/ 0 w 3721100"/>
              <a:gd name="connsiteY0" fmla="*/ 2889250 h 2889250"/>
              <a:gd name="connsiteX1" fmla="*/ 721980 w 3721100"/>
              <a:gd name="connsiteY1" fmla="*/ 1330 h 2889250"/>
              <a:gd name="connsiteX2" fmla="*/ 736600 w 3721100"/>
              <a:gd name="connsiteY2" fmla="*/ 0 h 2889250"/>
              <a:gd name="connsiteX3" fmla="*/ 1854200 w 3721100"/>
              <a:gd name="connsiteY3" fmla="*/ 6350 h 2889250"/>
              <a:gd name="connsiteX4" fmla="*/ 2999120 w 3721100"/>
              <a:gd name="connsiteY4" fmla="*/ 1330 h 2889250"/>
              <a:gd name="connsiteX5" fmla="*/ 3721100 w 3721100"/>
              <a:gd name="connsiteY5" fmla="*/ 2889250 h 2889250"/>
              <a:gd name="connsiteX6" fmla="*/ 0 w 3721100"/>
              <a:gd name="connsiteY6" fmla="*/ 2889250 h 2889250"/>
              <a:gd name="connsiteX0" fmla="*/ 0 w 3721100"/>
              <a:gd name="connsiteY0" fmla="*/ 3422650 h 3422650"/>
              <a:gd name="connsiteX1" fmla="*/ 721980 w 3721100"/>
              <a:gd name="connsiteY1" fmla="*/ 534730 h 3422650"/>
              <a:gd name="connsiteX2" fmla="*/ 736600 w 3721100"/>
              <a:gd name="connsiteY2" fmla="*/ 533400 h 3422650"/>
              <a:gd name="connsiteX3" fmla="*/ 1898650 w 3721100"/>
              <a:gd name="connsiteY3" fmla="*/ 0 h 3422650"/>
              <a:gd name="connsiteX4" fmla="*/ 2999120 w 3721100"/>
              <a:gd name="connsiteY4" fmla="*/ 534730 h 3422650"/>
              <a:gd name="connsiteX5" fmla="*/ 3721100 w 3721100"/>
              <a:gd name="connsiteY5" fmla="*/ 3422650 h 3422650"/>
              <a:gd name="connsiteX6" fmla="*/ 0 w 3721100"/>
              <a:gd name="connsiteY6" fmla="*/ 3422650 h 3422650"/>
              <a:gd name="connsiteX0" fmla="*/ 0 w 3721100"/>
              <a:gd name="connsiteY0" fmla="*/ 3807156 h 3807156"/>
              <a:gd name="connsiteX1" fmla="*/ 721980 w 3721100"/>
              <a:gd name="connsiteY1" fmla="*/ 919236 h 3807156"/>
              <a:gd name="connsiteX2" fmla="*/ 736600 w 3721100"/>
              <a:gd name="connsiteY2" fmla="*/ 917906 h 3807156"/>
              <a:gd name="connsiteX3" fmla="*/ 1838128 w 3721100"/>
              <a:gd name="connsiteY3" fmla="*/ 0 h 3807156"/>
              <a:gd name="connsiteX4" fmla="*/ 2999120 w 3721100"/>
              <a:gd name="connsiteY4" fmla="*/ 919236 h 3807156"/>
              <a:gd name="connsiteX5" fmla="*/ 3721100 w 3721100"/>
              <a:gd name="connsiteY5" fmla="*/ 3807156 h 3807156"/>
              <a:gd name="connsiteX6" fmla="*/ 0 w 3721100"/>
              <a:gd name="connsiteY6" fmla="*/ 3807156 h 3807156"/>
              <a:gd name="connsiteX0" fmla="*/ 0 w 3721100"/>
              <a:gd name="connsiteY0" fmla="*/ 3807156 h 3807156"/>
              <a:gd name="connsiteX1" fmla="*/ 721980 w 3721100"/>
              <a:gd name="connsiteY1" fmla="*/ 919236 h 3807156"/>
              <a:gd name="connsiteX2" fmla="*/ 688183 w 3721100"/>
              <a:gd name="connsiteY2" fmla="*/ 433714 h 3807156"/>
              <a:gd name="connsiteX3" fmla="*/ 1838128 w 3721100"/>
              <a:gd name="connsiteY3" fmla="*/ 0 h 3807156"/>
              <a:gd name="connsiteX4" fmla="*/ 2999120 w 3721100"/>
              <a:gd name="connsiteY4" fmla="*/ 919236 h 3807156"/>
              <a:gd name="connsiteX5" fmla="*/ 3721100 w 3721100"/>
              <a:gd name="connsiteY5" fmla="*/ 3807156 h 3807156"/>
              <a:gd name="connsiteX6" fmla="*/ 0 w 3721100"/>
              <a:gd name="connsiteY6" fmla="*/ 3807156 h 3807156"/>
              <a:gd name="connsiteX0" fmla="*/ 0 w 3721100"/>
              <a:gd name="connsiteY0" fmla="*/ 3807156 h 3807156"/>
              <a:gd name="connsiteX1" fmla="*/ 576726 w 3721100"/>
              <a:gd name="connsiteY1" fmla="*/ 933477 h 3807156"/>
              <a:gd name="connsiteX2" fmla="*/ 688183 w 3721100"/>
              <a:gd name="connsiteY2" fmla="*/ 433714 h 3807156"/>
              <a:gd name="connsiteX3" fmla="*/ 1838128 w 3721100"/>
              <a:gd name="connsiteY3" fmla="*/ 0 h 3807156"/>
              <a:gd name="connsiteX4" fmla="*/ 2999120 w 3721100"/>
              <a:gd name="connsiteY4" fmla="*/ 919236 h 3807156"/>
              <a:gd name="connsiteX5" fmla="*/ 3721100 w 3721100"/>
              <a:gd name="connsiteY5" fmla="*/ 3807156 h 3807156"/>
              <a:gd name="connsiteX6" fmla="*/ 0 w 3721100"/>
              <a:gd name="connsiteY6" fmla="*/ 3807156 h 3807156"/>
              <a:gd name="connsiteX0" fmla="*/ 0 w 3721100"/>
              <a:gd name="connsiteY0" fmla="*/ 3807156 h 3807156"/>
              <a:gd name="connsiteX1" fmla="*/ 576726 w 3721100"/>
              <a:gd name="connsiteY1" fmla="*/ 933477 h 3807156"/>
              <a:gd name="connsiteX2" fmla="*/ 688183 w 3721100"/>
              <a:gd name="connsiteY2" fmla="*/ 433714 h 3807156"/>
              <a:gd name="connsiteX3" fmla="*/ 1838128 w 3721100"/>
              <a:gd name="connsiteY3" fmla="*/ 0 h 3807156"/>
              <a:gd name="connsiteX4" fmla="*/ 2974912 w 3721100"/>
              <a:gd name="connsiteY4" fmla="*/ 534731 h 3807156"/>
              <a:gd name="connsiteX5" fmla="*/ 3721100 w 3721100"/>
              <a:gd name="connsiteY5" fmla="*/ 3807156 h 3807156"/>
              <a:gd name="connsiteX6" fmla="*/ 0 w 3721100"/>
              <a:gd name="connsiteY6" fmla="*/ 3807156 h 380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1100" h="3807156">
                <a:moveTo>
                  <a:pt x="0" y="3807156"/>
                </a:moveTo>
                <a:lnTo>
                  <a:pt x="576726" y="933477"/>
                </a:lnTo>
                <a:lnTo>
                  <a:pt x="688183" y="433714"/>
                </a:lnTo>
                <a:lnTo>
                  <a:pt x="1838128" y="0"/>
                </a:lnTo>
                <a:lnTo>
                  <a:pt x="2974912" y="534731"/>
                </a:lnTo>
                <a:lnTo>
                  <a:pt x="3721100" y="3807156"/>
                </a:lnTo>
                <a:lnTo>
                  <a:pt x="0" y="3807156"/>
                </a:lnTo>
                <a:close/>
              </a:path>
            </a:pathLst>
          </a:custGeom>
          <a:gradFill flip="none" rotWithShape="1">
            <a:gsLst>
              <a:gs pos="5000">
                <a:srgbClr val="CCCCFF">
                  <a:alpha val="34902"/>
                </a:srgbClr>
              </a:gs>
              <a:gs pos="95000">
                <a:srgbClr val="40D7B4"/>
              </a:gs>
              <a:gs pos="77000">
                <a:srgbClr val="CC99FF">
                  <a:alpha val="29804"/>
                </a:srgbClr>
              </a:gs>
              <a:gs pos="100000">
                <a:srgbClr val="E8F1FC">
                  <a:alpha val="93000"/>
                </a:srgbClr>
              </a:gs>
              <a:gs pos="0">
                <a:srgbClr val="D8EBF7"/>
              </a:gs>
              <a:gs pos="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4" name="Rectangle 123"/>
          <p:cNvSpPr/>
          <p:nvPr/>
        </p:nvSpPr>
        <p:spPr>
          <a:xfrm>
            <a:off x="8532628" y="1576036"/>
            <a:ext cx="3397102" cy="3139321"/>
          </a:xfrm>
          <a:prstGeom prst="rect">
            <a:avLst/>
          </a:prstGeom>
        </p:spPr>
        <p:txBody>
          <a:bodyPr wrap="square">
            <a:spAutoFit/>
          </a:bodyPr>
          <a:lstStyle/>
          <a:p>
            <a:pPr algn="ctr"/>
            <a:r>
              <a:rPr lang="fr-FR" dirty="0">
                <a:solidFill>
                  <a:srgbClr val="00B050"/>
                </a:solidFill>
                <a:latin typeface="Arial Black" panose="020B0A04020102020204" pitchFamily="34" charset="0"/>
              </a:rPr>
              <a:t>L’intégration des coûts de cession définitive dans la loi portant RAF. Pour disposer de toutes les informations dans un texte unique.  </a:t>
            </a:r>
            <a:r>
              <a:rPr lang="fr-FR" dirty="0">
                <a:latin typeface="Arial Black" panose="020B0A04020102020204" pitchFamily="34" charset="0"/>
              </a:rPr>
              <a:t>Cela va faciliter l’exploitation de la Loi par tous les acteurs et la recherche d’informations y relatives (Art.71 à 75) </a:t>
            </a:r>
          </a:p>
        </p:txBody>
      </p:sp>
      <p:sp>
        <p:nvSpPr>
          <p:cNvPr id="125" name="Rectangle 124"/>
          <p:cNvSpPr/>
          <p:nvPr/>
        </p:nvSpPr>
        <p:spPr>
          <a:xfrm>
            <a:off x="7252411" y="1843615"/>
            <a:ext cx="627095" cy="707886"/>
          </a:xfrm>
          <a:prstGeom prst="rect">
            <a:avLst/>
          </a:prstGeom>
        </p:spPr>
        <p:txBody>
          <a:bodyPr wrap="none">
            <a:spAutoFit/>
          </a:bodyPr>
          <a:lstStyle/>
          <a:p>
            <a:r>
              <a:rPr lang="fr-FR" sz="4000" dirty="0">
                <a:solidFill>
                  <a:srgbClr val="0070C0"/>
                </a:solidFill>
              </a:rPr>
              <a:t>☯</a:t>
            </a:r>
          </a:p>
        </p:txBody>
      </p:sp>
      <p:sp>
        <p:nvSpPr>
          <p:cNvPr id="3" name="Rectangle 2">
            <a:extLst>
              <a:ext uri="{FF2B5EF4-FFF2-40B4-BE49-F238E27FC236}">
                <a16:creationId xmlns:a16="http://schemas.microsoft.com/office/drawing/2014/main" id="{2B9104DB-908F-F5E6-CFF5-B99D0B86669D}"/>
              </a:ext>
            </a:extLst>
          </p:cNvPr>
          <p:cNvSpPr/>
          <p:nvPr/>
        </p:nvSpPr>
        <p:spPr>
          <a:xfrm>
            <a:off x="691176" y="156353"/>
            <a:ext cx="10476930" cy="1307943"/>
          </a:xfrm>
          <a:prstGeom prst="rect">
            <a:avLst/>
          </a:prstGeom>
          <a:solidFill>
            <a:schemeClr val="accent4">
              <a:lumMod val="40000"/>
              <a:lumOff val="60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chemeClr val="tx1"/>
                </a:solidFill>
                <a:latin typeface="Arial Black" panose="020B0A04020102020204" pitchFamily="34" charset="0"/>
              </a:rPr>
              <a:t>LOI PORTANT RAF DE 2025 ET </a:t>
            </a:r>
            <a:r>
              <a:rPr lang="fr-FR" sz="2600" dirty="0">
                <a:solidFill>
                  <a:srgbClr val="FF0000"/>
                </a:solidFill>
                <a:latin typeface="Arial Black" panose="020B0A04020102020204" pitchFamily="34" charset="0"/>
              </a:rPr>
              <a:t>DEFIS</a:t>
            </a:r>
            <a:r>
              <a:rPr lang="fr-FR" sz="2600" dirty="0">
                <a:solidFill>
                  <a:schemeClr val="tx1"/>
                </a:solidFill>
                <a:latin typeface="Arial Black" panose="020B0A04020102020204" pitchFamily="34" charset="0"/>
              </a:rPr>
              <a:t> DE LA GOUVERNANCE FONCIERE AU BF (4/4)</a:t>
            </a:r>
          </a:p>
        </p:txBody>
      </p:sp>
      <p:sp>
        <p:nvSpPr>
          <p:cNvPr id="6" name="ZoneTexte 5">
            <a:extLst>
              <a:ext uri="{FF2B5EF4-FFF2-40B4-BE49-F238E27FC236}">
                <a16:creationId xmlns:a16="http://schemas.microsoft.com/office/drawing/2014/main" id="{DCD8169B-3CEA-7DCC-ACB3-EC65E6ECC976}"/>
              </a:ext>
            </a:extLst>
          </p:cNvPr>
          <p:cNvSpPr txBox="1"/>
          <p:nvPr/>
        </p:nvSpPr>
        <p:spPr>
          <a:xfrm>
            <a:off x="860062" y="6072283"/>
            <a:ext cx="10471873" cy="461665"/>
          </a:xfrm>
          <a:prstGeom prst="rect">
            <a:avLst/>
          </a:prstGeom>
          <a:noFill/>
          <a:ln w="28575">
            <a:solidFill>
              <a:schemeClr val="tx1"/>
            </a:solidFill>
          </a:ln>
        </p:spPr>
        <p:txBody>
          <a:bodyPr wrap="square" rtlCol="0">
            <a:spAutoFit/>
          </a:bodyPr>
          <a:lstStyle/>
          <a:p>
            <a:pPr algn="ctr"/>
            <a:r>
              <a:rPr lang="fr-FR" sz="2400" b="1" dirty="0"/>
              <a:t>Solutions intégrées dans la RAF</a:t>
            </a:r>
            <a:r>
              <a:rPr lang="fr-FR" sz="2400" dirty="0"/>
              <a:t> pour faire face au défi de </a:t>
            </a:r>
            <a:r>
              <a:rPr lang="fr-FR" sz="2400" b="1" dirty="0"/>
              <a:t>la pluralité des acteurs</a:t>
            </a:r>
          </a:p>
        </p:txBody>
      </p:sp>
      <p:sp>
        <p:nvSpPr>
          <p:cNvPr id="9" name="ZoneTexte 8">
            <a:extLst>
              <a:ext uri="{FF2B5EF4-FFF2-40B4-BE49-F238E27FC236}">
                <a16:creationId xmlns:a16="http://schemas.microsoft.com/office/drawing/2014/main" id="{F6594FF1-4E7F-9DFB-DC62-9906D82DADFB}"/>
              </a:ext>
            </a:extLst>
          </p:cNvPr>
          <p:cNvSpPr txBox="1"/>
          <p:nvPr/>
        </p:nvSpPr>
        <p:spPr>
          <a:xfrm>
            <a:off x="2169926" y="5109790"/>
            <a:ext cx="9415131" cy="958468"/>
          </a:xfrm>
          <a:prstGeom prst="rect">
            <a:avLst/>
          </a:prstGeom>
          <a:noFill/>
        </p:spPr>
        <p:txBody>
          <a:bodyPr wrap="square">
            <a:spAutoFit/>
          </a:bodyPr>
          <a:lstStyle/>
          <a:p>
            <a:pPr lvl="0" algn="just">
              <a:lnSpc>
                <a:spcPct val="115000"/>
              </a:lnSpc>
              <a:spcBef>
                <a:spcPts val="600"/>
              </a:spcBef>
              <a:spcAft>
                <a:spcPts val="600"/>
              </a:spcAft>
              <a:tabLst>
                <a:tab pos="457200" algn="l"/>
              </a:tabLst>
            </a:pPr>
            <a:r>
              <a:rPr lang="fr-FR" sz="3200" b="1" dirty="0">
                <a:solidFill>
                  <a:srgbClr val="0070C0"/>
                </a:solidFill>
                <a:effectLst/>
                <a:ea typeface="Calibri" panose="020F0502020204030204" pitchFamily="34" charset="0"/>
                <a:cs typeface="Arial" panose="020B0604020202020204" pitchFamily="34" charset="0"/>
              </a:rPr>
              <a:t>Obligation de digitaliser </a:t>
            </a:r>
            <a:r>
              <a:rPr lang="fr-FR" sz="2800" b="1" dirty="0">
                <a:effectLst/>
                <a:ea typeface="Calibri" panose="020F0502020204030204" pitchFamily="34" charset="0"/>
                <a:cs typeface="Arial" panose="020B0604020202020204" pitchFamily="34" charset="0"/>
              </a:rPr>
              <a:t>les procédures et actes fonciers</a:t>
            </a:r>
            <a:r>
              <a:rPr lang="fr-FR" sz="1800" b="1" dirty="0">
                <a:effectLst/>
                <a:ea typeface="Calibri" panose="020F0502020204030204" pitchFamily="34" charset="0"/>
                <a:cs typeface="Arial" panose="020B0604020202020204" pitchFamily="34" charset="0"/>
              </a:rPr>
              <a:t>: informatiser </a:t>
            </a:r>
            <a:r>
              <a:rPr lang="fr-FR" sz="1800" dirty="0">
                <a:effectLst/>
                <a:ea typeface="Calibri" panose="020F0502020204030204" pitchFamily="34" charset="0"/>
                <a:cs typeface="Arial" panose="020B0604020202020204" pitchFamily="34" charset="0"/>
              </a:rPr>
              <a:t>pour minimiser les erreurs humaines </a:t>
            </a:r>
            <a:r>
              <a:rPr lang="fr-FR" sz="1800" dirty="0">
                <a:ea typeface="Calibri" panose="020F0502020204030204" pitchFamily="34" charset="0"/>
                <a:cs typeface="Arial" panose="020B0604020202020204" pitchFamily="34" charset="0"/>
              </a:rPr>
              <a:t>vue la diversité des acteurs </a:t>
            </a:r>
            <a:r>
              <a:rPr lang="fr-FR" sz="1800" dirty="0">
                <a:effectLst/>
                <a:ea typeface="Calibri" panose="020F0502020204030204" pitchFamily="34" charset="0"/>
                <a:cs typeface="Arial" panose="020B0604020202020204" pitchFamily="34" charset="0"/>
              </a:rPr>
              <a:t>(article 89)</a:t>
            </a:r>
          </a:p>
        </p:txBody>
      </p:sp>
    </p:spTree>
    <p:extLst>
      <p:ext uri="{BB962C8B-B14F-4D97-AF65-F5344CB8AC3E}">
        <p14:creationId xmlns:p14="http://schemas.microsoft.com/office/powerpoint/2010/main" val="3351863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13B23-D526-B9E8-8561-D3F1293C1A52}"/>
            </a:ext>
          </a:extLst>
        </p:cNvPr>
        <p:cNvGrpSpPr/>
        <p:nvPr/>
      </p:nvGrpSpPr>
      <p:grpSpPr>
        <a:xfrm>
          <a:off x="0" y="0"/>
          <a:ext cx="0" cy="0"/>
          <a:chOff x="0" y="0"/>
          <a:chExt cx="0" cy="0"/>
        </a:xfrm>
      </p:grpSpPr>
      <p:sp>
        <p:nvSpPr>
          <p:cNvPr id="30" name="TextBox 10">
            <a:extLst>
              <a:ext uri="{FF2B5EF4-FFF2-40B4-BE49-F238E27FC236}">
                <a16:creationId xmlns:a16="http://schemas.microsoft.com/office/drawing/2014/main" id="{8A602B54-7247-C6CC-C183-B31C5FA7DECA}"/>
              </a:ext>
            </a:extLst>
          </p:cNvPr>
          <p:cNvSpPr txBox="1"/>
          <p:nvPr/>
        </p:nvSpPr>
        <p:spPr>
          <a:xfrm>
            <a:off x="565136" y="5371660"/>
            <a:ext cx="1325539" cy="646331"/>
          </a:xfrm>
          <a:prstGeom prst="rect">
            <a:avLst/>
          </a:prstGeom>
          <a:noFill/>
          <a:ln w="12700">
            <a:noFill/>
          </a:ln>
        </p:spPr>
        <p:txBody>
          <a:bodyPr wrap="square">
            <a:spAutoFit/>
          </a:bodyPr>
          <a:lstStyle/>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Recom-</a:t>
            </a:r>
          </a:p>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mendations stratégiques</a:t>
            </a:r>
          </a:p>
        </p:txBody>
      </p:sp>
      <p:sp>
        <p:nvSpPr>
          <p:cNvPr id="2" name="Rectangle 1">
            <a:extLst>
              <a:ext uri="{FF2B5EF4-FFF2-40B4-BE49-F238E27FC236}">
                <a16:creationId xmlns:a16="http://schemas.microsoft.com/office/drawing/2014/main" id="{D834B460-9F32-E165-3A67-F4E3383A4185}"/>
              </a:ext>
            </a:extLst>
          </p:cNvPr>
          <p:cNvSpPr/>
          <p:nvPr/>
        </p:nvSpPr>
        <p:spPr>
          <a:xfrm>
            <a:off x="1081086" y="298643"/>
            <a:ext cx="10476930" cy="1307943"/>
          </a:xfrm>
          <a:prstGeom prst="rect">
            <a:avLst/>
          </a:prstGeom>
          <a:solidFill>
            <a:schemeClr val="accent4">
              <a:lumMod val="40000"/>
              <a:lumOff val="60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a:solidFill>
                  <a:schemeClr val="tx1"/>
                </a:solidFill>
                <a:latin typeface="Arial Black" panose="020B0A04020102020204" pitchFamily="34" charset="0"/>
              </a:rPr>
              <a:t>CONCLUSION (1/1)</a:t>
            </a:r>
          </a:p>
        </p:txBody>
      </p:sp>
      <p:grpSp>
        <p:nvGrpSpPr>
          <p:cNvPr id="12" name="Groupe 11">
            <a:extLst>
              <a:ext uri="{FF2B5EF4-FFF2-40B4-BE49-F238E27FC236}">
                <a16:creationId xmlns:a16="http://schemas.microsoft.com/office/drawing/2014/main" id="{54239BF2-0026-DEE1-AD90-79725613B671}"/>
              </a:ext>
            </a:extLst>
          </p:cNvPr>
          <p:cNvGrpSpPr/>
          <p:nvPr/>
        </p:nvGrpSpPr>
        <p:grpSpPr>
          <a:xfrm>
            <a:off x="0" y="0"/>
            <a:ext cx="1081086" cy="6858000"/>
            <a:chOff x="0" y="0"/>
            <a:chExt cx="1081086" cy="6858000"/>
          </a:xfrm>
        </p:grpSpPr>
        <p:sp>
          <p:nvSpPr>
            <p:cNvPr id="13" name="Rectangle 12">
              <a:extLst>
                <a:ext uri="{FF2B5EF4-FFF2-40B4-BE49-F238E27FC236}">
                  <a16:creationId xmlns:a16="http://schemas.microsoft.com/office/drawing/2014/main" id="{8331B17D-15CE-7806-A4AE-0F07A7BF161E}"/>
                </a:ext>
              </a:extLst>
            </p:cNvPr>
            <p:cNvSpPr/>
            <p:nvPr/>
          </p:nvSpPr>
          <p:spPr>
            <a:xfrm>
              <a:off x="0" y="0"/>
              <a:ext cx="542925"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C450DA-22EE-4420-4848-CEDAC1AB0BB0}"/>
                </a:ext>
              </a:extLst>
            </p:cNvPr>
            <p:cNvSpPr/>
            <p:nvPr/>
          </p:nvSpPr>
          <p:spPr>
            <a:xfrm>
              <a:off x="538161" y="0"/>
              <a:ext cx="542925"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Étoile à 5 branches 2">
              <a:extLst>
                <a:ext uri="{FF2B5EF4-FFF2-40B4-BE49-F238E27FC236}">
                  <a16:creationId xmlns:a16="http://schemas.microsoft.com/office/drawing/2014/main" id="{18E7D9D8-77A9-A101-7A52-93F32B0EEAB9}"/>
                </a:ext>
              </a:extLst>
            </p:cNvPr>
            <p:cNvSpPr/>
            <p:nvPr/>
          </p:nvSpPr>
          <p:spPr>
            <a:xfrm>
              <a:off x="195260" y="3157537"/>
              <a:ext cx="685802" cy="542925"/>
            </a:xfrm>
            <a:prstGeom prst="star5">
              <a:avLst/>
            </a:prstGeom>
            <a:solidFill>
              <a:srgbClr val="E2E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ZoneTexte 3">
            <a:extLst>
              <a:ext uri="{FF2B5EF4-FFF2-40B4-BE49-F238E27FC236}">
                <a16:creationId xmlns:a16="http://schemas.microsoft.com/office/drawing/2014/main" id="{96D03DE5-DC71-883F-2D08-D71538763DB7}"/>
              </a:ext>
            </a:extLst>
          </p:cNvPr>
          <p:cNvSpPr txBox="1"/>
          <p:nvPr/>
        </p:nvSpPr>
        <p:spPr>
          <a:xfrm>
            <a:off x="1103296" y="1626826"/>
            <a:ext cx="10693527" cy="5169364"/>
          </a:xfrm>
          <a:prstGeom prst="rect">
            <a:avLst/>
          </a:prstGeom>
          <a:noFill/>
          <a:ln w="19050">
            <a:solidFill>
              <a:srgbClr val="92D050"/>
            </a:solidFill>
          </a:ln>
        </p:spPr>
        <p:txBody>
          <a:bodyPr wrap="square" rtlCol="0">
            <a:spAutoFit/>
          </a:bodyPr>
          <a:lstStyle/>
          <a:p>
            <a:pPr algn="just">
              <a:lnSpc>
                <a:spcPct val="107000"/>
              </a:lnSpc>
              <a:spcAft>
                <a:spcPts val="800"/>
              </a:spcAft>
            </a:pPr>
            <a:r>
              <a:rPr lang="fr-FR" sz="2500" dirty="0">
                <a:effectLst/>
                <a:ea typeface="Calibri" panose="020F0502020204030204" pitchFamily="34" charset="0"/>
                <a:cs typeface="Arial" panose="020B0604020202020204" pitchFamily="34" charset="0"/>
              </a:rPr>
              <a:t>La présente communication à l’initiative de la Commission Episcopale Justice et Paix du Burkina (</a:t>
            </a:r>
            <a:r>
              <a:rPr lang="fr-FR" sz="2500" b="1" dirty="0">
                <a:effectLst/>
                <a:ea typeface="Calibri" panose="020F0502020204030204" pitchFamily="34" charset="0"/>
                <a:cs typeface="Arial" panose="020B0604020202020204" pitchFamily="34" charset="0"/>
              </a:rPr>
              <a:t>CJP-Burkina</a:t>
            </a:r>
            <a:r>
              <a:rPr lang="fr-FR" sz="2500" dirty="0">
                <a:effectLst/>
                <a:ea typeface="Calibri" panose="020F0502020204030204" pitchFamily="34" charset="0"/>
                <a:cs typeface="Arial" panose="020B0604020202020204" pitchFamily="34" charset="0"/>
              </a:rPr>
              <a:t>) dans le cadre du </a:t>
            </a:r>
            <a:r>
              <a:rPr lang="fr-FR" sz="2500" b="1" dirty="0">
                <a:effectLst/>
                <a:ea typeface="Calibri" panose="020F0502020204030204" pitchFamily="34" charset="0"/>
                <a:cs typeface="Arial" panose="020B0604020202020204" pitchFamily="34" charset="0"/>
              </a:rPr>
              <a:t>Forum sur le foncier</a:t>
            </a:r>
            <a:r>
              <a:rPr lang="fr-FR" sz="2500" dirty="0">
                <a:effectLst/>
                <a:ea typeface="Calibri" panose="020F0502020204030204" pitchFamily="34" charset="0"/>
                <a:cs typeface="Arial" panose="020B0604020202020204" pitchFamily="34" charset="0"/>
              </a:rPr>
              <a:t> est salvatrice.</a:t>
            </a:r>
          </a:p>
          <a:p>
            <a:pPr algn="just">
              <a:lnSpc>
                <a:spcPct val="120000"/>
              </a:lnSpc>
              <a:spcAft>
                <a:spcPts val="600"/>
              </a:spcAft>
            </a:pPr>
            <a:r>
              <a:rPr lang="fr-FR" sz="2500" dirty="0"/>
              <a:t>Le Burkina Faso est engagé dans une dynamique de reconquête de son territoire et de sa souveraineté. Et les clés pour gagner ce combat sont, entre autres, la cohésion sociale et le développement socio-économique. Dans ce sens, la bonne gouvernance foncière s’impose comme un enjeu majeur de souveraineté. Avec la RAF de 2025, </a:t>
            </a:r>
            <a:r>
              <a:rPr lang="fr-FR" sz="2500" b="1" dirty="0"/>
              <a:t>la terre appartient à l’Etat.</a:t>
            </a:r>
          </a:p>
          <a:p>
            <a:pPr algn="just">
              <a:lnSpc>
                <a:spcPct val="120000"/>
              </a:lnSpc>
              <a:spcAft>
                <a:spcPts val="600"/>
              </a:spcAft>
            </a:pPr>
            <a:r>
              <a:rPr lang="fr-FR" sz="2500" dirty="0">
                <a:effectLst/>
                <a:ea typeface="Calibri" panose="020F0502020204030204" pitchFamily="34" charset="0"/>
                <a:cs typeface="Arial" panose="020B0604020202020204" pitchFamily="34" charset="0"/>
              </a:rPr>
              <a:t>Mais au-delà de la Loi portant RAF, le meilleur gage d’une bonne gestion du foncier c’est </a:t>
            </a:r>
            <a:r>
              <a:rPr lang="fr-FR" sz="2500" b="1" dirty="0">
                <a:effectLst/>
                <a:ea typeface="Calibri" panose="020F0502020204030204" pitchFamily="34" charset="0"/>
                <a:cs typeface="Arial" panose="020B0604020202020204" pitchFamily="34" charset="0"/>
              </a:rPr>
              <a:t>l’Homme</a:t>
            </a:r>
            <a:r>
              <a:rPr lang="fr-FR" sz="2500" dirty="0">
                <a:effectLst/>
                <a:ea typeface="Calibri" panose="020F0502020204030204" pitchFamily="34" charset="0"/>
                <a:cs typeface="Arial" panose="020B0604020202020204" pitchFamily="34" charset="0"/>
              </a:rPr>
              <a:t>, quel que soit sa position dans la chaine de la gouvernance foncière.</a:t>
            </a:r>
            <a:endParaRPr lang="fr-FR" sz="25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9628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2527" y="1225385"/>
            <a:ext cx="10734677" cy="5106303"/>
          </a:xfrm>
          <a:ln w="19050">
            <a:solidFill>
              <a:srgbClr val="92D050"/>
            </a:solidFill>
          </a:ln>
        </p:spPr>
        <p:txBody>
          <a:bodyPr>
            <a:noAutofit/>
          </a:bodyPr>
          <a:lstStyle/>
          <a:p>
            <a:pPr marL="0" indent="0" algn="ctr">
              <a:lnSpc>
                <a:spcPct val="120000"/>
              </a:lnSpc>
              <a:spcAft>
                <a:spcPts val="600"/>
              </a:spcAft>
              <a:buNone/>
            </a:pPr>
            <a:r>
              <a:rPr lang="fr-FR" sz="2900" b="1" dirty="0">
                <a:solidFill>
                  <a:srgbClr val="0070C0"/>
                </a:solidFill>
                <a:latin typeface="Arial Black" panose="020B0A04020102020204" pitchFamily="34" charset="0"/>
              </a:rPr>
              <a:t>MERCI </a:t>
            </a:r>
          </a:p>
          <a:p>
            <a:pPr marL="0" indent="0" algn="just">
              <a:lnSpc>
                <a:spcPct val="120000"/>
              </a:lnSpc>
              <a:spcAft>
                <a:spcPts val="600"/>
              </a:spcAft>
              <a:buNone/>
            </a:pPr>
            <a:r>
              <a:rPr lang="fr-FR" sz="3000" b="1" dirty="0">
                <a:latin typeface="Arial Black" panose="020B0A04020102020204" pitchFamily="34" charset="0"/>
              </a:rPr>
              <a:t>A la Commission Episcopale Justice et Paix (CJP) Burkina </a:t>
            </a:r>
            <a:r>
              <a:rPr lang="fr-FR" sz="2900" dirty="0">
                <a:latin typeface="Gadugi" panose="020B0502040204020203" charset="0"/>
              </a:rPr>
              <a:t>qui nous offre l’opportunité de communiquer sur la Loi n°015-2025/ALT du 21 octobre 2025 portant RAF au Burkina Faso, à l’occasion de </a:t>
            </a:r>
            <a:r>
              <a:rPr lang="fr-FR" sz="2900" b="1" dirty="0">
                <a:latin typeface="Gadugi" panose="020B0502040204020203" charset="0"/>
              </a:rPr>
              <a:t>Forum sur le foncier </a:t>
            </a:r>
            <a:r>
              <a:rPr lang="fr-FR" sz="2900" dirty="0">
                <a:latin typeface="Gadugi" panose="020B0502040204020203" charset="0"/>
              </a:rPr>
              <a:t>dans notre pays.</a:t>
            </a:r>
          </a:p>
          <a:p>
            <a:pPr marL="0" indent="0" algn="just">
              <a:lnSpc>
                <a:spcPct val="120000"/>
              </a:lnSpc>
              <a:spcAft>
                <a:spcPts val="600"/>
              </a:spcAft>
              <a:buNone/>
            </a:pPr>
            <a:r>
              <a:rPr lang="fr-FR" sz="3000" dirty="0">
                <a:latin typeface="Gadugi" panose="020B0502040204020203" charset="0"/>
              </a:rPr>
              <a:t>Cette communication rentre aussi dans le cadre de notre stratégie de vulgarisation de la loi portant RAF qui dispose d’un plan de com 2025-2027 déjà adopté.</a:t>
            </a:r>
            <a:endParaRPr lang="fr-FR" sz="2000" dirty="0"/>
          </a:p>
        </p:txBody>
      </p:sp>
      <p:grpSp>
        <p:nvGrpSpPr>
          <p:cNvPr id="2" name="Groupe 1">
            <a:extLst>
              <a:ext uri="{FF2B5EF4-FFF2-40B4-BE49-F238E27FC236}">
                <a16:creationId xmlns:a16="http://schemas.microsoft.com/office/drawing/2014/main" id="{7364C12C-93D0-482D-AF0F-486D61420F3A}"/>
              </a:ext>
            </a:extLst>
          </p:cNvPr>
          <p:cNvGrpSpPr/>
          <p:nvPr/>
        </p:nvGrpSpPr>
        <p:grpSpPr>
          <a:xfrm>
            <a:off x="0" y="0"/>
            <a:ext cx="1081086" cy="6858000"/>
            <a:chOff x="0" y="0"/>
            <a:chExt cx="1081086" cy="6858000"/>
          </a:xfrm>
        </p:grpSpPr>
        <p:sp>
          <p:nvSpPr>
            <p:cNvPr id="5" name="Rectangle 4">
              <a:extLst>
                <a:ext uri="{FF2B5EF4-FFF2-40B4-BE49-F238E27FC236}">
                  <a16:creationId xmlns:a16="http://schemas.microsoft.com/office/drawing/2014/main" id="{EF9A2AC9-6FD6-7855-3654-74F40A5C7B5F}"/>
                </a:ext>
              </a:extLst>
            </p:cNvPr>
            <p:cNvSpPr/>
            <p:nvPr/>
          </p:nvSpPr>
          <p:spPr>
            <a:xfrm>
              <a:off x="0" y="0"/>
              <a:ext cx="542925"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C3DFCE3-5C65-38F1-451F-D68EE182A107}"/>
                </a:ext>
              </a:extLst>
            </p:cNvPr>
            <p:cNvSpPr/>
            <p:nvPr/>
          </p:nvSpPr>
          <p:spPr>
            <a:xfrm>
              <a:off x="538161" y="0"/>
              <a:ext cx="542925"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Étoile à 5 branches 2">
              <a:extLst>
                <a:ext uri="{FF2B5EF4-FFF2-40B4-BE49-F238E27FC236}">
                  <a16:creationId xmlns:a16="http://schemas.microsoft.com/office/drawing/2014/main" id="{CDB531B8-00CE-C75C-5EAF-EE5D42071D76}"/>
                </a:ext>
              </a:extLst>
            </p:cNvPr>
            <p:cNvSpPr/>
            <p:nvPr/>
          </p:nvSpPr>
          <p:spPr>
            <a:xfrm>
              <a:off x="195260" y="3157537"/>
              <a:ext cx="685802" cy="542925"/>
            </a:xfrm>
            <a:prstGeom prst="star5">
              <a:avLst/>
            </a:prstGeom>
            <a:solidFill>
              <a:srgbClr val="E2E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CF679F76-3F49-498C-8373-3FF6EFCCF8B3}"/>
              </a:ext>
            </a:extLst>
          </p:cNvPr>
          <p:cNvSpPr/>
          <p:nvPr/>
        </p:nvSpPr>
        <p:spPr>
          <a:xfrm>
            <a:off x="1212551" y="-82558"/>
            <a:ext cx="10476930" cy="1307943"/>
          </a:xfrm>
          <a:prstGeom prst="rect">
            <a:avLst/>
          </a:prstGeom>
          <a:solidFill>
            <a:schemeClr val="accent4">
              <a:lumMod val="40000"/>
              <a:lumOff val="60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a:solidFill>
                  <a:schemeClr val="tx1"/>
                </a:solidFill>
                <a:latin typeface="Arial Black" panose="020B0A04020102020204" pitchFamily="34" charset="0"/>
              </a:rPr>
              <a:t>INTRODUCTION (1/1)</a:t>
            </a:r>
          </a:p>
        </p:txBody>
      </p:sp>
    </p:spTree>
    <p:extLst>
      <p:ext uri="{BB962C8B-B14F-4D97-AF65-F5344CB8AC3E}">
        <p14:creationId xmlns:p14="http://schemas.microsoft.com/office/powerpoint/2010/main" val="1244105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orme libre 62"/>
          <p:cNvSpPr/>
          <p:nvPr/>
        </p:nvSpPr>
        <p:spPr>
          <a:xfrm>
            <a:off x="6027838" y="1432857"/>
            <a:ext cx="1970203" cy="4308067"/>
          </a:xfrm>
          <a:custGeom>
            <a:avLst/>
            <a:gdLst>
              <a:gd name="connsiteX0" fmla="*/ 0 w 1932495"/>
              <a:gd name="connsiteY0" fmla="*/ 4081806 h 4081806"/>
              <a:gd name="connsiteX1" fmla="*/ 1932495 w 1932495"/>
              <a:gd name="connsiteY1" fmla="*/ 0 h 4081806"/>
              <a:gd name="connsiteX0" fmla="*/ 0 w 1970203"/>
              <a:gd name="connsiteY0" fmla="*/ 4081806 h 4081806"/>
              <a:gd name="connsiteX1" fmla="*/ 1970203 w 1970203"/>
              <a:gd name="connsiteY1" fmla="*/ 0 h 4081806"/>
              <a:gd name="connsiteX0" fmla="*/ 0 w 1970203"/>
              <a:gd name="connsiteY0" fmla="*/ 4308067 h 4308067"/>
              <a:gd name="connsiteX1" fmla="*/ 1970203 w 1970203"/>
              <a:gd name="connsiteY1" fmla="*/ 226261 h 4308067"/>
            </a:gdLst>
            <a:ahLst/>
            <a:cxnLst>
              <a:cxn ang="0">
                <a:pos x="connsiteX0" y="connsiteY0"/>
              </a:cxn>
              <a:cxn ang="0">
                <a:pos x="connsiteX1" y="connsiteY1"/>
              </a:cxn>
            </a:cxnLst>
            <a:rect l="l" t="t" r="r" b="b"/>
            <a:pathLst>
              <a:path w="1970203" h="4308067">
                <a:moveTo>
                  <a:pt x="0" y="4308067"/>
                </a:moveTo>
                <a:cubicBezTo>
                  <a:pt x="656734" y="2947465"/>
                  <a:pt x="-100552" y="-977228"/>
                  <a:pt x="1970203" y="226261"/>
                </a:cubicBezTo>
              </a:path>
            </a:pathLst>
          </a:custGeom>
          <a:solidFill>
            <a:schemeClr val="bg1"/>
          </a:solid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Forme libre 90"/>
          <p:cNvSpPr/>
          <p:nvPr/>
        </p:nvSpPr>
        <p:spPr>
          <a:xfrm>
            <a:off x="6353670" y="3253110"/>
            <a:ext cx="1074656" cy="2186157"/>
          </a:xfrm>
          <a:custGeom>
            <a:avLst/>
            <a:gdLst>
              <a:gd name="connsiteX0" fmla="*/ 0 w 1074656"/>
              <a:gd name="connsiteY0" fmla="*/ 2121031 h 2121031"/>
              <a:gd name="connsiteX1" fmla="*/ 1074656 w 1074656"/>
              <a:gd name="connsiteY1" fmla="*/ 0 h 2121031"/>
              <a:gd name="connsiteX2" fmla="*/ 1074656 w 1074656"/>
              <a:gd name="connsiteY2" fmla="*/ 0 h 2121031"/>
              <a:gd name="connsiteX0" fmla="*/ 0 w 1074656"/>
              <a:gd name="connsiteY0" fmla="*/ 2121031 h 2121031"/>
              <a:gd name="connsiteX1" fmla="*/ 1074656 w 1074656"/>
              <a:gd name="connsiteY1" fmla="*/ 0 h 2121031"/>
              <a:gd name="connsiteX2" fmla="*/ 1074656 w 1074656"/>
              <a:gd name="connsiteY2" fmla="*/ 0 h 2121031"/>
              <a:gd name="connsiteX0" fmla="*/ 0 w 1074656"/>
              <a:gd name="connsiteY0" fmla="*/ 2177000 h 2177000"/>
              <a:gd name="connsiteX1" fmla="*/ 1074656 w 1074656"/>
              <a:gd name="connsiteY1" fmla="*/ 55969 h 2177000"/>
              <a:gd name="connsiteX2" fmla="*/ 1074656 w 1074656"/>
              <a:gd name="connsiteY2" fmla="*/ 55969 h 2177000"/>
              <a:gd name="connsiteX0" fmla="*/ 0 w 1074656"/>
              <a:gd name="connsiteY0" fmla="*/ 2251758 h 2251758"/>
              <a:gd name="connsiteX1" fmla="*/ 1074656 w 1074656"/>
              <a:gd name="connsiteY1" fmla="*/ 130727 h 2251758"/>
              <a:gd name="connsiteX2" fmla="*/ 1074656 w 1074656"/>
              <a:gd name="connsiteY2" fmla="*/ 130727 h 2251758"/>
              <a:gd name="connsiteX0" fmla="*/ 0 w 1074656"/>
              <a:gd name="connsiteY0" fmla="*/ 2248906 h 2248906"/>
              <a:gd name="connsiteX1" fmla="*/ 1074656 w 1074656"/>
              <a:gd name="connsiteY1" fmla="*/ 127875 h 2248906"/>
              <a:gd name="connsiteX2" fmla="*/ 1074656 w 1074656"/>
              <a:gd name="connsiteY2" fmla="*/ 127875 h 2248906"/>
              <a:gd name="connsiteX0" fmla="*/ 0 w 1074656"/>
              <a:gd name="connsiteY0" fmla="*/ 2186157 h 2186157"/>
              <a:gd name="connsiteX1" fmla="*/ 1074656 w 1074656"/>
              <a:gd name="connsiteY1" fmla="*/ 65126 h 2186157"/>
              <a:gd name="connsiteX2" fmla="*/ 1074656 w 1074656"/>
              <a:gd name="connsiteY2" fmla="*/ 65126 h 2186157"/>
            </a:gdLst>
            <a:ahLst/>
            <a:cxnLst>
              <a:cxn ang="0">
                <a:pos x="connsiteX0" y="connsiteY0"/>
              </a:cxn>
              <a:cxn ang="0">
                <a:pos x="connsiteX1" y="connsiteY1"/>
              </a:cxn>
              <a:cxn ang="0">
                <a:pos x="connsiteX2" y="connsiteY2"/>
              </a:cxn>
            </a:cxnLst>
            <a:rect l="l" t="t" r="r" b="b"/>
            <a:pathLst>
              <a:path w="1074656" h="2186157">
                <a:moveTo>
                  <a:pt x="0" y="2186157"/>
                </a:moveTo>
                <a:cubicBezTo>
                  <a:pt x="358219" y="1479147"/>
                  <a:pt x="-509049" y="-368507"/>
                  <a:pt x="1074656" y="65126"/>
                </a:cubicBezTo>
                <a:lnTo>
                  <a:pt x="1074656" y="65126"/>
                </a:lnTo>
              </a:path>
            </a:pathLst>
          </a:custGeom>
          <a:solidFill>
            <a:schemeClr val="bg1"/>
          </a:solidFill>
          <a:ln w="63500">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Forme libre 33"/>
          <p:cNvSpPr/>
          <p:nvPr/>
        </p:nvSpPr>
        <p:spPr>
          <a:xfrm>
            <a:off x="6099142" y="2149311"/>
            <a:ext cx="9427" cy="3610466"/>
          </a:xfrm>
          <a:custGeom>
            <a:avLst/>
            <a:gdLst>
              <a:gd name="connsiteX0" fmla="*/ 0 w 9427"/>
              <a:gd name="connsiteY0" fmla="*/ 3610466 h 3610466"/>
              <a:gd name="connsiteX1" fmla="*/ 9427 w 9427"/>
              <a:gd name="connsiteY1" fmla="*/ 0 h 3610466"/>
            </a:gdLst>
            <a:ahLst/>
            <a:cxnLst>
              <a:cxn ang="0">
                <a:pos x="connsiteX0" y="connsiteY0"/>
              </a:cxn>
              <a:cxn ang="0">
                <a:pos x="connsiteX1" y="connsiteY1"/>
              </a:cxn>
            </a:cxnLst>
            <a:rect l="l" t="t" r="r" b="b"/>
            <a:pathLst>
              <a:path w="9427" h="3610466">
                <a:moveTo>
                  <a:pt x="0" y="3610466"/>
                </a:moveTo>
                <a:cubicBezTo>
                  <a:pt x="3142" y="2406977"/>
                  <a:pt x="6285" y="1203489"/>
                  <a:pt x="9427" y="0"/>
                </a:cubicBezTo>
              </a:path>
            </a:pathLst>
          </a:custGeom>
          <a:solidFill>
            <a:schemeClr val="bg1"/>
          </a:solidFill>
          <a:ln w="635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p:cNvSpPr/>
          <p:nvPr/>
        </p:nvSpPr>
        <p:spPr>
          <a:xfrm>
            <a:off x="4140012" y="6039241"/>
            <a:ext cx="3693459" cy="399825"/>
          </a:xfrm>
          <a:prstGeom prst="ellipse">
            <a:avLst/>
          </a:prstGeom>
          <a:solidFill>
            <a:schemeClr val="dk1">
              <a:alpha val="28000"/>
            </a:schemeClr>
          </a:solidFill>
          <a:ln>
            <a:noFill/>
          </a:ln>
          <a:effectLst>
            <a:glow rad="1905000">
              <a:schemeClr val="accent1">
                <a:alpha val="0"/>
              </a:schemeClr>
            </a:glow>
            <a:innerShdw>
              <a:schemeClr val="bg1">
                <a:lumMod val="85000"/>
              </a:schemeClr>
            </a:innerShdw>
            <a:reflection blurRad="114300" endPos="0" dist="50800" dir="5400000" sy="-100000" algn="bl" rotWithShape="0"/>
            <a:softEdge rad="1524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grpSp>
        <p:nvGrpSpPr>
          <p:cNvPr id="28" name="Groupe 27"/>
          <p:cNvGrpSpPr/>
          <p:nvPr/>
        </p:nvGrpSpPr>
        <p:grpSpPr>
          <a:xfrm>
            <a:off x="5008182" y="1129508"/>
            <a:ext cx="2175637" cy="2299492"/>
            <a:chOff x="4989632" y="2528046"/>
            <a:chExt cx="2175637" cy="2299492"/>
          </a:xfrm>
        </p:grpSpPr>
        <p:grpSp>
          <p:nvGrpSpPr>
            <p:cNvPr id="3" name="Groupe 2"/>
            <p:cNvGrpSpPr/>
            <p:nvPr/>
          </p:nvGrpSpPr>
          <p:grpSpPr>
            <a:xfrm>
              <a:off x="6029755" y="2528046"/>
              <a:ext cx="1135514" cy="2299492"/>
              <a:chOff x="6029755" y="2528046"/>
              <a:chExt cx="1135514" cy="2299492"/>
            </a:xfrm>
            <a:solidFill>
              <a:srgbClr val="339966"/>
            </a:solidFill>
          </p:grpSpPr>
          <p:sp>
            <p:nvSpPr>
              <p:cNvPr id="4" name="Triangle rectangle 3"/>
              <p:cNvSpPr/>
              <p:nvPr/>
            </p:nvSpPr>
            <p:spPr>
              <a:xfrm flipV="1">
                <a:off x="6077582" y="2528046"/>
                <a:ext cx="1087687" cy="2299492"/>
              </a:xfrm>
              <a:custGeom>
                <a:avLst/>
                <a:gdLst>
                  <a:gd name="connsiteX0" fmla="*/ 0 w 923365"/>
                  <a:gd name="connsiteY0" fmla="*/ 1645024 h 1645024"/>
                  <a:gd name="connsiteX1" fmla="*/ 0 w 923365"/>
                  <a:gd name="connsiteY1" fmla="*/ 0 h 1645024"/>
                  <a:gd name="connsiteX2" fmla="*/ 923365 w 923365"/>
                  <a:gd name="connsiteY2" fmla="*/ 1645024 h 1645024"/>
                  <a:gd name="connsiteX3" fmla="*/ 0 w 923365"/>
                  <a:gd name="connsiteY3" fmla="*/ 1645024 h 1645024"/>
                  <a:gd name="connsiteX0" fmla="*/ 0 w 923365"/>
                  <a:gd name="connsiteY0" fmla="*/ 1645024 h 1850652"/>
                  <a:gd name="connsiteX1" fmla="*/ 0 w 923365"/>
                  <a:gd name="connsiteY1" fmla="*/ 0 h 1850652"/>
                  <a:gd name="connsiteX2" fmla="*/ 923365 w 923365"/>
                  <a:gd name="connsiteY2" fmla="*/ 1645024 h 1850652"/>
                  <a:gd name="connsiteX3" fmla="*/ 0 w 923365"/>
                  <a:gd name="connsiteY3" fmla="*/ 1645024 h 1850652"/>
                  <a:gd name="connsiteX0" fmla="*/ 0 w 1057836"/>
                  <a:gd name="connsiteY0" fmla="*/ 1645024 h 1825724"/>
                  <a:gd name="connsiteX1" fmla="*/ 0 w 1057836"/>
                  <a:gd name="connsiteY1" fmla="*/ 0 h 1825724"/>
                  <a:gd name="connsiteX2" fmla="*/ 1057836 w 1057836"/>
                  <a:gd name="connsiteY2" fmla="*/ 1591236 h 1825724"/>
                  <a:gd name="connsiteX3" fmla="*/ 0 w 1057836"/>
                  <a:gd name="connsiteY3" fmla="*/ 1645024 h 1825724"/>
                  <a:gd name="connsiteX0" fmla="*/ 0 w 1057836"/>
                  <a:gd name="connsiteY0" fmla="*/ 1645723 h 1826423"/>
                  <a:gd name="connsiteX1" fmla="*/ 0 w 1057836"/>
                  <a:gd name="connsiteY1" fmla="*/ 699 h 1826423"/>
                  <a:gd name="connsiteX2" fmla="*/ 1057836 w 1057836"/>
                  <a:gd name="connsiteY2" fmla="*/ 1591935 h 1826423"/>
                  <a:gd name="connsiteX3" fmla="*/ 0 w 1057836"/>
                  <a:gd name="connsiteY3" fmla="*/ 1645723 h 1826423"/>
                  <a:gd name="connsiteX0" fmla="*/ 0 w 1057836"/>
                  <a:gd name="connsiteY0" fmla="*/ 1645203 h 1825903"/>
                  <a:gd name="connsiteX1" fmla="*/ 0 w 1057836"/>
                  <a:gd name="connsiteY1" fmla="*/ 179 h 1825903"/>
                  <a:gd name="connsiteX2" fmla="*/ 1057836 w 1057836"/>
                  <a:gd name="connsiteY2" fmla="*/ 1591415 h 1825903"/>
                  <a:gd name="connsiteX3" fmla="*/ 0 w 1057836"/>
                  <a:gd name="connsiteY3" fmla="*/ 1645203 h 1825903"/>
                  <a:gd name="connsiteX0" fmla="*/ 0 w 1057836"/>
                  <a:gd name="connsiteY0" fmla="*/ 1645070 h 1825770"/>
                  <a:gd name="connsiteX1" fmla="*/ 0 w 1057836"/>
                  <a:gd name="connsiteY1" fmla="*/ 46 h 1825770"/>
                  <a:gd name="connsiteX2" fmla="*/ 1057836 w 1057836"/>
                  <a:gd name="connsiteY2" fmla="*/ 1591282 h 1825770"/>
                  <a:gd name="connsiteX3" fmla="*/ 0 w 1057836"/>
                  <a:gd name="connsiteY3" fmla="*/ 1645070 h 1825770"/>
                  <a:gd name="connsiteX0" fmla="*/ 0 w 1087687"/>
                  <a:gd name="connsiteY0" fmla="*/ 1645075 h 1885132"/>
                  <a:gd name="connsiteX1" fmla="*/ 0 w 1087687"/>
                  <a:gd name="connsiteY1" fmla="*/ 51 h 1885132"/>
                  <a:gd name="connsiteX2" fmla="*/ 1057836 w 1087687"/>
                  <a:gd name="connsiteY2" fmla="*/ 1591287 h 1885132"/>
                  <a:gd name="connsiteX3" fmla="*/ 0 w 1087687"/>
                  <a:gd name="connsiteY3" fmla="*/ 1645075 h 1885132"/>
                </a:gdLst>
                <a:ahLst/>
                <a:cxnLst>
                  <a:cxn ang="0">
                    <a:pos x="connsiteX0" y="connsiteY0"/>
                  </a:cxn>
                  <a:cxn ang="0">
                    <a:pos x="connsiteX1" y="connsiteY1"/>
                  </a:cxn>
                  <a:cxn ang="0">
                    <a:pos x="connsiteX2" y="connsiteY2"/>
                  </a:cxn>
                  <a:cxn ang="0">
                    <a:pos x="connsiteX3" y="connsiteY3"/>
                  </a:cxn>
                </a:cxnLst>
                <a:rect l="l" t="t" r="r" b="b"/>
                <a:pathLst>
                  <a:path w="1087687" h="1885132">
                    <a:moveTo>
                      <a:pt x="0" y="1645075"/>
                    </a:moveTo>
                    <a:lnTo>
                      <a:pt x="0" y="51"/>
                    </a:lnTo>
                    <a:cubicBezTo>
                      <a:pt x="176306" y="-8914"/>
                      <a:pt x="1281953" y="1154640"/>
                      <a:pt x="1057836" y="1591287"/>
                    </a:cubicBezTo>
                    <a:cubicBezTo>
                      <a:pt x="833719" y="2027934"/>
                      <a:pt x="153894" y="1919246"/>
                      <a:pt x="0" y="1645075"/>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Forme libre 1"/>
              <p:cNvSpPr/>
              <p:nvPr/>
            </p:nvSpPr>
            <p:spPr>
              <a:xfrm>
                <a:off x="6029755" y="2968816"/>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orme libre 4"/>
              <p:cNvSpPr/>
              <p:nvPr/>
            </p:nvSpPr>
            <p:spPr>
              <a:xfrm rot="2103628">
                <a:off x="6048171" y="3177987"/>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5"/>
              <p:cNvSpPr/>
              <p:nvPr/>
            </p:nvSpPr>
            <p:spPr>
              <a:xfrm>
                <a:off x="6104697" y="2748805"/>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orme libre 6"/>
              <p:cNvSpPr/>
              <p:nvPr/>
            </p:nvSpPr>
            <p:spPr>
              <a:xfrm rot="3010112">
                <a:off x="6048170" y="3387158"/>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orme libre 7"/>
              <p:cNvSpPr/>
              <p:nvPr/>
            </p:nvSpPr>
            <p:spPr>
              <a:xfrm rot="2103628">
                <a:off x="6104697" y="3824959"/>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orme libre 8"/>
              <p:cNvSpPr/>
              <p:nvPr/>
            </p:nvSpPr>
            <p:spPr>
              <a:xfrm rot="976727">
                <a:off x="6123354" y="3708813"/>
                <a:ext cx="499494" cy="222847"/>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orme libre 9"/>
              <p:cNvSpPr/>
              <p:nvPr/>
            </p:nvSpPr>
            <p:spPr>
              <a:xfrm rot="2103628">
                <a:off x="6076687" y="4202561"/>
                <a:ext cx="378045" cy="150129"/>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rme libre 10"/>
              <p:cNvSpPr/>
              <p:nvPr/>
            </p:nvSpPr>
            <p:spPr>
              <a:xfrm rot="2103628">
                <a:off x="6054032" y="4291588"/>
                <a:ext cx="282139" cy="138734"/>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369034"/>
                  <a:gd name="connsiteY0" fmla="*/ 94054 h 104725"/>
                  <a:gd name="connsiteX1" fmla="*/ 369033 w 369034"/>
                  <a:gd name="connsiteY1" fmla="*/ 0 h 104725"/>
                  <a:gd name="connsiteX0" fmla="*/ 0 w 369032"/>
                  <a:gd name="connsiteY0" fmla="*/ 94054 h 123603"/>
                  <a:gd name="connsiteX1" fmla="*/ 369033 w 369032"/>
                  <a:gd name="connsiteY1" fmla="*/ 0 h 123603"/>
                  <a:gd name="connsiteX0" fmla="*/ 0 w 441570"/>
                  <a:gd name="connsiteY0" fmla="*/ 41913 h 109533"/>
                  <a:gd name="connsiteX1" fmla="*/ 441570 w 441570"/>
                  <a:gd name="connsiteY1" fmla="*/ 0 h 109533"/>
                </a:gdLst>
                <a:ahLst/>
                <a:cxnLst>
                  <a:cxn ang="0">
                    <a:pos x="connsiteX0" y="connsiteY0"/>
                  </a:cxn>
                  <a:cxn ang="0">
                    <a:pos x="connsiteX1" y="connsiteY1"/>
                  </a:cxn>
                </a:cxnLst>
                <a:rect l="l" t="t" r="r" b="b"/>
                <a:pathLst>
                  <a:path w="441570" h="109533">
                    <a:moveTo>
                      <a:pt x="0" y="41913"/>
                    </a:moveTo>
                    <a:cubicBezTo>
                      <a:pt x="197224" y="-38769"/>
                      <a:pt x="413173" y="261886"/>
                      <a:pt x="441570"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rme libre 11"/>
              <p:cNvSpPr/>
              <p:nvPr/>
            </p:nvSpPr>
            <p:spPr>
              <a:xfrm rot="2103628">
                <a:off x="6375226" y="3359602"/>
                <a:ext cx="378045" cy="150129"/>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rme libre 12"/>
              <p:cNvSpPr/>
              <p:nvPr/>
            </p:nvSpPr>
            <p:spPr>
              <a:xfrm rot="2103628">
                <a:off x="6363006" y="3127997"/>
                <a:ext cx="378045" cy="150129"/>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orme libre 13"/>
              <p:cNvSpPr/>
              <p:nvPr/>
            </p:nvSpPr>
            <p:spPr>
              <a:xfrm rot="18885304">
                <a:off x="6184079" y="2698248"/>
                <a:ext cx="378045" cy="150129"/>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5" name="Groupe 14"/>
            <p:cNvGrpSpPr/>
            <p:nvPr/>
          </p:nvGrpSpPr>
          <p:grpSpPr>
            <a:xfrm flipH="1">
              <a:off x="4989632" y="2528046"/>
              <a:ext cx="1135514" cy="2299492"/>
              <a:chOff x="6029755" y="2528046"/>
              <a:chExt cx="1135514" cy="2299492"/>
            </a:xfrm>
            <a:solidFill>
              <a:srgbClr val="008080"/>
            </a:solidFill>
          </p:grpSpPr>
          <p:sp>
            <p:nvSpPr>
              <p:cNvPr id="16" name="Triangle rectangle 3"/>
              <p:cNvSpPr/>
              <p:nvPr/>
            </p:nvSpPr>
            <p:spPr>
              <a:xfrm flipV="1">
                <a:off x="6077582" y="2528046"/>
                <a:ext cx="1087687" cy="2299492"/>
              </a:xfrm>
              <a:custGeom>
                <a:avLst/>
                <a:gdLst>
                  <a:gd name="connsiteX0" fmla="*/ 0 w 923365"/>
                  <a:gd name="connsiteY0" fmla="*/ 1645024 h 1645024"/>
                  <a:gd name="connsiteX1" fmla="*/ 0 w 923365"/>
                  <a:gd name="connsiteY1" fmla="*/ 0 h 1645024"/>
                  <a:gd name="connsiteX2" fmla="*/ 923365 w 923365"/>
                  <a:gd name="connsiteY2" fmla="*/ 1645024 h 1645024"/>
                  <a:gd name="connsiteX3" fmla="*/ 0 w 923365"/>
                  <a:gd name="connsiteY3" fmla="*/ 1645024 h 1645024"/>
                  <a:gd name="connsiteX0" fmla="*/ 0 w 923365"/>
                  <a:gd name="connsiteY0" fmla="*/ 1645024 h 1850652"/>
                  <a:gd name="connsiteX1" fmla="*/ 0 w 923365"/>
                  <a:gd name="connsiteY1" fmla="*/ 0 h 1850652"/>
                  <a:gd name="connsiteX2" fmla="*/ 923365 w 923365"/>
                  <a:gd name="connsiteY2" fmla="*/ 1645024 h 1850652"/>
                  <a:gd name="connsiteX3" fmla="*/ 0 w 923365"/>
                  <a:gd name="connsiteY3" fmla="*/ 1645024 h 1850652"/>
                  <a:gd name="connsiteX0" fmla="*/ 0 w 1057836"/>
                  <a:gd name="connsiteY0" fmla="*/ 1645024 h 1825724"/>
                  <a:gd name="connsiteX1" fmla="*/ 0 w 1057836"/>
                  <a:gd name="connsiteY1" fmla="*/ 0 h 1825724"/>
                  <a:gd name="connsiteX2" fmla="*/ 1057836 w 1057836"/>
                  <a:gd name="connsiteY2" fmla="*/ 1591236 h 1825724"/>
                  <a:gd name="connsiteX3" fmla="*/ 0 w 1057836"/>
                  <a:gd name="connsiteY3" fmla="*/ 1645024 h 1825724"/>
                  <a:gd name="connsiteX0" fmla="*/ 0 w 1057836"/>
                  <a:gd name="connsiteY0" fmla="*/ 1645723 h 1826423"/>
                  <a:gd name="connsiteX1" fmla="*/ 0 w 1057836"/>
                  <a:gd name="connsiteY1" fmla="*/ 699 h 1826423"/>
                  <a:gd name="connsiteX2" fmla="*/ 1057836 w 1057836"/>
                  <a:gd name="connsiteY2" fmla="*/ 1591935 h 1826423"/>
                  <a:gd name="connsiteX3" fmla="*/ 0 w 1057836"/>
                  <a:gd name="connsiteY3" fmla="*/ 1645723 h 1826423"/>
                  <a:gd name="connsiteX0" fmla="*/ 0 w 1057836"/>
                  <a:gd name="connsiteY0" fmla="*/ 1645203 h 1825903"/>
                  <a:gd name="connsiteX1" fmla="*/ 0 w 1057836"/>
                  <a:gd name="connsiteY1" fmla="*/ 179 h 1825903"/>
                  <a:gd name="connsiteX2" fmla="*/ 1057836 w 1057836"/>
                  <a:gd name="connsiteY2" fmla="*/ 1591415 h 1825903"/>
                  <a:gd name="connsiteX3" fmla="*/ 0 w 1057836"/>
                  <a:gd name="connsiteY3" fmla="*/ 1645203 h 1825903"/>
                  <a:gd name="connsiteX0" fmla="*/ 0 w 1057836"/>
                  <a:gd name="connsiteY0" fmla="*/ 1645070 h 1825770"/>
                  <a:gd name="connsiteX1" fmla="*/ 0 w 1057836"/>
                  <a:gd name="connsiteY1" fmla="*/ 46 h 1825770"/>
                  <a:gd name="connsiteX2" fmla="*/ 1057836 w 1057836"/>
                  <a:gd name="connsiteY2" fmla="*/ 1591282 h 1825770"/>
                  <a:gd name="connsiteX3" fmla="*/ 0 w 1057836"/>
                  <a:gd name="connsiteY3" fmla="*/ 1645070 h 1825770"/>
                  <a:gd name="connsiteX0" fmla="*/ 0 w 1087687"/>
                  <a:gd name="connsiteY0" fmla="*/ 1645075 h 1885132"/>
                  <a:gd name="connsiteX1" fmla="*/ 0 w 1087687"/>
                  <a:gd name="connsiteY1" fmla="*/ 51 h 1885132"/>
                  <a:gd name="connsiteX2" fmla="*/ 1057836 w 1087687"/>
                  <a:gd name="connsiteY2" fmla="*/ 1591287 h 1885132"/>
                  <a:gd name="connsiteX3" fmla="*/ 0 w 1087687"/>
                  <a:gd name="connsiteY3" fmla="*/ 1645075 h 1885132"/>
                </a:gdLst>
                <a:ahLst/>
                <a:cxnLst>
                  <a:cxn ang="0">
                    <a:pos x="connsiteX0" y="connsiteY0"/>
                  </a:cxn>
                  <a:cxn ang="0">
                    <a:pos x="connsiteX1" y="connsiteY1"/>
                  </a:cxn>
                  <a:cxn ang="0">
                    <a:pos x="connsiteX2" y="connsiteY2"/>
                  </a:cxn>
                  <a:cxn ang="0">
                    <a:pos x="connsiteX3" y="connsiteY3"/>
                  </a:cxn>
                </a:cxnLst>
                <a:rect l="l" t="t" r="r" b="b"/>
                <a:pathLst>
                  <a:path w="1087687" h="1885132">
                    <a:moveTo>
                      <a:pt x="0" y="1645075"/>
                    </a:moveTo>
                    <a:lnTo>
                      <a:pt x="0" y="51"/>
                    </a:lnTo>
                    <a:cubicBezTo>
                      <a:pt x="176306" y="-8914"/>
                      <a:pt x="1281953" y="1154640"/>
                      <a:pt x="1057836" y="1591287"/>
                    </a:cubicBezTo>
                    <a:cubicBezTo>
                      <a:pt x="833719" y="2027934"/>
                      <a:pt x="153894" y="1919246"/>
                      <a:pt x="0" y="1645075"/>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orme libre 16"/>
              <p:cNvSpPr/>
              <p:nvPr/>
            </p:nvSpPr>
            <p:spPr>
              <a:xfrm>
                <a:off x="6029755" y="2968816"/>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orme libre 17"/>
              <p:cNvSpPr/>
              <p:nvPr/>
            </p:nvSpPr>
            <p:spPr>
              <a:xfrm rot="2103628">
                <a:off x="6048171" y="3177987"/>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orme libre 18"/>
              <p:cNvSpPr/>
              <p:nvPr/>
            </p:nvSpPr>
            <p:spPr>
              <a:xfrm>
                <a:off x="6104697" y="2748805"/>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orme libre 19"/>
              <p:cNvSpPr/>
              <p:nvPr/>
            </p:nvSpPr>
            <p:spPr>
              <a:xfrm rot="3010112">
                <a:off x="6048170" y="3387158"/>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orme libre 20"/>
              <p:cNvSpPr/>
              <p:nvPr/>
            </p:nvSpPr>
            <p:spPr>
              <a:xfrm rot="2103628">
                <a:off x="6104697" y="3824959"/>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orme libre 21"/>
              <p:cNvSpPr/>
              <p:nvPr/>
            </p:nvSpPr>
            <p:spPr>
              <a:xfrm rot="976727">
                <a:off x="6123354" y="3708813"/>
                <a:ext cx="499494" cy="222847"/>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orme libre 22"/>
              <p:cNvSpPr/>
              <p:nvPr/>
            </p:nvSpPr>
            <p:spPr>
              <a:xfrm rot="2103628">
                <a:off x="6076687" y="4202561"/>
                <a:ext cx="378045" cy="150129"/>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orme libre 23"/>
              <p:cNvSpPr/>
              <p:nvPr/>
            </p:nvSpPr>
            <p:spPr>
              <a:xfrm rot="2103628">
                <a:off x="6054032" y="4291588"/>
                <a:ext cx="282139" cy="138734"/>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369034"/>
                  <a:gd name="connsiteY0" fmla="*/ 94054 h 104725"/>
                  <a:gd name="connsiteX1" fmla="*/ 369033 w 369034"/>
                  <a:gd name="connsiteY1" fmla="*/ 0 h 104725"/>
                  <a:gd name="connsiteX0" fmla="*/ 0 w 369032"/>
                  <a:gd name="connsiteY0" fmla="*/ 94054 h 123603"/>
                  <a:gd name="connsiteX1" fmla="*/ 369033 w 369032"/>
                  <a:gd name="connsiteY1" fmla="*/ 0 h 123603"/>
                  <a:gd name="connsiteX0" fmla="*/ 0 w 441570"/>
                  <a:gd name="connsiteY0" fmla="*/ 41913 h 109533"/>
                  <a:gd name="connsiteX1" fmla="*/ 441570 w 441570"/>
                  <a:gd name="connsiteY1" fmla="*/ 0 h 109533"/>
                </a:gdLst>
                <a:ahLst/>
                <a:cxnLst>
                  <a:cxn ang="0">
                    <a:pos x="connsiteX0" y="connsiteY0"/>
                  </a:cxn>
                  <a:cxn ang="0">
                    <a:pos x="connsiteX1" y="connsiteY1"/>
                  </a:cxn>
                </a:cxnLst>
                <a:rect l="l" t="t" r="r" b="b"/>
                <a:pathLst>
                  <a:path w="441570" h="109533">
                    <a:moveTo>
                      <a:pt x="0" y="41913"/>
                    </a:moveTo>
                    <a:cubicBezTo>
                      <a:pt x="197224" y="-38769"/>
                      <a:pt x="413173" y="261886"/>
                      <a:pt x="441570"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orme libre 24"/>
              <p:cNvSpPr/>
              <p:nvPr/>
            </p:nvSpPr>
            <p:spPr>
              <a:xfrm rot="2103628">
                <a:off x="6375226" y="3359602"/>
                <a:ext cx="378045" cy="150129"/>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orme libre 25"/>
              <p:cNvSpPr/>
              <p:nvPr/>
            </p:nvSpPr>
            <p:spPr>
              <a:xfrm rot="2103628">
                <a:off x="6363006" y="3127997"/>
                <a:ext cx="378045" cy="150129"/>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orme libre 26"/>
              <p:cNvSpPr/>
              <p:nvPr/>
            </p:nvSpPr>
            <p:spPr>
              <a:xfrm rot="18885304">
                <a:off x="6184079" y="2698248"/>
                <a:ext cx="378045" cy="150129"/>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29" name="Trapèze 28"/>
          <p:cNvSpPr/>
          <p:nvPr/>
        </p:nvSpPr>
        <p:spPr>
          <a:xfrm flipV="1">
            <a:off x="4660644" y="5674658"/>
            <a:ext cx="2840419" cy="1118028"/>
          </a:xfrm>
          <a:prstGeom prst="trapezoid">
            <a:avLst/>
          </a:prstGeom>
          <a:solidFill>
            <a:srgbClr val="9966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à coins arrondis 29"/>
          <p:cNvSpPr/>
          <p:nvPr/>
        </p:nvSpPr>
        <p:spPr>
          <a:xfrm>
            <a:off x="4175522" y="5214416"/>
            <a:ext cx="3933704" cy="495513"/>
          </a:xfrm>
          <a:prstGeom prst="roundRect">
            <a:avLst>
              <a:gd name="adj" fmla="val 50000"/>
            </a:avLst>
          </a:prstGeom>
          <a:solidFill>
            <a:srgbClr val="996633"/>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u="sng" dirty="0">
                <a:latin typeface="Arial Black" panose="020B0A04020102020204" pitchFamily="34" charset="0"/>
              </a:rPr>
              <a:t>CJP/BURKINA</a:t>
            </a:r>
          </a:p>
        </p:txBody>
      </p:sp>
      <p:grpSp>
        <p:nvGrpSpPr>
          <p:cNvPr id="62" name="Groupe 61"/>
          <p:cNvGrpSpPr/>
          <p:nvPr/>
        </p:nvGrpSpPr>
        <p:grpSpPr>
          <a:xfrm rot="20977486">
            <a:off x="7264692" y="1159730"/>
            <a:ext cx="2942428" cy="1738636"/>
            <a:chOff x="7066338" y="1262593"/>
            <a:chExt cx="2942428" cy="1959424"/>
          </a:xfrm>
        </p:grpSpPr>
        <p:grpSp>
          <p:nvGrpSpPr>
            <p:cNvPr id="36" name="Groupe 35"/>
            <p:cNvGrpSpPr/>
            <p:nvPr/>
          </p:nvGrpSpPr>
          <p:grpSpPr>
            <a:xfrm rot="18430460">
              <a:off x="8291263" y="680604"/>
              <a:ext cx="1135514" cy="2299492"/>
              <a:chOff x="6029755" y="2528046"/>
              <a:chExt cx="1135514" cy="2299492"/>
            </a:xfrm>
            <a:solidFill>
              <a:srgbClr val="FFC000"/>
            </a:solidFill>
          </p:grpSpPr>
          <p:sp>
            <p:nvSpPr>
              <p:cNvPr id="50" name="Triangle rectangle 3"/>
              <p:cNvSpPr/>
              <p:nvPr/>
            </p:nvSpPr>
            <p:spPr>
              <a:xfrm flipV="1">
                <a:off x="6077582" y="2528046"/>
                <a:ext cx="1087687" cy="2299492"/>
              </a:xfrm>
              <a:custGeom>
                <a:avLst/>
                <a:gdLst>
                  <a:gd name="connsiteX0" fmla="*/ 0 w 923365"/>
                  <a:gd name="connsiteY0" fmla="*/ 1645024 h 1645024"/>
                  <a:gd name="connsiteX1" fmla="*/ 0 w 923365"/>
                  <a:gd name="connsiteY1" fmla="*/ 0 h 1645024"/>
                  <a:gd name="connsiteX2" fmla="*/ 923365 w 923365"/>
                  <a:gd name="connsiteY2" fmla="*/ 1645024 h 1645024"/>
                  <a:gd name="connsiteX3" fmla="*/ 0 w 923365"/>
                  <a:gd name="connsiteY3" fmla="*/ 1645024 h 1645024"/>
                  <a:gd name="connsiteX0" fmla="*/ 0 w 923365"/>
                  <a:gd name="connsiteY0" fmla="*/ 1645024 h 1850652"/>
                  <a:gd name="connsiteX1" fmla="*/ 0 w 923365"/>
                  <a:gd name="connsiteY1" fmla="*/ 0 h 1850652"/>
                  <a:gd name="connsiteX2" fmla="*/ 923365 w 923365"/>
                  <a:gd name="connsiteY2" fmla="*/ 1645024 h 1850652"/>
                  <a:gd name="connsiteX3" fmla="*/ 0 w 923365"/>
                  <a:gd name="connsiteY3" fmla="*/ 1645024 h 1850652"/>
                  <a:gd name="connsiteX0" fmla="*/ 0 w 1057836"/>
                  <a:gd name="connsiteY0" fmla="*/ 1645024 h 1825724"/>
                  <a:gd name="connsiteX1" fmla="*/ 0 w 1057836"/>
                  <a:gd name="connsiteY1" fmla="*/ 0 h 1825724"/>
                  <a:gd name="connsiteX2" fmla="*/ 1057836 w 1057836"/>
                  <a:gd name="connsiteY2" fmla="*/ 1591236 h 1825724"/>
                  <a:gd name="connsiteX3" fmla="*/ 0 w 1057836"/>
                  <a:gd name="connsiteY3" fmla="*/ 1645024 h 1825724"/>
                  <a:gd name="connsiteX0" fmla="*/ 0 w 1057836"/>
                  <a:gd name="connsiteY0" fmla="*/ 1645723 h 1826423"/>
                  <a:gd name="connsiteX1" fmla="*/ 0 w 1057836"/>
                  <a:gd name="connsiteY1" fmla="*/ 699 h 1826423"/>
                  <a:gd name="connsiteX2" fmla="*/ 1057836 w 1057836"/>
                  <a:gd name="connsiteY2" fmla="*/ 1591935 h 1826423"/>
                  <a:gd name="connsiteX3" fmla="*/ 0 w 1057836"/>
                  <a:gd name="connsiteY3" fmla="*/ 1645723 h 1826423"/>
                  <a:gd name="connsiteX0" fmla="*/ 0 w 1057836"/>
                  <a:gd name="connsiteY0" fmla="*/ 1645203 h 1825903"/>
                  <a:gd name="connsiteX1" fmla="*/ 0 w 1057836"/>
                  <a:gd name="connsiteY1" fmla="*/ 179 h 1825903"/>
                  <a:gd name="connsiteX2" fmla="*/ 1057836 w 1057836"/>
                  <a:gd name="connsiteY2" fmla="*/ 1591415 h 1825903"/>
                  <a:gd name="connsiteX3" fmla="*/ 0 w 1057836"/>
                  <a:gd name="connsiteY3" fmla="*/ 1645203 h 1825903"/>
                  <a:gd name="connsiteX0" fmla="*/ 0 w 1057836"/>
                  <a:gd name="connsiteY0" fmla="*/ 1645070 h 1825770"/>
                  <a:gd name="connsiteX1" fmla="*/ 0 w 1057836"/>
                  <a:gd name="connsiteY1" fmla="*/ 46 h 1825770"/>
                  <a:gd name="connsiteX2" fmla="*/ 1057836 w 1057836"/>
                  <a:gd name="connsiteY2" fmla="*/ 1591282 h 1825770"/>
                  <a:gd name="connsiteX3" fmla="*/ 0 w 1057836"/>
                  <a:gd name="connsiteY3" fmla="*/ 1645070 h 1825770"/>
                  <a:gd name="connsiteX0" fmla="*/ 0 w 1087687"/>
                  <a:gd name="connsiteY0" fmla="*/ 1645075 h 1885132"/>
                  <a:gd name="connsiteX1" fmla="*/ 0 w 1087687"/>
                  <a:gd name="connsiteY1" fmla="*/ 51 h 1885132"/>
                  <a:gd name="connsiteX2" fmla="*/ 1057836 w 1087687"/>
                  <a:gd name="connsiteY2" fmla="*/ 1591287 h 1885132"/>
                  <a:gd name="connsiteX3" fmla="*/ 0 w 1087687"/>
                  <a:gd name="connsiteY3" fmla="*/ 1645075 h 1885132"/>
                </a:gdLst>
                <a:ahLst/>
                <a:cxnLst>
                  <a:cxn ang="0">
                    <a:pos x="connsiteX0" y="connsiteY0"/>
                  </a:cxn>
                  <a:cxn ang="0">
                    <a:pos x="connsiteX1" y="connsiteY1"/>
                  </a:cxn>
                  <a:cxn ang="0">
                    <a:pos x="connsiteX2" y="connsiteY2"/>
                  </a:cxn>
                  <a:cxn ang="0">
                    <a:pos x="connsiteX3" y="connsiteY3"/>
                  </a:cxn>
                </a:cxnLst>
                <a:rect l="l" t="t" r="r" b="b"/>
                <a:pathLst>
                  <a:path w="1087687" h="1885132">
                    <a:moveTo>
                      <a:pt x="0" y="1645075"/>
                    </a:moveTo>
                    <a:lnTo>
                      <a:pt x="0" y="51"/>
                    </a:lnTo>
                    <a:cubicBezTo>
                      <a:pt x="176306" y="-8914"/>
                      <a:pt x="1281953" y="1154640"/>
                      <a:pt x="1057836" y="1591287"/>
                    </a:cubicBezTo>
                    <a:cubicBezTo>
                      <a:pt x="833719" y="2027934"/>
                      <a:pt x="153894" y="1919246"/>
                      <a:pt x="0" y="1645075"/>
                    </a:cubicBezTo>
                    <a:close/>
                  </a:path>
                </a:pathLst>
              </a:cu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Forme libre 50"/>
              <p:cNvSpPr/>
              <p:nvPr/>
            </p:nvSpPr>
            <p:spPr>
              <a:xfrm>
                <a:off x="6029755" y="2968816"/>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Forme libre 51"/>
              <p:cNvSpPr/>
              <p:nvPr/>
            </p:nvSpPr>
            <p:spPr>
              <a:xfrm rot="2103628">
                <a:off x="6048171" y="3177987"/>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Forme libre 52"/>
              <p:cNvSpPr/>
              <p:nvPr/>
            </p:nvSpPr>
            <p:spPr>
              <a:xfrm>
                <a:off x="6104697" y="2748805"/>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Forme libre 53"/>
              <p:cNvSpPr/>
              <p:nvPr/>
            </p:nvSpPr>
            <p:spPr>
              <a:xfrm rot="3010112">
                <a:off x="6048170" y="3387158"/>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Forme libre 54"/>
              <p:cNvSpPr/>
              <p:nvPr/>
            </p:nvSpPr>
            <p:spPr>
              <a:xfrm rot="2103628">
                <a:off x="6104697" y="3824959"/>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Forme libre 55"/>
              <p:cNvSpPr/>
              <p:nvPr/>
            </p:nvSpPr>
            <p:spPr>
              <a:xfrm rot="976727">
                <a:off x="6123354" y="3708813"/>
                <a:ext cx="499494" cy="222847"/>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Forme libre 56"/>
              <p:cNvSpPr/>
              <p:nvPr/>
            </p:nvSpPr>
            <p:spPr>
              <a:xfrm rot="2103628">
                <a:off x="6076687" y="4202561"/>
                <a:ext cx="378045" cy="150129"/>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Forme libre 57"/>
              <p:cNvSpPr/>
              <p:nvPr/>
            </p:nvSpPr>
            <p:spPr>
              <a:xfrm rot="2103628">
                <a:off x="6054032" y="4291588"/>
                <a:ext cx="282139" cy="138734"/>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369034"/>
                  <a:gd name="connsiteY0" fmla="*/ 94054 h 104725"/>
                  <a:gd name="connsiteX1" fmla="*/ 369033 w 369034"/>
                  <a:gd name="connsiteY1" fmla="*/ 0 h 104725"/>
                  <a:gd name="connsiteX0" fmla="*/ 0 w 369032"/>
                  <a:gd name="connsiteY0" fmla="*/ 94054 h 123603"/>
                  <a:gd name="connsiteX1" fmla="*/ 369033 w 369032"/>
                  <a:gd name="connsiteY1" fmla="*/ 0 h 123603"/>
                  <a:gd name="connsiteX0" fmla="*/ 0 w 441570"/>
                  <a:gd name="connsiteY0" fmla="*/ 41913 h 109533"/>
                  <a:gd name="connsiteX1" fmla="*/ 441570 w 441570"/>
                  <a:gd name="connsiteY1" fmla="*/ 0 h 109533"/>
                </a:gdLst>
                <a:ahLst/>
                <a:cxnLst>
                  <a:cxn ang="0">
                    <a:pos x="connsiteX0" y="connsiteY0"/>
                  </a:cxn>
                  <a:cxn ang="0">
                    <a:pos x="connsiteX1" y="connsiteY1"/>
                  </a:cxn>
                </a:cxnLst>
                <a:rect l="l" t="t" r="r" b="b"/>
                <a:pathLst>
                  <a:path w="441570" h="109533">
                    <a:moveTo>
                      <a:pt x="0" y="41913"/>
                    </a:moveTo>
                    <a:cubicBezTo>
                      <a:pt x="197224" y="-38769"/>
                      <a:pt x="413173" y="261886"/>
                      <a:pt x="441570"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Forme libre 58"/>
              <p:cNvSpPr/>
              <p:nvPr/>
            </p:nvSpPr>
            <p:spPr>
              <a:xfrm rot="2103628">
                <a:off x="6375226" y="3359602"/>
                <a:ext cx="378045" cy="150129"/>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Forme libre 59"/>
              <p:cNvSpPr/>
              <p:nvPr/>
            </p:nvSpPr>
            <p:spPr>
              <a:xfrm rot="2103628">
                <a:off x="6363006" y="3127997"/>
                <a:ext cx="378045" cy="150129"/>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Forme libre 60"/>
              <p:cNvSpPr/>
              <p:nvPr/>
            </p:nvSpPr>
            <p:spPr>
              <a:xfrm rot="18885304">
                <a:off x="6184079" y="2698248"/>
                <a:ext cx="378045" cy="150129"/>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8" name="Triangle rectangle 3"/>
            <p:cNvSpPr/>
            <p:nvPr/>
          </p:nvSpPr>
          <p:spPr>
            <a:xfrm rot="18430460" flipH="1" flipV="1">
              <a:off x="7672240" y="1528428"/>
              <a:ext cx="1087687" cy="2299492"/>
            </a:xfrm>
            <a:custGeom>
              <a:avLst/>
              <a:gdLst>
                <a:gd name="connsiteX0" fmla="*/ 0 w 923365"/>
                <a:gd name="connsiteY0" fmla="*/ 1645024 h 1645024"/>
                <a:gd name="connsiteX1" fmla="*/ 0 w 923365"/>
                <a:gd name="connsiteY1" fmla="*/ 0 h 1645024"/>
                <a:gd name="connsiteX2" fmla="*/ 923365 w 923365"/>
                <a:gd name="connsiteY2" fmla="*/ 1645024 h 1645024"/>
                <a:gd name="connsiteX3" fmla="*/ 0 w 923365"/>
                <a:gd name="connsiteY3" fmla="*/ 1645024 h 1645024"/>
                <a:gd name="connsiteX0" fmla="*/ 0 w 923365"/>
                <a:gd name="connsiteY0" fmla="*/ 1645024 h 1850652"/>
                <a:gd name="connsiteX1" fmla="*/ 0 w 923365"/>
                <a:gd name="connsiteY1" fmla="*/ 0 h 1850652"/>
                <a:gd name="connsiteX2" fmla="*/ 923365 w 923365"/>
                <a:gd name="connsiteY2" fmla="*/ 1645024 h 1850652"/>
                <a:gd name="connsiteX3" fmla="*/ 0 w 923365"/>
                <a:gd name="connsiteY3" fmla="*/ 1645024 h 1850652"/>
                <a:gd name="connsiteX0" fmla="*/ 0 w 1057836"/>
                <a:gd name="connsiteY0" fmla="*/ 1645024 h 1825724"/>
                <a:gd name="connsiteX1" fmla="*/ 0 w 1057836"/>
                <a:gd name="connsiteY1" fmla="*/ 0 h 1825724"/>
                <a:gd name="connsiteX2" fmla="*/ 1057836 w 1057836"/>
                <a:gd name="connsiteY2" fmla="*/ 1591236 h 1825724"/>
                <a:gd name="connsiteX3" fmla="*/ 0 w 1057836"/>
                <a:gd name="connsiteY3" fmla="*/ 1645024 h 1825724"/>
                <a:gd name="connsiteX0" fmla="*/ 0 w 1057836"/>
                <a:gd name="connsiteY0" fmla="*/ 1645723 h 1826423"/>
                <a:gd name="connsiteX1" fmla="*/ 0 w 1057836"/>
                <a:gd name="connsiteY1" fmla="*/ 699 h 1826423"/>
                <a:gd name="connsiteX2" fmla="*/ 1057836 w 1057836"/>
                <a:gd name="connsiteY2" fmla="*/ 1591935 h 1826423"/>
                <a:gd name="connsiteX3" fmla="*/ 0 w 1057836"/>
                <a:gd name="connsiteY3" fmla="*/ 1645723 h 1826423"/>
                <a:gd name="connsiteX0" fmla="*/ 0 w 1057836"/>
                <a:gd name="connsiteY0" fmla="*/ 1645203 h 1825903"/>
                <a:gd name="connsiteX1" fmla="*/ 0 w 1057836"/>
                <a:gd name="connsiteY1" fmla="*/ 179 h 1825903"/>
                <a:gd name="connsiteX2" fmla="*/ 1057836 w 1057836"/>
                <a:gd name="connsiteY2" fmla="*/ 1591415 h 1825903"/>
                <a:gd name="connsiteX3" fmla="*/ 0 w 1057836"/>
                <a:gd name="connsiteY3" fmla="*/ 1645203 h 1825903"/>
                <a:gd name="connsiteX0" fmla="*/ 0 w 1057836"/>
                <a:gd name="connsiteY0" fmla="*/ 1645070 h 1825770"/>
                <a:gd name="connsiteX1" fmla="*/ 0 w 1057836"/>
                <a:gd name="connsiteY1" fmla="*/ 46 h 1825770"/>
                <a:gd name="connsiteX2" fmla="*/ 1057836 w 1057836"/>
                <a:gd name="connsiteY2" fmla="*/ 1591282 h 1825770"/>
                <a:gd name="connsiteX3" fmla="*/ 0 w 1057836"/>
                <a:gd name="connsiteY3" fmla="*/ 1645070 h 1825770"/>
                <a:gd name="connsiteX0" fmla="*/ 0 w 1087687"/>
                <a:gd name="connsiteY0" fmla="*/ 1645075 h 1885132"/>
                <a:gd name="connsiteX1" fmla="*/ 0 w 1087687"/>
                <a:gd name="connsiteY1" fmla="*/ 51 h 1885132"/>
                <a:gd name="connsiteX2" fmla="*/ 1057836 w 1087687"/>
                <a:gd name="connsiteY2" fmla="*/ 1591287 h 1885132"/>
                <a:gd name="connsiteX3" fmla="*/ 0 w 1087687"/>
                <a:gd name="connsiteY3" fmla="*/ 1645075 h 1885132"/>
              </a:gdLst>
              <a:ahLst/>
              <a:cxnLst>
                <a:cxn ang="0">
                  <a:pos x="connsiteX0" y="connsiteY0"/>
                </a:cxn>
                <a:cxn ang="0">
                  <a:pos x="connsiteX1" y="connsiteY1"/>
                </a:cxn>
                <a:cxn ang="0">
                  <a:pos x="connsiteX2" y="connsiteY2"/>
                </a:cxn>
                <a:cxn ang="0">
                  <a:pos x="connsiteX3" y="connsiteY3"/>
                </a:cxn>
              </a:cxnLst>
              <a:rect l="l" t="t" r="r" b="b"/>
              <a:pathLst>
                <a:path w="1087687" h="1885132">
                  <a:moveTo>
                    <a:pt x="0" y="1645075"/>
                  </a:moveTo>
                  <a:lnTo>
                    <a:pt x="0" y="51"/>
                  </a:lnTo>
                  <a:cubicBezTo>
                    <a:pt x="176306" y="-8914"/>
                    <a:pt x="1281953" y="1154640"/>
                    <a:pt x="1057836" y="1591287"/>
                  </a:cubicBezTo>
                  <a:cubicBezTo>
                    <a:pt x="833719" y="2027934"/>
                    <a:pt x="153894" y="1919246"/>
                    <a:pt x="0" y="1645075"/>
                  </a:cubicBezTo>
                  <a:close/>
                </a:path>
              </a:pathLst>
            </a:custGeom>
            <a:solidFill>
              <a:srgbClr val="FFDA6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Forme libre 38"/>
            <p:cNvSpPr/>
            <p:nvPr/>
          </p:nvSpPr>
          <p:spPr>
            <a:xfrm rot="18430460" flipH="1">
              <a:off x="7634095" y="1964389"/>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solidFill>
              <a:srgbClr val="FFDA65"/>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Forme libre 39"/>
            <p:cNvSpPr/>
            <p:nvPr/>
          </p:nvSpPr>
          <p:spPr>
            <a:xfrm rot="16326832" flipH="1">
              <a:off x="7789635" y="2105453"/>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solidFill>
              <a:srgbClr val="FFDA65"/>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Forme libre 40"/>
            <p:cNvSpPr/>
            <p:nvPr/>
          </p:nvSpPr>
          <p:spPr>
            <a:xfrm rot="18430460" flipH="1">
              <a:off x="7413507" y="1891163"/>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solidFill>
              <a:srgbClr val="FFDA65"/>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Forme libre 41"/>
            <p:cNvSpPr/>
            <p:nvPr/>
          </p:nvSpPr>
          <p:spPr>
            <a:xfrm rot="15420348" flipH="1">
              <a:off x="7956303" y="2231842"/>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solidFill>
              <a:srgbClr val="FFDA65"/>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Forme libre 42"/>
            <p:cNvSpPr/>
            <p:nvPr/>
          </p:nvSpPr>
          <p:spPr>
            <a:xfrm rot="16326832" flipH="1">
              <a:off x="8270987" y="2541421"/>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solidFill>
              <a:srgbClr val="FFDA65"/>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Forme libre 43"/>
            <p:cNvSpPr/>
            <p:nvPr/>
          </p:nvSpPr>
          <p:spPr>
            <a:xfrm rot="17453733" flipH="1">
              <a:off x="8229884" y="2454957"/>
              <a:ext cx="499494" cy="222847"/>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solidFill>
              <a:srgbClr val="FFDA65"/>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Forme libre 44"/>
            <p:cNvSpPr/>
            <p:nvPr/>
          </p:nvSpPr>
          <p:spPr>
            <a:xfrm rot="16326832" flipH="1">
              <a:off x="8719947" y="2682120"/>
              <a:ext cx="378045" cy="150129"/>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solidFill>
              <a:srgbClr val="FFDA65"/>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Forme libre 45"/>
            <p:cNvSpPr/>
            <p:nvPr/>
          </p:nvSpPr>
          <p:spPr>
            <a:xfrm rot="16326832" flipH="1">
              <a:off x="8876962" y="2681908"/>
              <a:ext cx="282139" cy="138734"/>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369034"/>
                <a:gd name="connsiteY0" fmla="*/ 94054 h 104725"/>
                <a:gd name="connsiteX1" fmla="*/ 369033 w 369034"/>
                <a:gd name="connsiteY1" fmla="*/ 0 h 104725"/>
                <a:gd name="connsiteX0" fmla="*/ 0 w 369032"/>
                <a:gd name="connsiteY0" fmla="*/ 94054 h 123603"/>
                <a:gd name="connsiteX1" fmla="*/ 369033 w 369032"/>
                <a:gd name="connsiteY1" fmla="*/ 0 h 123603"/>
                <a:gd name="connsiteX0" fmla="*/ 0 w 441570"/>
                <a:gd name="connsiteY0" fmla="*/ 41913 h 109533"/>
                <a:gd name="connsiteX1" fmla="*/ 441570 w 441570"/>
                <a:gd name="connsiteY1" fmla="*/ 0 h 109533"/>
              </a:gdLst>
              <a:ahLst/>
              <a:cxnLst>
                <a:cxn ang="0">
                  <a:pos x="connsiteX0" y="connsiteY0"/>
                </a:cxn>
                <a:cxn ang="0">
                  <a:pos x="connsiteX1" y="connsiteY1"/>
                </a:cxn>
              </a:cxnLst>
              <a:rect l="l" t="t" r="r" b="b"/>
              <a:pathLst>
                <a:path w="441570" h="109533">
                  <a:moveTo>
                    <a:pt x="0" y="41913"/>
                  </a:moveTo>
                  <a:cubicBezTo>
                    <a:pt x="197224" y="-38769"/>
                    <a:pt x="413173" y="261886"/>
                    <a:pt x="441570" y="0"/>
                  </a:cubicBezTo>
                </a:path>
              </a:pathLst>
            </a:custGeom>
            <a:solidFill>
              <a:srgbClr val="FFDA65"/>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Forme libre 46"/>
            <p:cNvSpPr/>
            <p:nvPr/>
          </p:nvSpPr>
          <p:spPr>
            <a:xfrm rot="16326832" flipH="1">
              <a:off x="7867887" y="2410644"/>
              <a:ext cx="378045" cy="150129"/>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solidFill>
              <a:srgbClr val="FFDA65"/>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Forme libre 47"/>
            <p:cNvSpPr/>
            <p:nvPr/>
          </p:nvSpPr>
          <p:spPr>
            <a:xfrm rot="16326832" flipH="1">
              <a:off x="7690728" y="2260962"/>
              <a:ext cx="378045" cy="150129"/>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solidFill>
              <a:srgbClr val="FFDA65"/>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Forme libre 48"/>
            <p:cNvSpPr/>
            <p:nvPr/>
          </p:nvSpPr>
          <p:spPr>
            <a:xfrm rot="21145156" flipH="1">
              <a:off x="7456419" y="1858720"/>
              <a:ext cx="378045" cy="150129"/>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solidFill>
              <a:srgbClr val="FFDA65"/>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0" name="Groupe 89"/>
          <p:cNvGrpSpPr/>
          <p:nvPr/>
        </p:nvGrpSpPr>
        <p:grpSpPr>
          <a:xfrm>
            <a:off x="6449790" y="2629698"/>
            <a:ext cx="2790009" cy="2058783"/>
            <a:chOff x="6449789" y="2629697"/>
            <a:chExt cx="2790009" cy="2058783"/>
          </a:xfrm>
        </p:grpSpPr>
        <p:grpSp>
          <p:nvGrpSpPr>
            <p:cNvPr id="35" name="Groupe 34"/>
            <p:cNvGrpSpPr/>
            <p:nvPr/>
          </p:nvGrpSpPr>
          <p:grpSpPr>
            <a:xfrm>
              <a:off x="6940306" y="2629697"/>
              <a:ext cx="2299492" cy="1301758"/>
              <a:chOff x="6940306" y="2629697"/>
              <a:chExt cx="2299492" cy="1301758"/>
            </a:xfrm>
          </p:grpSpPr>
          <p:sp>
            <p:nvSpPr>
              <p:cNvPr id="78" name="Triangle rectangle 3"/>
              <p:cNvSpPr/>
              <p:nvPr/>
            </p:nvSpPr>
            <p:spPr>
              <a:xfrm rot="17807946" flipV="1">
                <a:off x="7546208" y="2023795"/>
                <a:ext cx="1087687" cy="2299492"/>
              </a:xfrm>
              <a:custGeom>
                <a:avLst/>
                <a:gdLst>
                  <a:gd name="connsiteX0" fmla="*/ 0 w 923365"/>
                  <a:gd name="connsiteY0" fmla="*/ 1645024 h 1645024"/>
                  <a:gd name="connsiteX1" fmla="*/ 0 w 923365"/>
                  <a:gd name="connsiteY1" fmla="*/ 0 h 1645024"/>
                  <a:gd name="connsiteX2" fmla="*/ 923365 w 923365"/>
                  <a:gd name="connsiteY2" fmla="*/ 1645024 h 1645024"/>
                  <a:gd name="connsiteX3" fmla="*/ 0 w 923365"/>
                  <a:gd name="connsiteY3" fmla="*/ 1645024 h 1645024"/>
                  <a:gd name="connsiteX0" fmla="*/ 0 w 923365"/>
                  <a:gd name="connsiteY0" fmla="*/ 1645024 h 1850652"/>
                  <a:gd name="connsiteX1" fmla="*/ 0 w 923365"/>
                  <a:gd name="connsiteY1" fmla="*/ 0 h 1850652"/>
                  <a:gd name="connsiteX2" fmla="*/ 923365 w 923365"/>
                  <a:gd name="connsiteY2" fmla="*/ 1645024 h 1850652"/>
                  <a:gd name="connsiteX3" fmla="*/ 0 w 923365"/>
                  <a:gd name="connsiteY3" fmla="*/ 1645024 h 1850652"/>
                  <a:gd name="connsiteX0" fmla="*/ 0 w 1057836"/>
                  <a:gd name="connsiteY0" fmla="*/ 1645024 h 1825724"/>
                  <a:gd name="connsiteX1" fmla="*/ 0 w 1057836"/>
                  <a:gd name="connsiteY1" fmla="*/ 0 h 1825724"/>
                  <a:gd name="connsiteX2" fmla="*/ 1057836 w 1057836"/>
                  <a:gd name="connsiteY2" fmla="*/ 1591236 h 1825724"/>
                  <a:gd name="connsiteX3" fmla="*/ 0 w 1057836"/>
                  <a:gd name="connsiteY3" fmla="*/ 1645024 h 1825724"/>
                  <a:gd name="connsiteX0" fmla="*/ 0 w 1057836"/>
                  <a:gd name="connsiteY0" fmla="*/ 1645723 h 1826423"/>
                  <a:gd name="connsiteX1" fmla="*/ 0 w 1057836"/>
                  <a:gd name="connsiteY1" fmla="*/ 699 h 1826423"/>
                  <a:gd name="connsiteX2" fmla="*/ 1057836 w 1057836"/>
                  <a:gd name="connsiteY2" fmla="*/ 1591935 h 1826423"/>
                  <a:gd name="connsiteX3" fmla="*/ 0 w 1057836"/>
                  <a:gd name="connsiteY3" fmla="*/ 1645723 h 1826423"/>
                  <a:gd name="connsiteX0" fmla="*/ 0 w 1057836"/>
                  <a:gd name="connsiteY0" fmla="*/ 1645203 h 1825903"/>
                  <a:gd name="connsiteX1" fmla="*/ 0 w 1057836"/>
                  <a:gd name="connsiteY1" fmla="*/ 179 h 1825903"/>
                  <a:gd name="connsiteX2" fmla="*/ 1057836 w 1057836"/>
                  <a:gd name="connsiteY2" fmla="*/ 1591415 h 1825903"/>
                  <a:gd name="connsiteX3" fmla="*/ 0 w 1057836"/>
                  <a:gd name="connsiteY3" fmla="*/ 1645203 h 1825903"/>
                  <a:gd name="connsiteX0" fmla="*/ 0 w 1057836"/>
                  <a:gd name="connsiteY0" fmla="*/ 1645070 h 1825770"/>
                  <a:gd name="connsiteX1" fmla="*/ 0 w 1057836"/>
                  <a:gd name="connsiteY1" fmla="*/ 46 h 1825770"/>
                  <a:gd name="connsiteX2" fmla="*/ 1057836 w 1057836"/>
                  <a:gd name="connsiteY2" fmla="*/ 1591282 h 1825770"/>
                  <a:gd name="connsiteX3" fmla="*/ 0 w 1057836"/>
                  <a:gd name="connsiteY3" fmla="*/ 1645070 h 1825770"/>
                  <a:gd name="connsiteX0" fmla="*/ 0 w 1087687"/>
                  <a:gd name="connsiteY0" fmla="*/ 1645075 h 1885132"/>
                  <a:gd name="connsiteX1" fmla="*/ 0 w 1087687"/>
                  <a:gd name="connsiteY1" fmla="*/ 51 h 1885132"/>
                  <a:gd name="connsiteX2" fmla="*/ 1057836 w 1087687"/>
                  <a:gd name="connsiteY2" fmla="*/ 1591287 h 1885132"/>
                  <a:gd name="connsiteX3" fmla="*/ 0 w 1087687"/>
                  <a:gd name="connsiteY3" fmla="*/ 1645075 h 1885132"/>
                </a:gdLst>
                <a:ahLst/>
                <a:cxnLst>
                  <a:cxn ang="0">
                    <a:pos x="connsiteX0" y="connsiteY0"/>
                  </a:cxn>
                  <a:cxn ang="0">
                    <a:pos x="connsiteX1" y="connsiteY1"/>
                  </a:cxn>
                  <a:cxn ang="0">
                    <a:pos x="connsiteX2" y="connsiteY2"/>
                  </a:cxn>
                  <a:cxn ang="0">
                    <a:pos x="connsiteX3" y="connsiteY3"/>
                  </a:cxn>
                </a:cxnLst>
                <a:rect l="l" t="t" r="r" b="b"/>
                <a:pathLst>
                  <a:path w="1087687" h="1885132">
                    <a:moveTo>
                      <a:pt x="0" y="1645075"/>
                    </a:moveTo>
                    <a:lnTo>
                      <a:pt x="0" y="51"/>
                    </a:lnTo>
                    <a:cubicBezTo>
                      <a:pt x="176306" y="-8914"/>
                      <a:pt x="1281953" y="1154640"/>
                      <a:pt x="1057836" y="1591287"/>
                    </a:cubicBezTo>
                    <a:cubicBezTo>
                      <a:pt x="833719" y="2027934"/>
                      <a:pt x="153894" y="1919246"/>
                      <a:pt x="0" y="1645075"/>
                    </a:cubicBezTo>
                    <a:close/>
                  </a:path>
                </a:pathLst>
              </a:custGeom>
              <a:solidFill>
                <a:srgbClr val="FB0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Forme libre 78"/>
              <p:cNvSpPr/>
              <p:nvPr/>
            </p:nvSpPr>
            <p:spPr>
              <a:xfrm rot="17807946">
                <a:off x="7140034" y="3049030"/>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solidFill>
                <a:srgbClr val="FB05C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Forme libre 79"/>
              <p:cNvSpPr/>
              <p:nvPr/>
            </p:nvSpPr>
            <p:spPr>
              <a:xfrm rot="19911574">
                <a:off x="7335042" y="3126898"/>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solidFill>
                <a:srgbClr val="FB05C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Forme libre 80"/>
              <p:cNvSpPr/>
              <p:nvPr/>
            </p:nvSpPr>
            <p:spPr>
              <a:xfrm rot="17807946">
                <a:off x="6977443" y="2882941"/>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solidFill>
                <a:srgbClr val="FB05C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Forme libre 81"/>
              <p:cNvSpPr/>
              <p:nvPr/>
            </p:nvSpPr>
            <p:spPr>
              <a:xfrm rot="20818058">
                <a:off x="7521746" y="3221208"/>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solidFill>
                <a:srgbClr val="FB05C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Forme libre 82"/>
              <p:cNvSpPr/>
              <p:nvPr/>
            </p:nvSpPr>
            <p:spPr>
              <a:xfrm rot="19911574">
                <a:off x="7938010" y="3368141"/>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solidFill>
                <a:srgbClr val="FB05C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Forme libre 83"/>
              <p:cNvSpPr/>
              <p:nvPr/>
            </p:nvSpPr>
            <p:spPr>
              <a:xfrm rot="18784673">
                <a:off x="7855490" y="3347992"/>
                <a:ext cx="499494" cy="222847"/>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solidFill>
                <a:srgbClr val="FB05C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Forme libre 84"/>
              <p:cNvSpPr/>
              <p:nvPr/>
            </p:nvSpPr>
            <p:spPr>
              <a:xfrm rot="19911574">
                <a:off x="8276057" y="3686428"/>
                <a:ext cx="378045" cy="150129"/>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solidFill>
                <a:srgbClr val="FB05C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Forme libre 85"/>
              <p:cNvSpPr/>
              <p:nvPr/>
            </p:nvSpPr>
            <p:spPr>
              <a:xfrm rot="19911574">
                <a:off x="8366555" y="3792721"/>
                <a:ext cx="282139" cy="138734"/>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369034"/>
                  <a:gd name="connsiteY0" fmla="*/ 94054 h 104725"/>
                  <a:gd name="connsiteX1" fmla="*/ 369033 w 369034"/>
                  <a:gd name="connsiteY1" fmla="*/ 0 h 104725"/>
                  <a:gd name="connsiteX0" fmla="*/ 0 w 369032"/>
                  <a:gd name="connsiteY0" fmla="*/ 94054 h 123603"/>
                  <a:gd name="connsiteX1" fmla="*/ 369033 w 369032"/>
                  <a:gd name="connsiteY1" fmla="*/ 0 h 123603"/>
                  <a:gd name="connsiteX0" fmla="*/ 0 w 441570"/>
                  <a:gd name="connsiteY0" fmla="*/ 41913 h 109533"/>
                  <a:gd name="connsiteX1" fmla="*/ 441570 w 441570"/>
                  <a:gd name="connsiteY1" fmla="*/ 0 h 109533"/>
                </a:gdLst>
                <a:ahLst/>
                <a:cxnLst>
                  <a:cxn ang="0">
                    <a:pos x="connsiteX0" y="connsiteY0"/>
                  </a:cxn>
                  <a:cxn ang="0">
                    <a:pos x="connsiteX1" y="connsiteY1"/>
                  </a:cxn>
                </a:cxnLst>
                <a:rect l="l" t="t" r="r" b="b"/>
                <a:pathLst>
                  <a:path w="441570" h="109533">
                    <a:moveTo>
                      <a:pt x="0" y="41913"/>
                    </a:moveTo>
                    <a:cubicBezTo>
                      <a:pt x="197224" y="-38769"/>
                      <a:pt x="413173" y="261886"/>
                      <a:pt x="441570" y="0"/>
                    </a:cubicBezTo>
                  </a:path>
                </a:pathLst>
              </a:custGeom>
              <a:solidFill>
                <a:srgbClr val="FB05C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Forme libre 86"/>
              <p:cNvSpPr/>
              <p:nvPr/>
            </p:nvSpPr>
            <p:spPr>
              <a:xfrm rot="19911574">
                <a:off x="7658239" y="3039896"/>
                <a:ext cx="378045" cy="150129"/>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solidFill>
                <a:srgbClr val="FB05C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Forme libre 87"/>
              <p:cNvSpPr/>
              <p:nvPr/>
            </p:nvSpPr>
            <p:spPr>
              <a:xfrm rot="19911574">
                <a:off x="7446000" y="2946381"/>
                <a:ext cx="378045" cy="150129"/>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solidFill>
                <a:srgbClr val="FB05C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Forme libre 88"/>
              <p:cNvSpPr/>
              <p:nvPr/>
            </p:nvSpPr>
            <p:spPr>
              <a:xfrm rot="15093250">
                <a:off x="6981737" y="2912332"/>
                <a:ext cx="378045" cy="150129"/>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solidFill>
                <a:srgbClr val="FB05C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7" name="Groupe 36"/>
            <p:cNvGrpSpPr/>
            <p:nvPr/>
          </p:nvGrpSpPr>
          <p:grpSpPr>
            <a:xfrm>
              <a:off x="6449789" y="3289374"/>
              <a:ext cx="2299492" cy="1399106"/>
              <a:chOff x="6449789" y="3289374"/>
              <a:chExt cx="2299492" cy="1399106"/>
            </a:xfrm>
          </p:grpSpPr>
          <p:sp>
            <p:nvSpPr>
              <p:cNvPr id="66" name="Triangle rectangle 3"/>
              <p:cNvSpPr/>
              <p:nvPr/>
            </p:nvSpPr>
            <p:spPr>
              <a:xfrm rot="17807946" flipH="1" flipV="1">
                <a:off x="7055691" y="2994891"/>
                <a:ext cx="1087687" cy="2299492"/>
              </a:xfrm>
              <a:custGeom>
                <a:avLst/>
                <a:gdLst>
                  <a:gd name="connsiteX0" fmla="*/ 0 w 923365"/>
                  <a:gd name="connsiteY0" fmla="*/ 1645024 h 1645024"/>
                  <a:gd name="connsiteX1" fmla="*/ 0 w 923365"/>
                  <a:gd name="connsiteY1" fmla="*/ 0 h 1645024"/>
                  <a:gd name="connsiteX2" fmla="*/ 923365 w 923365"/>
                  <a:gd name="connsiteY2" fmla="*/ 1645024 h 1645024"/>
                  <a:gd name="connsiteX3" fmla="*/ 0 w 923365"/>
                  <a:gd name="connsiteY3" fmla="*/ 1645024 h 1645024"/>
                  <a:gd name="connsiteX0" fmla="*/ 0 w 923365"/>
                  <a:gd name="connsiteY0" fmla="*/ 1645024 h 1850652"/>
                  <a:gd name="connsiteX1" fmla="*/ 0 w 923365"/>
                  <a:gd name="connsiteY1" fmla="*/ 0 h 1850652"/>
                  <a:gd name="connsiteX2" fmla="*/ 923365 w 923365"/>
                  <a:gd name="connsiteY2" fmla="*/ 1645024 h 1850652"/>
                  <a:gd name="connsiteX3" fmla="*/ 0 w 923365"/>
                  <a:gd name="connsiteY3" fmla="*/ 1645024 h 1850652"/>
                  <a:gd name="connsiteX0" fmla="*/ 0 w 1057836"/>
                  <a:gd name="connsiteY0" fmla="*/ 1645024 h 1825724"/>
                  <a:gd name="connsiteX1" fmla="*/ 0 w 1057836"/>
                  <a:gd name="connsiteY1" fmla="*/ 0 h 1825724"/>
                  <a:gd name="connsiteX2" fmla="*/ 1057836 w 1057836"/>
                  <a:gd name="connsiteY2" fmla="*/ 1591236 h 1825724"/>
                  <a:gd name="connsiteX3" fmla="*/ 0 w 1057836"/>
                  <a:gd name="connsiteY3" fmla="*/ 1645024 h 1825724"/>
                  <a:gd name="connsiteX0" fmla="*/ 0 w 1057836"/>
                  <a:gd name="connsiteY0" fmla="*/ 1645723 h 1826423"/>
                  <a:gd name="connsiteX1" fmla="*/ 0 w 1057836"/>
                  <a:gd name="connsiteY1" fmla="*/ 699 h 1826423"/>
                  <a:gd name="connsiteX2" fmla="*/ 1057836 w 1057836"/>
                  <a:gd name="connsiteY2" fmla="*/ 1591935 h 1826423"/>
                  <a:gd name="connsiteX3" fmla="*/ 0 w 1057836"/>
                  <a:gd name="connsiteY3" fmla="*/ 1645723 h 1826423"/>
                  <a:gd name="connsiteX0" fmla="*/ 0 w 1057836"/>
                  <a:gd name="connsiteY0" fmla="*/ 1645203 h 1825903"/>
                  <a:gd name="connsiteX1" fmla="*/ 0 w 1057836"/>
                  <a:gd name="connsiteY1" fmla="*/ 179 h 1825903"/>
                  <a:gd name="connsiteX2" fmla="*/ 1057836 w 1057836"/>
                  <a:gd name="connsiteY2" fmla="*/ 1591415 h 1825903"/>
                  <a:gd name="connsiteX3" fmla="*/ 0 w 1057836"/>
                  <a:gd name="connsiteY3" fmla="*/ 1645203 h 1825903"/>
                  <a:gd name="connsiteX0" fmla="*/ 0 w 1057836"/>
                  <a:gd name="connsiteY0" fmla="*/ 1645070 h 1825770"/>
                  <a:gd name="connsiteX1" fmla="*/ 0 w 1057836"/>
                  <a:gd name="connsiteY1" fmla="*/ 46 h 1825770"/>
                  <a:gd name="connsiteX2" fmla="*/ 1057836 w 1057836"/>
                  <a:gd name="connsiteY2" fmla="*/ 1591282 h 1825770"/>
                  <a:gd name="connsiteX3" fmla="*/ 0 w 1057836"/>
                  <a:gd name="connsiteY3" fmla="*/ 1645070 h 1825770"/>
                  <a:gd name="connsiteX0" fmla="*/ 0 w 1087687"/>
                  <a:gd name="connsiteY0" fmla="*/ 1645075 h 1885132"/>
                  <a:gd name="connsiteX1" fmla="*/ 0 w 1087687"/>
                  <a:gd name="connsiteY1" fmla="*/ 51 h 1885132"/>
                  <a:gd name="connsiteX2" fmla="*/ 1057836 w 1087687"/>
                  <a:gd name="connsiteY2" fmla="*/ 1591287 h 1885132"/>
                  <a:gd name="connsiteX3" fmla="*/ 0 w 1087687"/>
                  <a:gd name="connsiteY3" fmla="*/ 1645075 h 1885132"/>
                </a:gdLst>
                <a:ahLst/>
                <a:cxnLst>
                  <a:cxn ang="0">
                    <a:pos x="connsiteX0" y="connsiteY0"/>
                  </a:cxn>
                  <a:cxn ang="0">
                    <a:pos x="connsiteX1" y="connsiteY1"/>
                  </a:cxn>
                  <a:cxn ang="0">
                    <a:pos x="connsiteX2" y="connsiteY2"/>
                  </a:cxn>
                  <a:cxn ang="0">
                    <a:pos x="connsiteX3" y="connsiteY3"/>
                  </a:cxn>
                </a:cxnLst>
                <a:rect l="l" t="t" r="r" b="b"/>
                <a:pathLst>
                  <a:path w="1087687" h="1885132">
                    <a:moveTo>
                      <a:pt x="0" y="1645075"/>
                    </a:moveTo>
                    <a:lnTo>
                      <a:pt x="0" y="51"/>
                    </a:lnTo>
                    <a:cubicBezTo>
                      <a:pt x="176306" y="-8914"/>
                      <a:pt x="1281953" y="1154640"/>
                      <a:pt x="1057836" y="1591287"/>
                    </a:cubicBezTo>
                    <a:cubicBezTo>
                      <a:pt x="833719" y="2027934"/>
                      <a:pt x="153894" y="1919246"/>
                      <a:pt x="0" y="1645075"/>
                    </a:cubicBezTo>
                    <a:close/>
                  </a:path>
                </a:pathLst>
              </a:custGeom>
              <a:solidFill>
                <a:srgbClr val="FD67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Forme libre 66"/>
              <p:cNvSpPr/>
              <p:nvPr/>
            </p:nvSpPr>
            <p:spPr>
              <a:xfrm rot="17807946" flipH="1">
                <a:off x="6916279" y="3492005"/>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solidFill>
                <a:srgbClr val="FD67E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Forme libre 67"/>
              <p:cNvSpPr/>
              <p:nvPr/>
            </p:nvSpPr>
            <p:spPr>
              <a:xfrm rot="15704318" flipH="1">
                <a:off x="7094681" y="3602751"/>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solidFill>
                <a:srgbClr val="FD67E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Forme libre 68"/>
              <p:cNvSpPr/>
              <p:nvPr/>
            </p:nvSpPr>
            <p:spPr>
              <a:xfrm rot="17807946" flipH="1">
                <a:off x="6686110" y="3459703"/>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solidFill>
                <a:srgbClr val="FD67E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Forme libre 69"/>
              <p:cNvSpPr/>
              <p:nvPr/>
            </p:nvSpPr>
            <p:spPr>
              <a:xfrm rot="14797834" flipH="1">
                <a:off x="7281385" y="3697057"/>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solidFill>
                <a:srgbClr val="FD67E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Forme libre 70"/>
              <p:cNvSpPr/>
              <p:nvPr/>
            </p:nvSpPr>
            <p:spPr>
              <a:xfrm rot="15704318" flipH="1">
                <a:off x="7646677" y="3944902"/>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solidFill>
                <a:srgbClr val="FD67E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Forme libre 71"/>
              <p:cNvSpPr/>
              <p:nvPr/>
            </p:nvSpPr>
            <p:spPr>
              <a:xfrm rot="16831219" flipH="1">
                <a:off x="7588892" y="3875784"/>
                <a:ext cx="499494" cy="222847"/>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solidFill>
                <a:srgbClr val="FD67E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Forme libre 72"/>
              <p:cNvSpPr/>
              <p:nvPr/>
            </p:nvSpPr>
            <p:spPr>
              <a:xfrm rot="15704318" flipH="1">
                <a:off x="8106298" y="4022506"/>
                <a:ext cx="378045" cy="150129"/>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solidFill>
                <a:srgbClr val="FD67E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Forme libre 73"/>
              <p:cNvSpPr/>
              <p:nvPr/>
            </p:nvSpPr>
            <p:spPr>
              <a:xfrm rot="15704318" flipH="1">
                <a:off x="8260465" y="4002750"/>
                <a:ext cx="282139" cy="138734"/>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369034"/>
                  <a:gd name="connsiteY0" fmla="*/ 94054 h 104725"/>
                  <a:gd name="connsiteX1" fmla="*/ 369033 w 369034"/>
                  <a:gd name="connsiteY1" fmla="*/ 0 h 104725"/>
                  <a:gd name="connsiteX0" fmla="*/ 0 w 369032"/>
                  <a:gd name="connsiteY0" fmla="*/ 94054 h 123603"/>
                  <a:gd name="connsiteX1" fmla="*/ 369033 w 369032"/>
                  <a:gd name="connsiteY1" fmla="*/ 0 h 123603"/>
                  <a:gd name="connsiteX0" fmla="*/ 0 w 441570"/>
                  <a:gd name="connsiteY0" fmla="*/ 41913 h 109533"/>
                  <a:gd name="connsiteX1" fmla="*/ 441570 w 441570"/>
                  <a:gd name="connsiteY1" fmla="*/ 0 h 109533"/>
                </a:gdLst>
                <a:ahLst/>
                <a:cxnLst>
                  <a:cxn ang="0">
                    <a:pos x="connsiteX0" y="connsiteY0"/>
                  </a:cxn>
                  <a:cxn ang="0">
                    <a:pos x="connsiteX1" y="connsiteY1"/>
                  </a:cxn>
                </a:cxnLst>
                <a:rect l="l" t="t" r="r" b="b"/>
                <a:pathLst>
                  <a:path w="441570" h="109533">
                    <a:moveTo>
                      <a:pt x="0" y="41913"/>
                    </a:moveTo>
                    <a:cubicBezTo>
                      <a:pt x="197224" y="-38769"/>
                      <a:pt x="413173" y="261886"/>
                      <a:pt x="441570" y="0"/>
                    </a:cubicBezTo>
                  </a:path>
                </a:pathLst>
              </a:custGeom>
              <a:solidFill>
                <a:srgbClr val="FD67E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Forme libre 74"/>
              <p:cNvSpPr/>
              <p:nvPr/>
            </p:nvSpPr>
            <p:spPr>
              <a:xfrm rot="15704318" flipH="1">
                <a:off x="7219278" y="3908920"/>
                <a:ext cx="378045" cy="150129"/>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solidFill>
                <a:srgbClr val="FD67E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Forme libre 75"/>
              <p:cNvSpPr/>
              <p:nvPr/>
            </p:nvSpPr>
            <p:spPr>
              <a:xfrm rot="15704318" flipH="1">
                <a:off x="7018059" y="3793591"/>
                <a:ext cx="378045" cy="150129"/>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solidFill>
                <a:srgbClr val="FD67E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Forme libre 76"/>
              <p:cNvSpPr/>
              <p:nvPr/>
            </p:nvSpPr>
            <p:spPr>
              <a:xfrm rot="20522642" flipH="1">
                <a:off x="6715140" y="3440123"/>
                <a:ext cx="378045" cy="150129"/>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solidFill>
                <a:srgbClr val="FD67E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52" name="Groupe 151"/>
          <p:cNvGrpSpPr/>
          <p:nvPr/>
        </p:nvGrpSpPr>
        <p:grpSpPr>
          <a:xfrm>
            <a:off x="2854080" y="679836"/>
            <a:ext cx="1647808" cy="3057558"/>
            <a:chOff x="2854080" y="629239"/>
            <a:chExt cx="1647808" cy="3108154"/>
          </a:xfrm>
        </p:grpSpPr>
        <p:grpSp>
          <p:nvGrpSpPr>
            <p:cNvPr id="119" name="Groupe 118"/>
            <p:cNvGrpSpPr/>
            <p:nvPr/>
          </p:nvGrpSpPr>
          <p:grpSpPr>
            <a:xfrm rot="7506471">
              <a:off x="2701263" y="1936768"/>
              <a:ext cx="2299492" cy="1301758"/>
              <a:chOff x="6940306" y="2629697"/>
              <a:chExt cx="2299492" cy="1301758"/>
            </a:xfrm>
            <a:solidFill>
              <a:srgbClr val="BC8FDD"/>
            </a:solidFill>
          </p:grpSpPr>
          <p:sp>
            <p:nvSpPr>
              <p:cNvPr id="120" name="Triangle rectangle 3"/>
              <p:cNvSpPr/>
              <p:nvPr/>
            </p:nvSpPr>
            <p:spPr>
              <a:xfrm rot="17807946" flipV="1">
                <a:off x="7546208" y="2023795"/>
                <a:ext cx="1087687" cy="2299492"/>
              </a:xfrm>
              <a:custGeom>
                <a:avLst/>
                <a:gdLst>
                  <a:gd name="connsiteX0" fmla="*/ 0 w 923365"/>
                  <a:gd name="connsiteY0" fmla="*/ 1645024 h 1645024"/>
                  <a:gd name="connsiteX1" fmla="*/ 0 w 923365"/>
                  <a:gd name="connsiteY1" fmla="*/ 0 h 1645024"/>
                  <a:gd name="connsiteX2" fmla="*/ 923365 w 923365"/>
                  <a:gd name="connsiteY2" fmla="*/ 1645024 h 1645024"/>
                  <a:gd name="connsiteX3" fmla="*/ 0 w 923365"/>
                  <a:gd name="connsiteY3" fmla="*/ 1645024 h 1645024"/>
                  <a:gd name="connsiteX0" fmla="*/ 0 w 923365"/>
                  <a:gd name="connsiteY0" fmla="*/ 1645024 h 1850652"/>
                  <a:gd name="connsiteX1" fmla="*/ 0 w 923365"/>
                  <a:gd name="connsiteY1" fmla="*/ 0 h 1850652"/>
                  <a:gd name="connsiteX2" fmla="*/ 923365 w 923365"/>
                  <a:gd name="connsiteY2" fmla="*/ 1645024 h 1850652"/>
                  <a:gd name="connsiteX3" fmla="*/ 0 w 923365"/>
                  <a:gd name="connsiteY3" fmla="*/ 1645024 h 1850652"/>
                  <a:gd name="connsiteX0" fmla="*/ 0 w 1057836"/>
                  <a:gd name="connsiteY0" fmla="*/ 1645024 h 1825724"/>
                  <a:gd name="connsiteX1" fmla="*/ 0 w 1057836"/>
                  <a:gd name="connsiteY1" fmla="*/ 0 h 1825724"/>
                  <a:gd name="connsiteX2" fmla="*/ 1057836 w 1057836"/>
                  <a:gd name="connsiteY2" fmla="*/ 1591236 h 1825724"/>
                  <a:gd name="connsiteX3" fmla="*/ 0 w 1057836"/>
                  <a:gd name="connsiteY3" fmla="*/ 1645024 h 1825724"/>
                  <a:gd name="connsiteX0" fmla="*/ 0 w 1057836"/>
                  <a:gd name="connsiteY0" fmla="*/ 1645723 h 1826423"/>
                  <a:gd name="connsiteX1" fmla="*/ 0 w 1057836"/>
                  <a:gd name="connsiteY1" fmla="*/ 699 h 1826423"/>
                  <a:gd name="connsiteX2" fmla="*/ 1057836 w 1057836"/>
                  <a:gd name="connsiteY2" fmla="*/ 1591935 h 1826423"/>
                  <a:gd name="connsiteX3" fmla="*/ 0 w 1057836"/>
                  <a:gd name="connsiteY3" fmla="*/ 1645723 h 1826423"/>
                  <a:gd name="connsiteX0" fmla="*/ 0 w 1057836"/>
                  <a:gd name="connsiteY0" fmla="*/ 1645203 h 1825903"/>
                  <a:gd name="connsiteX1" fmla="*/ 0 w 1057836"/>
                  <a:gd name="connsiteY1" fmla="*/ 179 h 1825903"/>
                  <a:gd name="connsiteX2" fmla="*/ 1057836 w 1057836"/>
                  <a:gd name="connsiteY2" fmla="*/ 1591415 h 1825903"/>
                  <a:gd name="connsiteX3" fmla="*/ 0 w 1057836"/>
                  <a:gd name="connsiteY3" fmla="*/ 1645203 h 1825903"/>
                  <a:gd name="connsiteX0" fmla="*/ 0 w 1057836"/>
                  <a:gd name="connsiteY0" fmla="*/ 1645070 h 1825770"/>
                  <a:gd name="connsiteX1" fmla="*/ 0 w 1057836"/>
                  <a:gd name="connsiteY1" fmla="*/ 46 h 1825770"/>
                  <a:gd name="connsiteX2" fmla="*/ 1057836 w 1057836"/>
                  <a:gd name="connsiteY2" fmla="*/ 1591282 h 1825770"/>
                  <a:gd name="connsiteX3" fmla="*/ 0 w 1057836"/>
                  <a:gd name="connsiteY3" fmla="*/ 1645070 h 1825770"/>
                  <a:gd name="connsiteX0" fmla="*/ 0 w 1087687"/>
                  <a:gd name="connsiteY0" fmla="*/ 1645075 h 1885132"/>
                  <a:gd name="connsiteX1" fmla="*/ 0 w 1087687"/>
                  <a:gd name="connsiteY1" fmla="*/ 51 h 1885132"/>
                  <a:gd name="connsiteX2" fmla="*/ 1057836 w 1087687"/>
                  <a:gd name="connsiteY2" fmla="*/ 1591287 h 1885132"/>
                  <a:gd name="connsiteX3" fmla="*/ 0 w 1087687"/>
                  <a:gd name="connsiteY3" fmla="*/ 1645075 h 1885132"/>
                </a:gdLst>
                <a:ahLst/>
                <a:cxnLst>
                  <a:cxn ang="0">
                    <a:pos x="connsiteX0" y="connsiteY0"/>
                  </a:cxn>
                  <a:cxn ang="0">
                    <a:pos x="connsiteX1" y="connsiteY1"/>
                  </a:cxn>
                  <a:cxn ang="0">
                    <a:pos x="connsiteX2" y="connsiteY2"/>
                  </a:cxn>
                  <a:cxn ang="0">
                    <a:pos x="connsiteX3" y="connsiteY3"/>
                  </a:cxn>
                </a:cxnLst>
                <a:rect l="l" t="t" r="r" b="b"/>
                <a:pathLst>
                  <a:path w="1087687" h="1885132">
                    <a:moveTo>
                      <a:pt x="0" y="1645075"/>
                    </a:moveTo>
                    <a:lnTo>
                      <a:pt x="0" y="51"/>
                    </a:lnTo>
                    <a:cubicBezTo>
                      <a:pt x="176306" y="-8914"/>
                      <a:pt x="1281953" y="1154640"/>
                      <a:pt x="1057836" y="1591287"/>
                    </a:cubicBezTo>
                    <a:cubicBezTo>
                      <a:pt x="833719" y="2027934"/>
                      <a:pt x="153894" y="1919246"/>
                      <a:pt x="0" y="16450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Forme libre 120"/>
              <p:cNvSpPr/>
              <p:nvPr/>
            </p:nvSpPr>
            <p:spPr>
              <a:xfrm rot="17807946">
                <a:off x="7140034" y="3049030"/>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 name="Forme libre 121"/>
              <p:cNvSpPr/>
              <p:nvPr/>
            </p:nvSpPr>
            <p:spPr>
              <a:xfrm rot="19911574">
                <a:off x="7335042" y="3126898"/>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 name="Forme libre 122"/>
              <p:cNvSpPr/>
              <p:nvPr/>
            </p:nvSpPr>
            <p:spPr>
              <a:xfrm rot="17807946">
                <a:off x="6977443" y="2882941"/>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4" name="Forme libre 123"/>
              <p:cNvSpPr/>
              <p:nvPr/>
            </p:nvSpPr>
            <p:spPr>
              <a:xfrm rot="20818058">
                <a:off x="7521746" y="3221208"/>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5" name="Forme libre 124"/>
              <p:cNvSpPr/>
              <p:nvPr/>
            </p:nvSpPr>
            <p:spPr>
              <a:xfrm rot="19911574">
                <a:off x="7938010" y="3368141"/>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 name="Forme libre 125"/>
              <p:cNvSpPr/>
              <p:nvPr/>
            </p:nvSpPr>
            <p:spPr>
              <a:xfrm rot="18784673">
                <a:off x="7855490" y="3347992"/>
                <a:ext cx="499494" cy="222847"/>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7" name="Forme libre 126"/>
              <p:cNvSpPr/>
              <p:nvPr/>
            </p:nvSpPr>
            <p:spPr>
              <a:xfrm rot="19911574">
                <a:off x="8276057" y="3686428"/>
                <a:ext cx="378045" cy="150129"/>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8" name="Forme libre 127"/>
              <p:cNvSpPr/>
              <p:nvPr/>
            </p:nvSpPr>
            <p:spPr>
              <a:xfrm rot="19911574">
                <a:off x="8366555" y="3792721"/>
                <a:ext cx="282139" cy="138734"/>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369034"/>
                  <a:gd name="connsiteY0" fmla="*/ 94054 h 104725"/>
                  <a:gd name="connsiteX1" fmla="*/ 369033 w 369034"/>
                  <a:gd name="connsiteY1" fmla="*/ 0 h 104725"/>
                  <a:gd name="connsiteX0" fmla="*/ 0 w 369032"/>
                  <a:gd name="connsiteY0" fmla="*/ 94054 h 123603"/>
                  <a:gd name="connsiteX1" fmla="*/ 369033 w 369032"/>
                  <a:gd name="connsiteY1" fmla="*/ 0 h 123603"/>
                  <a:gd name="connsiteX0" fmla="*/ 0 w 441570"/>
                  <a:gd name="connsiteY0" fmla="*/ 41913 h 109533"/>
                  <a:gd name="connsiteX1" fmla="*/ 441570 w 441570"/>
                  <a:gd name="connsiteY1" fmla="*/ 0 h 109533"/>
                </a:gdLst>
                <a:ahLst/>
                <a:cxnLst>
                  <a:cxn ang="0">
                    <a:pos x="connsiteX0" y="connsiteY0"/>
                  </a:cxn>
                  <a:cxn ang="0">
                    <a:pos x="connsiteX1" y="connsiteY1"/>
                  </a:cxn>
                </a:cxnLst>
                <a:rect l="l" t="t" r="r" b="b"/>
                <a:pathLst>
                  <a:path w="441570" h="109533">
                    <a:moveTo>
                      <a:pt x="0" y="41913"/>
                    </a:moveTo>
                    <a:cubicBezTo>
                      <a:pt x="197224" y="-38769"/>
                      <a:pt x="413173" y="261886"/>
                      <a:pt x="441570"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9" name="Forme libre 128"/>
              <p:cNvSpPr/>
              <p:nvPr/>
            </p:nvSpPr>
            <p:spPr>
              <a:xfrm rot="19911574">
                <a:off x="7658239" y="3039896"/>
                <a:ext cx="378045" cy="150129"/>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0" name="Forme libre 129"/>
              <p:cNvSpPr/>
              <p:nvPr/>
            </p:nvSpPr>
            <p:spPr>
              <a:xfrm rot="19911574">
                <a:off x="7446000" y="2946381"/>
                <a:ext cx="378045" cy="150129"/>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 name="Forme libre 130"/>
              <p:cNvSpPr/>
              <p:nvPr/>
            </p:nvSpPr>
            <p:spPr>
              <a:xfrm rot="15093250">
                <a:off x="6981737" y="2912332"/>
                <a:ext cx="378045" cy="150129"/>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2" name="Groupe 131"/>
            <p:cNvGrpSpPr/>
            <p:nvPr/>
          </p:nvGrpSpPr>
          <p:grpSpPr>
            <a:xfrm rot="7506471">
              <a:off x="2403887" y="1079432"/>
              <a:ext cx="2299492" cy="1399106"/>
              <a:chOff x="6449789" y="3289374"/>
              <a:chExt cx="2299492" cy="1399106"/>
            </a:xfrm>
            <a:solidFill>
              <a:srgbClr val="7030A0"/>
            </a:solidFill>
          </p:grpSpPr>
          <p:sp>
            <p:nvSpPr>
              <p:cNvPr id="133" name="Triangle rectangle 3"/>
              <p:cNvSpPr/>
              <p:nvPr/>
            </p:nvSpPr>
            <p:spPr>
              <a:xfrm rot="17807946" flipH="1" flipV="1">
                <a:off x="7055691" y="2994891"/>
                <a:ext cx="1087687" cy="2299492"/>
              </a:xfrm>
              <a:custGeom>
                <a:avLst/>
                <a:gdLst>
                  <a:gd name="connsiteX0" fmla="*/ 0 w 923365"/>
                  <a:gd name="connsiteY0" fmla="*/ 1645024 h 1645024"/>
                  <a:gd name="connsiteX1" fmla="*/ 0 w 923365"/>
                  <a:gd name="connsiteY1" fmla="*/ 0 h 1645024"/>
                  <a:gd name="connsiteX2" fmla="*/ 923365 w 923365"/>
                  <a:gd name="connsiteY2" fmla="*/ 1645024 h 1645024"/>
                  <a:gd name="connsiteX3" fmla="*/ 0 w 923365"/>
                  <a:gd name="connsiteY3" fmla="*/ 1645024 h 1645024"/>
                  <a:gd name="connsiteX0" fmla="*/ 0 w 923365"/>
                  <a:gd name="connsiteY0" fmla="*/ 1645024 h 1850652"/>
                  <a:gd name="connsiteX1" fmla="*/ 0 w 923365"/>
                  <a:gd name="connsiteY1" fmla="*/ 0 h 1850652"/>
                  <a:gd name="connsiteX2" fmla="*/ 923365 w 923365"/>
                  <a:gd name="connsiteY2" fmla="*/ 1645024 h 1850652"/>
                  <a:gd name="connsiteX3" fmla="*/ 0 w 923365"/>
                  <a:gd name="connsiteY3" fmla="*/ 1645024 h 1850652"/>
                  <a:gd name="connsiteX0" fmla="*/ 0 w 1057836"/>
                  <a:gd name="connsiteY0" fmla="*/ 1645024 h 1825724"/>
                  <a:gd name="connsiteX1" fmla="*/ 0 w 1057836"/>
                  <a:gd name="connsiteY1" fmla="*/ 0 h 1825724"/>
                  <a:gd name="connsiteX2" fmla="*/ 1057836 w 1057836"/>
                  <a:gd name="connsiteY2" fmla="*/ 1591236 h 1825724"/>
                  <a:gd name="connsiteX3" fmla="*/ 0 w 1057836"/>
                  <a:gd name="connsiteY3" fmla="*/ 1645024 h 1825724"/>
                  <a:gd name="connsiteX0" fmla="*/ 0 w 1057836"/>
                  <a:gd name="connsiteY0" fmla="*/ 1645723 h 1826423"/>
                  <a:gd name="connsiteX1" fmla="*/ 0 w 1057836"/>
                  <a:gd name="connsiteY1" fmla="*/ 699 h 1826423"/>
                  <a:gd name="connsiteX2" fmla="*/ 1057836 w 1057836"/>
                  <a:gd name="connsiteY2" fmla="*/ 1591935 h 1826423"/>
                  <a:gd name="connsiteX3" fmla="*/ 0 w 1057836"/>
                  <a:gd name="connsiteY3" fmla="*/ 1645723 h 1826423"/>
                  <a:gd name="connsiteX0" fmla="*/ 0 w 1057836"/>
                  <a:gd name="connsiteY0" fmla="*/ 1645203 h 1825903"/>
                  <a:gd name="connsiteX1" fmla="*/ 0 w 1057836"/>
                  <a:gd name="connsiteY1" fmla="*/ 179 h 1825903"/>
                  <a:gd name="connsiteX2" fmla="*/ 1057836 w 1057836"/>
                  <a:gd name="connsiteY2" fmla="*/ 1591415 h 1825903"/>
                  <a:gd name="connsiteX3" fmla="*/ 0 w 1057836"/>
                  <a:gd name="connsiteY3" fmla="*/ 1645203 h 1825903"/>
                  <a:gd name="connsiteX0" fmla="*/ 0 w 1057836"/>
                  <a:gd name="connsiteY0" fmla="*/ 1645070 h 1825770"/>
                  <a:gd name="connsiteX1" fmla="*/ 0 w 1057836"/>
                  <a:gd name="connsiteY1" fmla="*/ 46 h 1825770"/>
                  <a:gd name="connsiteX2" fmla="*/ 1057836 w 1057836"/>
                  <a:gd name="connsiteY2" fmla="*/ 1591282 h 1825770"/>
                  <a:gd name="connsiteX3" fmla="*/ 0 w 1057836"/>
                  <a:gd name="connsiteY3" fmla="*/ 1645070 h 1825770"/>
                  <a:gd name="connsiteX0" fmla="*/ 0 w 1087687"/>
                  <a:gd name="connsiteY0" fmla="*/ 1645075 h 1885132"/>
                  <a:gd name="connsiteX1" fmla="*/ 0 w 1087687"/>
                  <a:gd name="connsiteY1" fmla="*/ 51 h 1885132"/>
                  <a:gd name="connsiteX2" fmla="*/ 1057836 w 1087687"/>
                  <a:gd name="connsiteY2" fmla="*/ 1591287 h 1885132"/>
                  <a:gd name="connsiteX3" fmla="*/ 0 w 1087687"/>
                  <a:gd name="connsiteY3" fmla="*/ 1645075 h 1885132"/>
                </a:gdLst>
                <a:ahLst/>
                <a:cxnLst>
                  <a:cxn ang="0">
                    <a:pos x="connsiteX0" y="connsiteY0"/>
                  </a:cxn>
                  <a:cxn ang="0">
                    <a:pos x="connsiteX1" y="connsiteY1"/>
                  </a:cxn>
                  <a:cxn ang="0">
                    <a:pos x="connsiteX2" y="connsiteY2"/>
                  </a:cxn>
                  <a:cxn ang="0">
                    <a:pos x="connsiteX3" y="connsiteY3"/>
                  </a:cxn>
                </a:cxnLst>
                <a:rect l="l" t="t" r="r" b="b"/>
                <a:pathLst>
                  <a:path w="1087687" h="1885132">
                    <a:moveTo>
                      <a:pt x="0" y="1645075"/>
                    </a:moveTo>
                    <a:lnTo>
                      <a:pt x="0" y="51"/>
                    </a:lnTo>
                    <a:cubicBezTo>
                      <a:pt x="176306" y="-8914"/>
                      <a:pt x="1281953" y="1154640"/>
                      <a:pt x="1057836" y="1591287"/>
                    </a:cubicBezTo>
                    <a:cubicBezTo>
                      <a:pt x="833719" y="2027934"/>
                      <a:pt x="153894" y="1919246"/>
                      <a:pt x="0" y="16450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Forme libre 133"/>
              <p:cNvSpPr/>
              <p:nvPr/>
            </p:nvSpPr>
            <p:spPr>
              <a:xfrm rot="17807946" flipH="1">
                <a:off x="6916279" y="3492005"/>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Forme libre 134"/>
              <p:cNvSpPr/>
              <p:nvPr/>
            </p:nvSpPr>
            <p:spPr>
              <a:xfrm rot="15704318" flipH="1">
                <a:off x="7094681" y="3602751"/>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6" name="Forme libre 135"/>
              <p:cNvSpPr/>
              <p:nvPr/>
            </p:nvSpPr>
            <p:spPr>
              <a:xfrm rot="17807946" flipH="1">
                <a:off x="6686110" y="3459703"/>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Forme libre 136"/>
              <p:cNvSpPr/>
              <p:nvPr/>
            </p:nvSpPr>
            <p:spPr>
              <a:xfrm rot="14797834" flipH="1">
                <a:off x="7281385" y="3697057"/>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Forme libre 137"/>
              <p:cNvSpPr/>
              <p:nvPr/>
            </p:nvSpPr>
            <p:spPr>
              <a:xfrm rot="15704318" flipH="1">
                <a:off x="7646677" y="3944902"/>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 name="Forme libre 138"/>
              <p:cNvSpPr/>
              <p:nvPr/>
            </p:nvSpPr>
            <p:spPr>
              <a:xfrm rot="16831219" flipH="1">
                <a:off x="7588892" y="3875784"/>
                <a:ext cx="499494" cy="222847"/>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 name="Forme libre 139"/>
              <p:cNvSpPr/>
              <p:nvPr/>
            </p:nvSpPr>
            <p:spPr>
              <a:xfrm rot="15704318" flipH="1">
                <a:off x="8106298" y="4022506"/>
                <a:ext cx="378045" cy="150129"/>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 name="Forme libre 140"/>
              <p:cNvSpPr/>
              <p:nvPr/>
            </p:nvSpPr>
            <p:spPr>
              <a:xfrm rot="15704318" flipH="1">
                <a:off x="8260465" y="4002750"/>
                <a:ext cx="282139" cy="138734"/>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369034"/>
                  <a:gd name="connsiteY0" fmla="*/ 94054 h 104725"/>
                  <a:gd name="connsiteX1" fmla="*/ 369033 w 369034"/>
                  <a:gd name="connsiteY1" fmla="*/ 0 h 104725"/>
                  <a:gd name="connsiteX0" fmla="*/ 0 w 369032"/>
                  <a:gd name="connsiteY0" fmla="*/ 94054 h 123603"/>
                  <a:gd name="connsiteX1" fmla="*/ 369033 w 369032"/>
                  <a:gd name="connsiteY1" fmla="*/ 0 h 123603"/>
                  <a:gd name="connsiteX0" fmla="*/ 0 w 441570"/>
                  <a:gd name="connsiteY0" fmla="*/ 41913 h 109533"/>
                  <a:gd name="connsiteX1" fmla="*/ 441570 w 441570"/>
                  <a:gd name="connsiteY1" fmla="*/ 0 h 109533"/>
                </a:gdLst>
                <a:ahLst/>
                <a:cxnLst>
                  <a:cxn ang="0">
                    <a:pos x="connsiteX0" y="connsiteY0"/>
                  </a:cxn>
                  <a:cxn ang="0">
                    <a:pos x="connsiteX1" y="connsiteY1"/>
                  </a:cxn>
                </a:cxnLst>
                <a:rect l="l" t="t" r="r" b="b"/>
                <a:pathLst>
                  <a:path w="441570" h="109533">
                    <a:moveTo>
                      <a:pt x="0" y="41913"/>
                    </a:moveTo>
                    <a:cubicBezTo>
                      <a:pt x="197224" y="-38769"/>
                      <a:pt x="413173" y="261886"/>
                      <a:pt x="441570"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2" name="Forme libre 141"/>
              <p:cNvSpPr/>
              <p:nvPr/>
            </p:nvSpPr>
            <p:spPr>
              <a:xfrm rot="15704318" flipH="1">
                <a:off x="7219278" y="3908920"/>
                <a:ext cx="378045" cy="150129"/>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3" name="Forme libre 142"/>
              <p:cNvSpPr/>
              <p:nvPr/>
            </p:nvSpPr>
            <p:spPr>
              <a:xfrm rot="15704318" flipH="1">
                <a:off x="7018059" y="3793591"/>
                <a:ext cx="378045" cy="150129"/>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Forme libre 143"/>
              <p:cNvSpPr/>
              <p:nvPr/>
            </p:nvSpPr>
            <p:spPr>
              <a:xfrm rot="20522642" flipH="1">
                <a:off x="6715140" y="3440123"/>
                <a:ext cx="378045" cy="150129"/>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146" name="Forme libre 145"/>
          <p:cNvSpPr/>
          <p:nvPr/>
        </p:nvSpPr>
        <p:spPr>
          <a:xfrm>
            <a:off x="4854804" y="3201164"/>
            <a:ext cx="1046375" cy="2167294"/>
          </a:xfrm>
          <a:custGeom>
            <a:avLst/>
            <a:gdLst>
              <a:gd name="connsiteX0" fmla="*/ 1046375 w 1046375"/>
              <a:gd name="connsiteY0" fmla="*/ 2149312 h 2149312"/>
              <a:gd name="connsiteX1" fmla="*/ 0 w 1046375"/>
              <a:gd name="connsiteY1" fmla="*/ 0 h 2149312"/>
              <a:gd name="connsiteX0" fmla="*/ 1046375 w 1046375"/>
              <a:gd name="connsiteY0" fmla="*/ 2149312 h 2149312"/>
              <a:gd name="connsiteX1" fmla="*/ 0 w 1046375"/>
              <a:gd name="connsiteY1" fmla="*/ 0 h 2149312"/>
              <a:gd name="connsiteX0" fmla="*/ 1046375 w 1046375"/>
              <a:gd name="connsiteY0" fmla="*/ 2167294 h 2167294"/>
              <a:gd name="connsiteX1" fmla="*/ 0 w 1046375"/>
              <a:gd name="connsiteY1" fmla="*/ 17982 h 2167294"/>
            </a:gdLst>
            <a:ahLst/>
            <a:cxnLst>
              <a:cxn ang="0">
                <a:pos x="connsiteX0" y="connsiteY0"/>
              </a:cxn>
              <a:cxn ang="0">
                <a:pos x="connsiteX1" y="connsiteY1"/>
              </a:cxn>
            </a:cxnLst>
            <a:rect l="l" t="t" r="r" b="b"/>
            <a:pathLst>
              <a:path w="1046375" h="2167294">
                <a:moveTo>
                  <a:pt x="1046375" y="2167294"/>
                </a:moveTo>
                <a:cubicBezTo>
                  <a:pt x="697583" y="1450857"/>
                  <a:pt x="1244338" y="-189408"/>
                  <a:pt x="0" y="17982"/>
                </a:cubicBezTo>
              </a:path>
            </a:pathLst>
          </a:custGeom>
          <a:solidFill>
            <a:schemeClr val="bg1"/>
          </a:solidFill>
          <a:ln w="63500">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53" name="Groupe 152"/>
          <p:cNvGrpSpPr/>
          <p:nvPr/>
        </p:nvGrpSpPr>
        <p:grpSpPr>
          <a:xfrm>
            <a:off x="3333629" y="2104789"/>
            <a:ext cx="1647808" cy="3108154"/>
            <a:chOff x="3333629" y="2104788"/>
            <a:chExt cx="1647808" cy="3108154"/>
          </a:xfrm>
        </p:grpSpPr>
        <p:grpSp>
          <p:nvGrpSpPr>
            <p:cNvPr id="94" name="Groupe 93"/>
            <p:cNvGrpSpPr/>
            <p:nvPr/>
          </p:nvGrpSpPr>
          <p:grpSpPr>
            <a:xfrm rot="7506471">
              <a:off x="2883436" y="2554981"/>
              <a:ext cx="2299492" cy="1399106"/>
              <a:chOff x="6449789" y="3289374"/>
              <a:chExt cx="2299492" cy="1399106"/>
            </a:xfrm>
            <a:solidFill>
              <a:srgbClr val="00B0F0"/>
            </a:solidFill>
          </p:grpSpPr>
          <p:sp>
            <p:nvSpPr>
              <p:cNvPr id="95" name="Triangle rectangle 3"/>
              <p:cNvSpPr/>
              <p:nvPr/>
            </p:nvSpPr>
            <p:spPr>
              <a:xfrm rot="17807946" flipH="1" flipV="1">
                <a:off x="7055691" y="2994891"/>
                <a:ext cx="1087687" cy="2299492"/>
              </a:xfrm>
              <a:custGeom>
                <a:avLst/>
                <a:gdLst>
                  <a:gd name="connsiteX0" fmla="*/ 0 w 923365"/>
                  <a:gd name="connsiteY0" fmla="*/ 1645024 h 1645024"/>
                  <a:gd name="connsiteX1" fmla="*/ 0 w 923365"/>
                  <a:gd name="connsiteY1" fmla="*/ 0 h 1645024"/>
                  <a:gd name="connsiteX2" fmla="*/ 923365 w 923365"/>
                  <a:gd name="connsiteY2" fmla="*/ 1645024 h 1645024"/>
                  <a:gd name="connsiteX3" fmla="*/ 0 w 923365"/>
                  <a:gd name="connsiteY3" fmla="*/ 1645024 h 1645024"/>
                  <a:gd name="connsiteX0" fmla="*/ 0 w 923365"/>
                  <a:gd name="connsiteY0" fmla="*/ 1645024 h 1850652"/>
                  <a:gd name="connsiteX1" fmla="*/ 0 w 923365"/>
                  <a:gd name="connsiteY1" fmla="*/ 0 h 1850652"/>
                  <a:gd name="connsiteX2" fmla="*/ 923365 w 923365"/>
                  <a:gd name="connsiteY2" fmla="*/ 1645024 h 1850652"/>
                  <a:gd name="connsiteX3" fmla="*/ 0 w 923365"/>
                  <a:gd name="connsiteY3" fmla="*/ 1645024 h 1850652"/>
                  <a:gd name="connsiteX0" fmla="*/ 0 w 1057836"/>
                  <a:gd name="connsiteY0" fmla="*/ 1645024 h 1825724"/>
                  <a:gd name="connsiteX1" fmla="*/ 0 w 1057836"/>
                  <a:gd name="connsiteY1" fmla="*/ 0 h 1825724"/>
                  <a:gd name="connsiteX2" fmla="*/ 1057836 w 1057836"/>
                  <a:gd name="connsiteY2" fmla="*/ 1591236 h 1825724"/>
                  <a:gd name="connsiteX3" fmla="*/ 0 w 1057836"/>
                  <a:gd name="connsiteY3" fmla="*/ 1645024 h 1825724"/>
                  <a:gd name="connsiteX0" fmla="*/ 0 w 1057836"/>
                  <a:gd name="connsiteY0" fmla="*/ 1645723 h 1826423"/>
                  <a:gd name="connsiteX1" fmla="*/ 0 w 1057836"/>
                  <a:gd name="connsiteY1" fmla="*/ 699 h 1826423"/>
                  <a:gd name="connsiteX2" fmla="*/ 1057836 w 1057836"/>
                  <a:gd name="connsiteY2" fmla="*/ 1591935 h 1826423"/>
                  <a:gd name="connsiteX3" fmla="*/ 0 w 1057836"/>
                  <a:gd name="connsiteY3" fmla="*/ 1645723 h 1826423"/>
                  <a:gd name="connsiteX0" fmla="*/ 0 w 1057836"/>
                  <a:gd name="connsiteY0" fmla="*/ 1645203 h 1825903"/>
                  <a:gd name="connsiteX1" fmla="*/ 0 w 1057836"/>
                  <a:gd name="connsiteY1" fmla="*/ 179 h 1825903"/>
                  <a:gd name="connsiteX2" fmla="*/ 1057836 w 1057836"/>
                  <a:gd name="connsiteY2" fmla="*/ 1591415 h 1825903"/>
                  <a:gd name="connsiteX3" fmla="*/ 0 w 1057836"/>
                  <a:gd name="connsiteY3" fmla="*/ 1645203 h 1825903"/>
                  <a:gd name="connsiteX0" fmla="*/ 0 w 1057836"/>
                  <a:gd name="connsiteY0" fmla="*/ 1645070 h 1825770"/>
                  <a:gd name="connsiteX1" fmla="*/ 0 w 1057836"/>
                  <a:gd name="connsiteY1" fmla="*/ 46 h 1825770"/>
                  <a:gd name="connsiteX2" fmla="*/ 1057836 w 1057836"/>
                  <a:gd name="connsiteY2" fmla="*/ 1591282 h 1825770"/>
                  <a:gd name="connsiteX3" fmla="*/ 0 w 1057836"/>
                  <a:gd name="connsiteY3" fmla="*/ 1645070 h 1825770"/>
                  <a:gd name="connsiteX0" fmla="*/ 0 w 1087687"/>
                  <a:gd name="connsiteY0" fmla="*/ 1645075 h 1885132"/>
                  <a:gd name="connsiteX1" fmla="*/ 0 w 1087687"/>
                  <a:gd name="connsiteY1" fmla="*/ 51 h 1885132"/>
                  <a:gd name="connsiteX2" fmla="*/ 1057836 w 1087687"/>
                  <a:gd name="connsiteY2" fmla="*/ 1591287 h 1885132"/>
                  <a:gd name="connsiteX3" fmla="*/ 0 w 1087687"/>
                  <a:gd name="connsiteY3" fmla="*/ 1645075 h 1885132"/>
                </a:gdLst>
                <a:ahLst/>
                <a:cxnLst>
                  <a:cxn ang="0">
                    <a:pos x="connsiteX0" y="connsiteY0"/>
                  </a:cxn>
                  <a:cxn ang="0">
                    <a:pos x="connsiteX1" y="connsiteY1"/>
                  </a:cxn>
                  <a:cxn ang="0">
                    <a:pos x="connsiteX2" y="connsiteY2"/>
                  </a:cxn>
                  <a:cxn ang="0">
                    <a:pos x="connsiteX3" y="connsiteY3"/>
                  </a:cxn>
                </a:cxnLst>
                <a:rect l="l" t="t" r="r" b="b"/>
                <a:pathLst>
                  <a:path w="1087687" h="1885132">
                    <a:moveTo>
                      <a:pt x="0" y="1645075"/>
                    </a:moveTo>
                    <a:lnTo>
                      <a:pt x="0" y="51"/>
                    </a:lnTo>
                    <a:cubicBezTo>
                      <a:pt x="176306" y="-8914"/>
                      <a:pt x="1281953" y="1154640"/>
                      <a:pt x="1057836" y="1591287"/>
                    </a:cubicBezTo>
                    <a:cubicBezTo>
                      <a:pt x="833719" y="2027934"/>
                      <a:pt x="153894" y="1919246"/>
                      <a:pt x="0" y="16450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Forme libre 95"/>
              <p:cNvSpPr/>
              <p:nvPr/>
            </p:nvSpPr>
            <p:spPr>
              <a:xfrm rot="17807946" flipH="1">
                <a:off x="6916279" y="3492005"/>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Forme libre 96"/>
              <p:cNvSpPr/>
              <p:nvPr/>
            </p:nvSpPr>
            <p:spPr>
              <a:xfrm rot="15704318" flipH="1">
                <a:off x="7094681" y="3602751"/>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 name="Forme libre 97"/>
              <p:cNvSpPr/>
              <p:nvPr/>
            </p:nvSpPr>
            <p:spPr>
              <a:xfrm rot="17807946" flipH="1">
                <a:off x="6686110" y="3459703"/>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Forme libre 98"/>
              <p:cNvSpPr/>
              <p:nvPr/>
            </p:nvSpPr>
            <p:spPr>
              <a:xfrm rot="14797834" flipH="1">
                <a:off x="7281385" y="3697057"/>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Forme libre 99"/>
              <p:cNvSpPr/>
              <p:nvPr/>
            </p:nvSpPr>
            <p:spPr>
              <a:xfrm rot="15704318" flipH="1">
                <a:off x="7646677" y="3944902"/>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Forme libre 100"/>
              <p:cNvSpPr/>
              <p:nvPr/>
            </p:nvSpPr>
            <p:spPr>
              <a:xfrm rot="16831219" flipH="1">
                <a:off x="7588892" y="3875784"/>
                <a:ext cx="499494" cy="222847"/>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Forme libre 101"/>
              <p:cNvSpPr/>
              <p:nvPr/>
            </p:nvSpPr>
            <p:spPr>
              <a:xfrm rot="15704318" flipH="1">
                <a:off x="8106298" y="4022506"/>
                <a:ext cx="378045" cy="150129"/>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Forme libre 102"/>
              <p:cNvSpPr/>
              <p:nvPr/>
            </p:nvSpPr>
            <p:spPr>
              <a:xfrm rot="15704318" flipH="1">
                <a:off x="8260465" y="4002750"/>
                <a:ext cx="282139" cy="138734"/>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369034"/>
                  <a:gd name="connsiteY0" fmla="*/ 94054 h 104725"/>
                  <a:gd name="connsiteX1" fmla="*/ 369033 w 369034"/>
                  <a:gd name="connsiteY1" fmla="*/ 0 h 104725"/>
                  <a:gd name="connsiteX0" fmla="*/ 0 w 369032"/>
                  <a:gd name="connsiteY0" fmla="*/ 94054 h 123603"/>
                  <a:gd name="connsiteX1" fmla="*/ 369033 w 369032"/>
                  <a:gd name="connsiteY1" fmla="*/ 0 h 123603"/>
                  <a:gd name="connsiteX0" fmla="*/ 0 w 441570"/>
                  <a:gd name="connsiteY0" fmla="*/ 41913 h 109533"/>
                  <a:gd name="connsiteX1" fmla="*/ 441570 w 441570"/>
                  <a:gd name="connsiteY1" fmla="*/ 0 h 109533"/>
                </a:gdLst>
                <a:ahLst/>
                <a:cxnLst>
                  <a:cxn ang="0">
                    <a:pos x="connsiteX0" y="connsiteY0"/>
                  </a:cxn>
                  <a:cxn ang="0">
                    <a:pos x="connsiteX1" y="connsiteY1"/>
                  </a:cxn>
                </a:cxnLst>
                <a:rect l="l" t="t" r="r" b="b"/>
                <a:pathLst>
                  <a:path w="441570" h="109533">
                    <a:moveTo>
                      <a:pt x="0" y="41913"/>
                    </a:moveTo>
                    <a:cubicBezTo>
                      <a:pt x="197224" y="-38769"/>
                      <a:pt x="413173" y="261886"/>
                      <a:pt x="441570"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Forme libre 103"/>
              <p:cNvSpPr/>
              <p:nvPr/>
            </p:nvSpPr>
            <p:spPr>
              <a:xfrm rot="15704318" flipH="1">
                <a:off x="7219278" y="3908920"/>
                <a:ext cx="378045" cy="150129"/>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Forme libre 104"/>
              <p:cNvSpPr/>
              <p:nvPr/>
            </p:nvSpPr>
            <p:spPr>
              <a:xfrm rot="15704318" flipH="1">
                <a:off x="7018059" y="3793591"/>
                <a:ext cx="378045" cy="150129"/>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Forme libre 105"/>
              <p:cNvSpPr/>
              <p:nvPr/>
            </p:nvSpPr>
            <p:spPr>
              <a:xfrm rot="20522642" flipH="1">
                <a:off x="6715140" y="3440123"/>
                <a:ext cx="378045" cy="150129"/>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3" name="Groupe 92"/>
            <p:cNvGrpSpPr/>
            <p:nvPr/>
          </p:nvGrpSpPr>
          <p:grpSpPr>
            <a:xfrm rot="7506471">
              <a:off x="3180812" y="3412317"/>
              <a:ext cx="2299492" cy="1301758"/>
              <a:chOff x="6940306" y="2629697"/>
              <a:chExt cx="2299492" cy="1301758"/>
            </a:xfrm>
            <a:solidFill>
              <a:srgbClr val="5BD4FF"/>
            </a:solidFill>
          </p:grpSpPr>
          <p:sp>
            <p:nvSpPr>
              <p:cNvPr id="107" name="Triangle rectangle 3"/>
              <p:cNvSpPr/>
              <p:nvPr/>
            </p:nvSpPr>
            <p:spPr>
              <a:xfrm rot="17807946" flipV="1">
                <a:off x="7546208" y="2023795"/>
                <a:ext cx="1087687" cy="2299492"/>
              </a:xfrm>
              <a:custGeom>
                <a:avLst/>
                <a:gdLst>
                  <a:gd name="connsiteX0" fmla="*/ 0 w 923365"/>
                  <a:gd name="connsiteY0" fmla="*/ 1645024 h 1645024"/>
                  <a:gd name="connsiteX1" fmla="*/ 0 w 923365"/>
                  <a:gd name="connsiteY1" fmla="*/ 0 h 1645024"/>
                  <a:gd name="connsiteX2" fmla="*/ 923365 w 923365"/>
                  <a:gd name="connsiteY2" fmla="*/ 1645024 h 1645024"/>
                  <a:gd name="connsiteX3" fmla="*/ 0 w 923365"/>
                  <a:gd name="connsiteY3" fmla="*/ 1645024 h 1645024"/>
                  <a:gd name="connsiteX0" fmla="*/ 0 w 923365"/>
                  <a:gd name="connsiteY0" fmla="*/ 1645024 h 1850652"/>
                  <a:gd name="connsiteX1" fmla="*/ 0 w 923365"/>
                  <a:gd name="connsiteY1" fmla="*/ 0 h 1850652"/>
                  <a:gd name="connsiteX2" fmla="*/ 923365 w 923365"/>
                  <a:gd name="connsiteY2" fmla="*/ 1645024 h 1850652"/>
                  <a:gd name="connsiteX3" fmla="*/ 0 w 923365"/>
                  <a:gd name="connsiteY3" fmla="*/ 1645024 h 1850652"/>
                  <a:gd name="connsiteX0" fmla="*/ 0 w 1057836"/>
                  <a:gd name="connsiteY0" fmla="*/ 1645024 h 1825724"/>
                  <a:gd name="connsiteX1" fmla="*/ 0 w 1057836"/>
                  <a:gd name="connsiteY1" fmla="*/ 0 h 1825724"/>
                  <a:gd name="connsiteX2" fmla="*/ 1057836 w 1057836"/>
                  <a:gd name="connsiteY2" fmla="*/ 1591236 h 1825724"/>
                  <a:gd name="connsiteX3" fmla="*/ 0 w 1057836"/>
                  <a:gd name="connsiteY3" fmla="*/ 1645024 h 1825724"/>
                  <a:gd name="connsiteX0" fmla="*/ 0 w 1057836"/>
                  <a:gd name="connsiteY0" fmla="*/ 1645723 h 1826423"/>
                  <a:gd name="connsiteX1" fmla="*/ 0 w 1057836"/>
                  <a:gd name="connsiteY1" fmla="*/ 699 h 1826423"/>
                  <a:gd name="connsiteX2" fmla="*/ 1057836 w 1057836"/>
                  <a:gd name="connsiteY2" fmla="*/ 1591935 h 1826423"/>
                  <a:gd name="connsiteX3" fmla="*/ 0 w 1057836"/>
                  <a:gd name="connsiteY3" fmla="*/ 1645723 h 1826423"/>
                  <a:gd name="connsiteX0" fmla="*/ 0 w 1057836"/>
                  <a:gd name="connsiteY0" fmla="*/ 1645203 h 1825903"/>
                  <a:gd name="connsiteX1" fmla="*/ 0 w 1057836"/>
                  <a:gd name="connsiteY1" fmla="*/ 179 h 1825903"/>
                  <a:gd name="connsiteX2" fmla="*/ 1057836 w 1057836"/>
                  <a:gd name="connsiteY2" fmla="*/ 1591415 h 1825903"/>
                  <a:gd name="connsiteX3" fmla="*/ 0 w 1057836"/>
                  <a:gd name="connsiteY3" fmla="*/ 1645203 h 1825903"/>
                  <a:gd name="connsiteX0" fmla="*/ 0 w 1057836"/>
                  <a:gd name="connsiteY0" fmla="*/ 1645070 h 1825770"/>
                  <a:gd name="connsiteX1" fmla="*/ 0 w 1057836"/>
                  <a:gd name="connsiteY1" fmla="*/ 46 h 1825770"/>
                  <a:gd name="connsiteX2" fmla="*/ 1057836 w 1057836"/>
                  <a:gd name="connsiteY2" fmla="*/ 1591282 h 1825770"/>
                  <a:gd name="connsiteX3" fmla="*/ 0 w 1057836"/>
                  <a:gd name="connsiteY3" fmla="*/ 1645070 h 1825770"/>
                  <a:gd name="connsiteX0" fmla="*/ 0 w 1087687"/>
                  <a:gd name="connsiteY0" fmla="*/ 1645075 h 1885132"/>
                  <a:gd name="connsiteX1" fmla="*/ 0 w 1087687"/>
                  <a:gd name="connsiteY1" fmla="*/ 51 h 1885132"/>
                  <a:gd name="connsiteX2" fmla="*/ 1057836 w 1087687"/>
                  <a:gd name="connsiteY2" fmla="*/ 1591287 h 1885132"/>
                  <a:gd name="connsiteX3" fmla="*/ 0 w 1087687"/>
                  <a:gd name="connsiteY3" fmla="*/ 1645075 h 1885132"/>
                </a:gdLst>
                <a:ahLst/>
                <a:cxnLst>
                  <a:cxn ang="0">
                    <a:pos x="connsiteX0" y="connsiteY0"/>
                  </a:cxn>
                  <a:cxn ang="0">
                    <a:pos x="connsiteX1" y="connsiteY1"/>
                  </a:cxn>
                  <a:cxn ang="0">
                    <a:pos x="connsiteX2" y="connsiteY2"/>
                  </a:cxn>
                  <a:cxn ang="0">
                    <a:pos x="connsiteX3" y="connsiteY3"/>
                  </a:cxn>
                </a:cxnLst>
                <a:rect l="l" t="t" r="r" b="b"/>
                <a:pathLst>
                  <a:path w="1087687" h="1885132">
                    <a:moveTo>
                      <a:pt x="0" y="1645075"/>
                    </a:moveTo>
                    <a:lnTo>
                      <a:pt x="0" y="51"/>
                    </a:lnTo>
                    <a:cubicBezTo>
                      <a:pt x="176306" y="-8914"/>
                      <a:pt x="1281953" y="1154640"/>
                      <a:pt x="1057836" y="1591287"/>
                    </a:cubicBezTo>
                    <a:cubicBezTo>
                      <a:pt x="833719" y="2027934"/>
                      <a:pt x="153894" y="1919246"/>
                      <a:pt x="0" y="16450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Forme libre 107"/>
              <p:cNvSpPr/>
              <p:nvPr/>
            </p:nvSpPr>
            <p:spPr>
              <a:xfrm rot="17807946">
                <a:off x="7140034" y="3049030"/>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9" name="Forme libre 108"/>
              <p:cNvSpPr/>
              <p:nvPr/>
            </p:nvSpPr>
            <p:spPr>
              <a:xfrm rot="19911574">
                <a:off x="7335042" y="3126898"/>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 name="Forme libre 109"/>
              <p:cNvSpPr/>
              <p:nvPr/>
            </p:nvSpPr>
            <p:spPr>
              <a:xfrm rot="17807946">
                <a:off x="6977443" y="2882941"/>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Forme libre 110"/>
              <p:cNvSpPr/>
              <p:nvPr/>
            </p:nvSpPr>
            <p:spPr>
              <a:xfrm rot="20818058">
                <a:off x="7521746" y="3221208"/>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Forme libre 111"/>
              <p:cNvSpPr/>
              <p:nvPr/>
            </p:nvSpPr>
            <p:spPr>
              <a:xfrm rot="19911574">
                <a:off x="7938010" y="3368141"/>
                <a:ext cx="591671" cy="251013"/>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3" name="Forme libre 112"/>
              <p:cNvSpPr/>
              <p:nvPr/>
            </p:nvSpPr>
            <p:spPr>
              <a:xfrm rot="18784673">
                <a:off x="7855490" y="3347992"/>
                <a:ext cx="499494" cy="222847"/>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Forme libre 113"/>
              <p:cNvSpPr/>
              <p:nvPr/>
            </p:nvSpPr>
            <p:spPr>
              <a:xfrm rot="19911574">
                <a:off x="8276057" y="3686428"/>
                <a:ext cx="378045" cy="150129"/>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Forme libre 114"/>
              <p:cNvSpPr/>
              <p:nvPr/>
            </p:nvSpPr>
            <p:spPr>
              <a:xfrm rot="19911574">
                <a:off x="8366555" y="3792721"/>
                <a:ext cx="282139" cy="138734"/>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369034"/>
                  <a:gd name="connsiteY0" fmla="*/ 94054 h 104725"/>
                  <a:gd name="connsiteX1" fmla="*/ 369033 w 369034"/>
                  <a:gd name="connsiteY1" fmla="*/ 0 h 104725"/>
                  <a:gd name="connsiteX0" fmla="*/ 0 w 369032"/>
                  <a:gd name="connsiteY0" fmla="*/ 94054 h 123603"/>
                  <a:gd name="connsiteX1" fmla="*/ 369033 w 369032"/>
                  <a:gd name="connsiteY1" fmla="*/ 0 h 123603"/>
                  <a:gd name="connsiteX0" fmla="*/ 0 w 441570"/>
                  <a:gd name="connsiteY0" fmla="*/ 41913 h 109533"/>
                  <a:gd name="connsiteX1" fmla="*/ 441570 w 441570"/>
                  <a:gd name="connsiteY1" fmla="*/ 0 h 109533"/>
                </a:gdLst>
                <a:ahLst/>
                <a:cxnLst>
                  <a:cxn ang="0">
                    <a:pos x="connsiteX0" y="connsiteY0"/>
                  </a:cxn>
                  <a:cxn ang="0">
                    <a:pos x="connsiteX1" y="connsiteY1"/>
                  </a:cxn>
                </a:cxnLst>
                <a:rect l="l" t="t" r="r" b="b"/>
                <a:pathLst>
                  <a:path w="441570" h="109533">
                    <a:moveTo>
                      <a:pt x="0" y="41913"/>
                    </a:moveTo>
                    <a:cubicBezTo>
                      <a:pt x="197224" y="-38769"/>
                      <a:pt x="413173" y="261886"/>
                      <a:pt x="441570"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Forme libre 115"/>
              <p:cNvSpPr/>
              <p:nvPr/>
            </p:nvSpPr>
            <p:spPr>
              <a:xfrm rot="19911574">
                <a:off x="7658239" y="3039896"/>
                <a:ext cx="378045" cy="150129"/>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7" name="Forme libre 116"/>
              <p:cNvSpPr/>
              <p:nvPr/>
            </p:nvSpPr>
            <p:spPr>
              <a:xfrm rot="19911574">
                <a:off x="7446000" y="2946381"/>
                <a:ext cx="378045" cy="150129"/>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8" name="Forme libre 117"/>
              <p:cNvSpPr/>
              <p:nvPr/>
            </p:nvSpPr>
            <p:spPr>
              <a:xfrm rot="15093250">
                <a:off x="6981737" y="2912332"/>
                <a:ext cx="378045" cy="150129"/>
              </a:xfrm>
              <a:custGeom>
                <a:avLst/>
                <a:gdLst>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 name="connsiteX0" fmla="*/ 0 w 591671"/>
                  <a:gd name="connsiteY0" fmla="*/ 242047 h 242047"/>
                  <a:gd name="connsiteX1" fmla="*/ 591671 w 591671"/>
                  <a:gd name="connsiteY1" fmla="*/ 0 h 242047"/>
                </a:gdLst>
                <a:ahLst/>
                <a:cxnLst>
                  <a:cxn ang="0">
                    <a:pos x="connsiteX0" y="connsiteY0"/>
                  </a:cxn>
                  <a:cxn ang="0">
                    <a:pos x="connsiteX1" y="connsiteY1"/>
                  </a:cxn>
                </a:cxnLst>
                <a:rect l="l" t="t" r="r" b="b"/>
                <a:pathLst>
                  <a:path w="591671" h="242047">
                    <a:moveTo>
                      <a:pt x="0" y="242047"/>
                    </a:moveTo>
                    <a:cubicBezTo>
                      <a:pt x="197224" y="161365"/>
                      <a:pt x="537883" y="218994"/>
                      <a:pt x="591671" y="0"/>
                    </a:cubicBezTo>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160" name="Ellipse 159"/>
          <p:cNvSpPr/>
          <p:nvPr/>
        </p:nvSpPr>
        <p:spPr>
          <a:xfrm>
            <a:off x="4556093" y="6048718"/>
            <a:ext cx="2872233" cy="19719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2000" b="1" dirty="0">
                <a:solidFill>
                  <a:schemeClr val="bg1"/>
                </a:solidFill>
                <a:latin typeface="Lucida Handwriting" panose="03010101010101010101" pitchFamily="66" charset="0"/>
              </a:rPr>
              <a:t>FORUM SUR LE FONCIER</a:t>
            </a:r>
          </a:p>
        </p:txBody>
      </p:sp>
      <p:sp>
        <p:nvSpPr>
          <p:cNvPr id="64" name="Forme libre 62">
            <a:extLst>
              <a:ext uri="{FF2B5EF4-FFF2-40B4-BE49-F238E27FC236}">
                <a16:creationId xmlns:a16="http://schemas.microsoft.com/office/drawing/2014/main" id="{B1F2B09F-86D5-8301-3F62-C4588309DA48}"/>
              </a:ext>
            </a:extLst>
          </p:cNvPr>
          <p:cNvSpPr/>
          <p:nvPr/>
        </p:nvSpPr>
        <p:spPr>
          <a:xfrm rot="3394204">
            <a:off x="4560319" y="1500249"/>
            <a:ext cx="288249" cy="554156"/>
          </a:xfrm>
          <a:custGeom>
            <a:avLst/>
            <a:gdLst>
              <a:gd name="connsiteX0" fmla="*/ 0 w 1932495"/>
              <a:gd name="connsiteY0" fmla="*/ 4081806 h 4081806"/>
              <a:gd name="connsiteX1" fmla="*/ 1932495 w 1932495"/>
              <a:gd name="connsiteY1" fmla="*/ 0 h 4081806"/>
              <a:gd name="connsiteX0" fmla="*/ 0 w 1970203"/>
              <a:gd name="connsiteY0" fmla="*/ 4081806 h 4081806"/>
              <a:gd name="connsiteX1" fmla="*/ 1970203 w 1970203"/>
              <a:gd name="connsiteY1" fmla="*/ 0 h 4081806"/>
              <a:gd name="connsiteX0" fmla="*/ 0 w 1970203"/>
              <a:gd name="connsiteY0" fmla="*/ 4308067 h 4308067"/>
              <a:gd name="connsiteX1" fmla="*/ 1970203 w 1970203"/>
              <a:gd name="connsiteY1" fmla="*/ 226261 h 4308067"/>
            </a:gdLst>
            <a:ahLst/>
            <a:cxnLst>
              <a:cxn ang="0">
                <a:pos x="connsiteX0" y="connsiteY0"/>
              </a:cxn>
              <a:cxn ang="0">
                <a:pos x="connsiteX1" y="connsiteY1"/>
              </a:cxn>
            </a:cxnLst>
            <a:rect l="l" t="t" r="r" b="b"/>
            <a:pathLst>
              <a:path w="1970203" h="4308067">
                <a:moveTo>
                  <a:pt x="0" y="4308067"/>
                </a:moveTo>
                <a:cubicBezTo>
                  <a:pt x="656734" y="2947465"/>
                  <a:pt x="-100552" y="-977228"/>
                  <a:pt x="1970203" y="226261"/>
                </a:cubicBezTo>
              </a:path>
            </a:pathLst>
          </a:custGeom>
          <a:solidFill>
            <a:schemeClr val="bg1"/>
          </a:solid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a:extLst>
              <a:ext uri="{FF2B5EF4-FFF2-40B4-BE49-F238E27FC236}">
                <a16:creationId xmlns:a16="http://schemas.microsoft.com/office/drawing/2014/main" id="{53A206EF-4E3B-67F8-2D46-DB06AE8EC9EA}"/>
              </a:ext>
            </a:extLst>
          </p:cNvPr>
          <p:cNvSpPr txBox="1"/>
          <p:nvPr/>
        </p:nvSpPr>
        <p:spPr>
          <a:xfrm>
            <a:off x="-161068" y="4927057"/>
            <a:ext cx="4863517" cy="2059921"/>
          </a:xfrm>
          <a:prstGeom prst="rect">
            <a:avLst/>
          </a:prstGeom>
          <a:noFill/>
        </p:spPr>
        <p:txBody>
          <a:bodyPr wrap="square">
            <a:spAutoFit/>
          </a:bodyPr>
          <a:lstStyle/>
          <a:p>
            <a:pPr marL="0" indent="0" algn="ctr">
              <a:buNone/>
            </a:pPr>
            <a:r>
              <a:rPr lang="fr-FR" sz="42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MERCI POUR VOTRE AIMABLE ATTENTION</a:t>
            </a:r>
          </a:p>
        </p:txBody>
      </p:sp>
    </p:spTree>
    <p:extLst>
      <p:ext uri="{BB962C8B-B14F-4D97-AF65-F5344CB8AC3E}">
        <p14:creationId xmlns:p14="http://schemas.microsoft.com/office/powerpoint/2010/main" val="249202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up)">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down)">
                                      <p:cBhvr>
                                        <p:cTn id="16" dur="500"/>
                                        <p:tgtEl>
                                          <p:spTgt spid="63"/>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down)">
                                      <p:cBhvr>
                                        <p:cTn id="20" dur="500"/>
                                        <p:tgtEl>
                                          <p:spTgt spid="6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1"/>
                                        </p:tgtEl>
                                        <p:attrNameLst>
                                          <p:attrName>style.visibility</p:attrName>
                                        </p:attrNameLst>
                                      </p:cBhvr>
                                      <p:to>
                                        <p:strVal val="visible"/>
                                      </p:to>
                                    </p:set>
                                    <p:animEffect transition="in" filter="wipe(down)">
                                      <p:cBhvr>
                                        <p:cTn id="25" dur="500"/>
                                        <p:tgtEl>
                                          <p:spTgt spid="91"/>
                                        </p:tgtEl>
                                      </p:cBhvr>
                                    </p:animEffect>
                                  </p:childTnLst>
                                </p:cTn>
                              </p:par>
                            </p:childTnLst>
                          </p:cTn>
                        </p:par>
                        <p:par>
                          <p:cTn id="26" fill="hold">
                            <p:stCondLst>
                              <p:cond delay="500"/>
                            </p:stCondLst>
                            <p:childTnLst>
                              <p:par>
                                <p:cTn id="27" presetID="22" presetClass="entr" presetSubtype="4" fill="hold" nodeType="afterEffect">
                                  <p:stCondLst>
                                    <p:cond delay="0"/>
                                  </p:stCondLst>
                                  <p:childTnLst>
                                    <p:set>
                                      <p:cBhvr>
                                        <p:cTn id="28" dur="1" fill="hold">
                                          <p:stCondLst>
                                            <p:cond delay="0"/>
                                          </p:stCondLst>
                                        </p:cTn>
                                        <p:tgtEl>
                                          <p:spTgt spid="90"/>
                                        </p:tgtEl>
                                        <p:attrNameLst>
                                          <p:attrName>style.visibility</p:attrName>
                                        </p:attrNameLst>
                                      </p:cBhvr>
                                      <p:to>
                                        <p:strVal val="visible"/>
                                      </p:to>
                                    </p:set>
                                    <p:animEffect transition="in" filter="wipe(down)">
                                      <p:cBhvr>
                                        <p:cTn id="29" dur="500"/>
                                        <p:tgtEl>
                                          <p:spTgt spid="90"/>
                                        </p:tgtEl>
                                      </p:cBhvr>
                                    </p:animEffect>
                                  </p:childTnLst>
                                </p:cTn>
                              </p:par>
                            </p:childTnLst>
                          </p:cTn>
                        </p:par>
                        <p:par>
                          <p:cTn id="30" fill="hold">
                            <p:stCondLst>
                              <p:cond delay="1000"/>
                            </p:stCondLst>
                            <p:childTnLst>
                              <p:par>
                                <p:cTn id="31" presetID="22" presetClass="entr" presetSubtype="4" fill="hold"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down)">
                                      <p:cBhvr>
                                        <p:cTn id="33" dur="500"/>
                                        <p:tgtEl>
                                          <p:spTgt spid="15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6"/>
                                        </p:tgtEl>
                                        <p:attrNameLst>
                                          <p:attrName>style.visibility</p:attrName>
                                        </p:attrNameLst>
                                      </p:cBhvr>
                                      <p:to>
                                        <p:strVal val="visible"/>
                                      </p:to>
                                    </p:set>
                                    <p:animEffect transition="in" filter="wipe(down)">
                                      <p:cBhvr>
                                        <p:cTn id="38" dur="500"/>
                                        <p:tgtEl>
                                          <p:spTgt spid="146"/>
                                        </p:tgtEl>
                                      </p:cBhvr>
                                    </p:animEffect>
                                  </p:childTnLst>
                                </p:cTn>
                              </p:par>
                            </p:childTnLst>
                          </p:cTn>
                        </p:par>
                        <p:par>
                          <p:cTn id="39" fill="hold">
                            <p:stCondLst>
                              <p:cond delay="500"/>
                            </p:stCondLst>
                            <p:childTnLst>
                              <p:par>
                                <p:cTn id="40" presetID="22" presetClass="entr" presetSubtype="4" fill="hold" nodeType="afterEffect">
                                  <p:stCondLst>
                                    <p:cond delay="0"/>
                                  </p:stCondLst>
                                  <p:childTnLst>
                                    <p:set>
                                      <p:cBhvr>
                                        <p:cTn id="41" dur="1" fill="hold">
                                          <p:stCondLst>
                                            <p:cond delay="0"/>
                                          </p:stCondLst>
                                        </p:cTn>
                                        <p:tgtEl>
                                          <p:spTgt spid="153"/>
                                        </p:tgtEl>
                                        <p:attrNameLst>
                                          <p:attrName>style.visibility</p:attrName>
                                        </p:attrNameLst>
                                      </p:cBhvr>
                                      <p:to>
                                        <p:strVal val="visible"/>
                                      </p:to>
                                    </p:set>
                                    <p:animEffect transition="in" filter="wipe(down)">
                                      <p:cBhvr>
                                        <p:cTn id="42" dur="500"/>
                                        <p:tgtEl>
                                          <p:spTgt spid="15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wipe(down)">
                                      <p:cBhvr>
                                        <p:cTn id="47" dur="500"/>
                                        <p:tgtEl>
                                          <p:spTgt spid="64"/>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80">
                                          <p:stCondLst>
                                            <p:cond delay="0"/>
                                          </p:stCondLst>
                                        </p:cTn>
                                        <p:tgtEl>
                                          <p:spTgt spid="32"/>
                                        </p:tgtEl>
                                      </p:cBhvr>
                                    </p:animEffect>
                                    <p:anim calcmode="lin" valueType="num">
                                      <p:cBhvr>
                                        <p:cTn id="53"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58" dur="26">
                                          <p:stCondLst>
                                            <p:cond delay="650"/>
                                          </p:stCondLst>
                                        </p:cTn>
                                        <p:tgtEl>
                                          <p:spTgt spid="32"/>
                                        </p:tgtEl>
                                      </p:cBhvr>
                                      <p:to x="100000" y="60000"/>
                                    </p:animScale>
                                    <p:animScale>
                                      <p:cBhvr>
                                        <p:cTn id="59" dur="166" decel="50000">
                                          <p:stCondLst>
                                            <p:cond delay="676"/>
                                          </p:stCondLst>
                                        </p:cTn>
                                        <p:tgtEl>
                                          <p:spTgt spid="32"/>
                                        </p:tgtEl>
                                      </p:cBhvr>
                                      <p:to x="100000" y="100000"/>
                                    </p:animScale>
                                    <p:animScale>
                                      <p:cBhvr>
                                        <p:cTn id="60" dur="26">
                                          <p:stCondLst>
                                            <p:cond delay="1312"/>
                                          </p:stCondLst>
                                        </p:cTn>
                                        <p:tgtEl>
                                          <p:spTgt spid="32"/>
                                        </p:tgtEl>
                                      </p:cBhvr>
                                      <p:to x="100000" y="80000"/>
                                    </p:animScale>
                                    <p:animScale>
                                      <p:cBhvr>
                                        <p:cTn id="61" dur="166" decel="50000">
                                          <p:stCondLst>
                                            <p:cond delay="1338"/>
                                          </p:stCondLst>
                                        </p:cTn>
                                        <p:tgtEl>
                                          <p:spTgt spid="32"/>
                                        </p:tgtEl>
                                      </p:cBhvr>
                                      <p:to x="100000" y="100000"/>
                                    </p:animScale>
                                    <p:animScale>
                                      <p:cBhvr>
                                        <p:cTn id="62" dur="26">
                                          <p:stCondLst>
                                            <p:cond delay="1642"/>
                                          </p:stCondLst>
                                        </p:cTn>
                                        <p:tgtEl>
                                          <p:spTgt spid="32"/>
                                        </p:tgtEl>
                                      </p:cBhvr>
                                      <p:to x="100000" y="90000"/>
                                    </p:animScale>
                                    <p:animScale>
                                      <p:cBhvr>
                                        <p:cTn id="63" dur="166" decel="50000">
                                          <p:stCondLst>
                                            <p:cond delay="1668"/>
                                          </p:stCondLst>
                                        </p:cTn>
                                        <p:tgtEl>
                                          <p:spTgt spid="32"/>
                                        </p:tgtEl>
                                      </p:cBhvr>
                                      <p:to x="100000" y="100000"/>
                                    </p:animScale>
                                    <p:animScale>
                                      <p:cBhvr>
                                        <p:cTn id="64" dur="26">
                                          <p:stCondLst>
                                            <p:cond delay="1808"/>
                                          </p:stCondLst>
                                        </p:cTn>
                                        <p:tgtEl>
                                          <p:spTgt spid="32"/>
                                        </p:tgtEl>
                                      </p:cBhvr>
                                      <p:to x="100000" y="95000"/>
                                    </p:animScale>
                                    <p:animScale>
                                      <p:cBhvr>
                                        <p:cTn id="65" dur="166" decel="50000">
                                          <p:stCondLst>
                                            <p:cond delay="1834"/>
                                          </p:stCondLst>
                                        </p:cTn>
                                        <p:tgtEl>
                                          <p:spTgt spid="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91" grpId="0" animBg="1"/>
      <p:bldP spid="34" grpId="0" animBg="1"/>
      <p:bldP spid="146" grpId="0" animBg="1"/>
      <p:bldP spid="64" grpId="0" animBg="1"/>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8176" y="140983"/>
            <a:ext cx="11135648" cy="508260"/>
          </a:xfrm>
          <a:prstGeom prst="rect">
            <a:avLst/>
          </a:prstGeom>
          <a:solidFill>
            <a:schemeClr val="accent4">
              <a:lumMod val="40000"/>
              <a:lumOff val="60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rgbClr val="FF0000"/>
                </a:solidFill>
                <a:latin typeface="Arial Black" panose="020B0A04020102020204" pitchFamily="34" charset="0"/>
              </a:rPr>
              <a:t>CONTEXTE</a:t>
            </a:r>
            <a:r>
              <a:rPr lang="fr-FR" sz="2800" dirty="0">
                <a:solidFill>
                  <a:schemeClr val="tx1"/>
                </a:solidFill>
                <a:latin typeface="Arial Black" panose="020B0A04020102020204" pitchFamily="34" charset="0"/>
              </a:rPr>
              <a:t> DE LA RELECTURE (1/3)</a:t>
            </a:r>
          </a:p>
        </p:txBody>
      </p:sp>
      <p:grpSp>
        <p:nvGrpSpPr>
          <p:cNvPr id="2" name="Groupe 1">
            <a:extLst>
              <a:ext uri="{FF2B5EF4-FFF2-40B4-BE49-F238E27FC236}">
                <a16:creationId xmlns:a16="http://schemas.microsoft.com/office/drawing/2014/main" id="{7364C12C-93D0-482D-AF0F-486D61420F3A}"/>
              </a:ext>
            </a:extLst>
          </p:cNvPr>
          <p:cNvGrpSpPr/>
          <p:nvPr/>
        </p:nvGrpSpPr>
        <p:grpSpPr>
          <a:xfrm>
            <a:off x="0" y="0"/>
            <a:ext cx="1081086" cy="6858000"/>
            <a:chOff x="0" y="0"/>
            <a:chExt cx="1081086" cy="6858000"/>
          </a:xfrm>
        </p:grpSpPr>
        <p:sp>
          <p:nvSpPr>
            <p:cNvPr id="5" name="Rectangle 4">
              <a:extLst>
                <a:ext uri="{FF2B5EF4-FFF2-40B4-BE49-F238E27FC236}">
                  <a16:creationId xmlns:a16="http://schemas.microsoft.com/office/drawing/2014/main" id="{EF9A2AC9-6FD6-7855-3654-74F40A5C7B5F}"/>
                </a:ext>
              </a:extLst>
            </p:cNvPr>
            <p:cNvSpPr/>
            <p:nvPr/>
          </p:nvSpPr>
          <p:spPr>
            <a:xfrm>
              <a:off x="0" y="0"/>
              <a:ext cx="542925"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C3DFCE3-5C65-38F1-451F-D68EE182A107}"/>
                </a:ext>
              </a:extLst>
            </p:cNvPr>
            <p:cNvSpPr/>
            <p:nvPr/>
          </p:nvSpPr>
          <p:spPr>
            <a:xfrm>
              <a:off x="538161" y="0"/>
              <a:ext cx="542925"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Étoile à 5 branches 2">
              <a:extLst>
                <a:ext uri="{FF2B5EF4-FFF2-40B4-BE49-F238E27FC236}">
                  <a16:creationId xmlns:a16="http://schemas.microsoft.com/office/drawing/2014/main" id="{CDB531B8-00CE-C75C-5EAF-EE5D42071D76}"/>
                </a:ext>
              </a:extLst>
            </p:cNvPr>
            <p:cNvSpPr/>
            <p:nvPr/>
          </p:nvSpPr>
          <p:spPr>
            <a:xfrm>
              <a:off x="195260" y="3157537"/>
              <a:ext cx="685802" cy="542925"/>
            </a:xfrm>
            <a:prstGeom prst="star5">
              <a:avLst/>
            </a:prstGeom>
            <a:solidFill>
              <a:srgbClr val="E2E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Evaluation Stock Illustrations, Vecteurs, &amp; Clipart ...">
            <a:extLst>
              <a:ext uri="{FF2B5EF4-FFF2-40B4-BE49-F238E27FC236}">
                <a16:creationId xmlns:a16="http://schemas.microsoft.com/office/drawing/2014/main" id="{5A4E7429-EAF6-BF77-5D13-6BB4C03762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3223" y="681037"/>
            <a:ext cx="6250025" cy="5831404"/>
          </a:xfrm>
          <a:prstGeom prst="rect">
            <a:avLst/>
          </a:prstGeom>
          <a:noFill/>
          <a:extLst>
            <a:ext uri="{909E8E84-426E-40DD-AFC4-6F175D3DCCD1}">
              <a14:hiddenFill xmlns:a14="http://schemas.microsoft.com/office/drawing/2010/main">
                <a:solidFill>
                  <a:srgbClr val="FFFFFF"/>
                </a:solidFill>
              </a14:hiddenFill>
            </a:ext>
          </a:extLst>
        </p:spPr>
      </p:pic>
      <p:sp>
        <p:nvSpPr>
          <p:cNvPr id="14" name="Espace réservé du contenu 2">
            <a:extLst>
              <a:ext uri="{FF2B5EF4-FFF2-40B4-BE49-F238E27FC236}">
                <a16:creationId xmlns:a16="http://schemas.microsoft.com/office/drawing/2014/main" id="{7E0E8A51-B3EA-0CBD-9C2E-A76CEEDAD10B}"/>
              </a:ext>
            </a:extLst>
          </p:cNvPr>
          <p:cNvSpPr>
            <a:spLocks noGrp="1"/>
          </p:cNvSpPr>
          <p:nvPr>
            <p:ph idx="1"/>
          </p:nvPr>
        </p:nvSpPr>
        <p:spPr>
          <a:xfrm>
            <a:off x="1050859" y="847428"/>
            <a:ext cx="4924639" cy="5696807"/>
          </a:xfrm>
          <a:ln w="19050">
            <a:solidFill>
              <a:srgbClr val="92D050"/>
            </a:solidFill>
          </a:ln>
        </p:spPr>
        <p:txBody>
          <a:bodyPr>
            <a:noAutofit/>
          </a:bodyPr>
          <a:lstStyle/>
          <a:p>
            <a:pPr marL="0" indent="0" algn="just">
              <a:lnSpc>
                <a:spcPct val="120000"/>
              </a:lnSpc>
              <a:spcAft>
                <a:spcPts val="600"/>
              </a:spcAft>
              <a:buNone/>
            </a:pPr>
            <a:r>
              <a:rPr lang="fr-FR" b="1" dirty="0">
                <a:latin typeface="Arial Black" panose="020B0A04020102020204" pitchFamily="34" charset="0"/>
              </a:rPr>
              <a:t>Evaluation</a:t>
            </a:r>
            <a:r>
              <a:rPr lang="fr-FR" sz="2400" dirty="0"/>
              <a:t> </a:t>
            </a:r>
            <a:r>
              <a:rPr lang="fr-FR" sz="3000" dirty="0"/>
              <a:t>en 2021 de la </a:t>
            </a:r>
            <a:r>
              <a:rPr lang="fr-FR" sz="3000" b="1" dirty="0"/>
              <a:t>Loi</a:t>
            </a:r>
            <a:r>
              <a:rPr lang="fr-FR" sz="3000" dirty="0"/>
              <a:t> n°034-2012/AN du 02 juillet 2012 portant RAF au Burkina Faso. </a:t>
            </a:r>
          </a:p>
          <a:p>
            <a:pPr marL="0" indent="0" algn="just">
              <a:lnSpc>
                <a:spcPct val="120000"/>
              </a:lnSpc>
              <a:spcAft>
                <a:spcPts val="600"/>
              </a:spcAft>
              <a:buNone/>
            </a:pPr>
            <a:r>
              <a:rPr lang="fr-FR" sz="3000" b="1" dirty="0"/>
              <a:t>Insuffisances </a:t>
            </a:r>
            <a:r>
              <a:rPr lang="fr-FR" sz="3000" dirty="0"/>
              <a:t>relevées au niveau de l’aménagement du territoire ; de la gestion du DFN et de la règlementation des droits réels immobiliers. </a:t>
            </a:r>
            <a:endParaRPr lang="fr-FR" sz="3000" b="1" dirty="0"/>
          </a:p>
        </p:txBody>
      </p:sp>
    </p:spTree>
    <p:extLst>
      <p:ext uri="{BB962C8B-B14F-4D97-AF65-F5344CB8AC3E}">
        <p14:creationId xmlns:p14="http://schemas.microsoft.com/office/powerpoint/2010/main" val="4267981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p:cNvSpPr/>
          <p:nvPr/>
        </p:nvSpPr>
        <p:spPr>
          <a:xfrm>
            <a:off x="1996236" y="931346"/>
            <a:ext cx="3282830" cy="176132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Difficultés dans l’application des dispositions de la loi</a:t>
            </a:r>
            <a:endParaRPr lang="fr-FR" sz="2000" b="1" dirty="0">
              <a:solidFill>
                <a:schemeClr val="tx1"/>
              </a:solidFill>
              <a:latin typeface="Arial Black" panose="020B0A04020102020204" pitchFamily="34" charset="0"/>
            </a:endParaRPr>
          </a:p>
        </p:txBody>
      </p:sp>
      <p:sp>
        <p:nvSpPr>
          <p:cNvPr id="9" name="Ellipse 8"/>
          <p:cNvSpPr/>
          <p:nvPr/>
        </p:nvSpPr>
        <p:spPr>
          <a:xfrm>
            <a:off x="7760572" y="4114800"/>
            <a:ext cx="3967139" cy="211380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Bef>
                <a:spcPts val="500"/>
              </a:spcBef>
              <a:spcAft>
                <a:spcPts val="500"/>
              </a:spcAft>
            </a:pPr>
            <a:r>
              <a:rPr lang="fr-FR" sz="2400" b="1" dirty="0">
                <a:solidFill>
                  <a:schemeClr val="tx1"/>
                </a:solidFill>
              </a:rPr>
              <a:t>Problématique de l’harmonisation des textes touchant au foncier</a:t>
            </a:r>
            <a:endParaRPr lang="fr-FR" sz="2800" b="1" dirty="0">
              <a:solidFill>
                <a:schemeClr val="tx1"/>
              </a:solidFill>
              <a:latin typeface="Arial Black" panose="020B0A04020102020204" pitchFamily="34" charset="0"/>
            </a:endParaRPr>
          </a:p>
        </p:txBody>
      </p:sp>
      <p:sp>
        <p:nvSpPr>
          <p:cNvPr id="10" name="Ellipse 9"/>
          <p:cNvSpPr/>
          <p:nvPr/>
        </p:nvSpPr>
        <p:spPr>
          <a:xfrm>
            <a:off x="7760573" y="1349548"/>
            <a:ext cx="3676534" cy="2005401"/>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500"/>
              </a:spcBef>
              <a:spcAft>
                <a:spcPts val="500"/>
              </a:spcAft>
            </a:pPr>
            <a:r>
              <a:rPr lang="fr-FR" sz="2400" b="1" dirty="0">
                <a:solidFill>
                  <a:schemeClr val="tx1"/>
                </a:solidFill>
              </a:rPr>
              <a:t>Multiplicité des textes sectoriels touchant au foncier</a:t>
            </a:r>
            <a:endParaRPr lang="fr-FR" sz="2000" b="1" kern="100" dirty="0">
              <a:solidFill>
                <a:schemeClr val="tx1"/>
              </a:solidFill>
              <a:latin typeface="Georgia" panose="02040502050405020303" pitchFamily="18" charset="0"/>
              <a:cs typeface="Times New Roman" panose="02020603050405020304" pitchFamily="18" charset="0"/>
            </a:endParaRPr>
          </a:p>
        </p:txBody>
      </p:sp>
      <p:cxnSp>
        <p:nvCxnSpPr>
          <p:cNvPr id="18" name="Connecteur droit avec flèche 17"/>
          <p:cNvCxnSpPr>
            <a:cxnSpLocks/>
          </p:cNvCxnSpPr>
          <p:nvPr/>
        </p:nvCxnSpPr>
        <p:spPr>
          <a:xfrm flipV="1">
            <a:off x="7135633" y="2935441"/>
            <a:ext cx="947810" cy="17916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cxnSpLocks/>
            <a:endCxn id="9" idx="0"/>
          </p:cNvCxnSpPr>
          <p:nvPr/>
        </p:nvCxnSpPr>
        <p:spPr>
          <a:xfrm>
            <a:off x="7719237" y="3902149"/>
            <a:ext cx="2024905" cy="21265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a:cxnSpLocks/>
            <a:stCxn id="3" idx="7"/>
          </p:cNvCxnSpPr>
          <p:nvPr/>
        </p:nvCxnSpPr>
        <p:spPr>
          <a:xfrm>
            <a:off x="4046460" y="3431454"/>
            <a:ext cx="972107"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a:cxnSpLocks/>
            <a:stCxn id="7" idx="5"/>
          </p:cNvCxnSpPr>
          <p:nvPr/>
        </p:nvCxnSpPr>
        <p:spPr>
          <a:xfrm>
            <a:off x="4798307" y="2434733"/>
            <a:ext cx="762759" cy="56853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Étoile à 32 branches 3"/>
          <p:cNvSpPr/>
          <p:nvPr/>
        </p:nvSpPr>
        <p:spPr>
          <a:xfrm>
            <a:off x="4563077" y="2360428"/>
            <a:ext cx="3601342" cy="2954887"/>
          </a:xfrm>
          <a:prstGeom prst="star32">
            <a:avLst/>
          </a:prstGeom>
          <a:solidFill>
            <a:srgbClr val="FF0000"/>
          </a:solid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p:cNvSpPr/>
          <p:nvPr/>
        </p:nvSpPr>
        <p:spPr>
          <a:xfrm>
            <a:off x="5163273" y="3296837"/>
            <a:ext cx="2217223" cy="1478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167" b="1" dirty="0">
                <a:solidFill>
                  <a:schemeClr val="tx1"/>
                </a:solidFill>
                <a:latin typeface="Arial Black" panose="020B0A04020102020204" pitchFamily="34" charset="0"/>
              </a:rPr>
              <a:t>Insuffisances</a:t>
            </a:r>
          </a:p>
          <a:p>
            <a:pPr algn="ctr"/>
            <a:endParaRPr lang="fr-FR" dirty="0"/>
          </a:p>
        </p:txBody>
      </p:sp>
      <p:cxnSp>
        <p:nvCxnSpPr>
          <p:cNvPr id="70" name="Connecteur droit avec flèche 69"/>
          <p:cNvCxnSpPr>
            <a:cxnSpLocks/>
          </p:cNvCxnSpPr>
          <p:nvPr/>
        </p:nvCxnSpPr>
        <p:spPr>
          <a:xfrm flipV="1">
            <a:off x="5169781" y="4885660"/>
            <a:ext cx="343200" cy="45428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20505BC3-2513-EEDC-3B31-AE81D2821A2E}"/>
              </a:ext>
            </a:extLst>
          </p:cNvPr>
          <p:cNvSpPr/>
          <p:nvPr/>
        </p:nvSpPr>
        <p:spPr>
          <a:xfrm>
            <a:off x="1035394" y="3135908"/>
            <a:ext cx="3527683" cy="201811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Méconnaissance des textes liés au foncier par bon nombre d’acteurs qui y interviennent</a:t>
            </a:r>
            <a:endParaRPr lang="fr-FR" b="1" dirty="0">
              <a:solidFill>
                <a:schemeClr val="tx1"/>
              </a:solidFill>
              <a:latin typeface="Georgia" panose="02040502050405020303" pitchFamily="18" charset="0"/>
            </a:endParaRPr>
          </a:p>
        </p:txBody>
      </p:sp>
      <p:sp>
        <p:nvSpPr>
          <p:cNvPr id="11" name="Ellipse 10">
            <a:extLst>
              <a:ext uri="{FF2B5EF4-FFF2-40B4-BE49-F238E27FC236}">
                <a16:creationId xmlns:a16="http://schemas.microsoft.com/office/drawing/2014/main" id="{1D1DB5D7-A22B-6C92-C216-289403091C95}"/>
              </a:ext>
            </a:extLst>
          </p:cNvPr>
          <p:cNvSpPr/>
          <p:nvPr/>
        </p:nvSpPr>
        <p:spPr>
          <a:xfrm>
            <a:off x="2419508" y="5336250"/>
            <a:ext cx="5587409" cy="140633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Difficultés de mobilisation des terres par l’Etat et les collectivités territoriales</a:t>
            </a:r>
            <a:endParaRPr lang="fr-FR" sz="2000" b="1" dirty="0">
              <a:solidFill>
                <a:schemeClr val="tx1"/>
              </a:solidFill>
              <a:latin typeface="Georgia" panose="02040502050405020303" pitchFamily="18" charset="0"/>
            </a:endParaRPr>
          </a:p>
        </p:txBody>
      </p:sp>
      <p:grpSp>
        <p:nvGrpSpPr>
          <p:cNvPr id="16" name="Groupe 15">
            <a:extLst>
              <a:ext uri="{FF2B5EF4-FFF2-40B4-BE49-F238E27FC236}">
                <a16:creationId xmlns:a16="http://schemas.microsoft.com/office/drawing/2014/main" id="{9011358E-EAC0-23A5-CD10-0456487CB896}"/>
              </a:ext>
            </a:extLst>
          </p:cNvPr>
          <p:cNvGrpSpPr/>
          <p:nvPr/>
        </p:nvGrpSpPr>
        <p:grpSpPr>
          <a:xfrm>
            <a:off x="0" y="0"/>
            <a:ext cx="1081086" cy="6858000"/>
            <a:chOff x="0" y="0"/>
            <a:chExt cx="1081086" cy="6858000"/>
          </a:xfrm>
        </p:grpSpPr>
        <p:sp>
          <p:nvSpPr>
            <p:cNvPr id="17" name="Rectangle 16">
              <a:extLst>
                <a:ext uri="{FF2B5EF4-FFF2-40B4-BE49-F238E27FC236}">
                  <a16:creationId xmlns:a16="http://schemas.microsoft.com/office/drawing/2014/main" id="{76AE6F9F-A851-DBF3-4B91-B4CB8697768C}"/>
                </a:ext>
              </a:extLst>
            </p:cNvPr>
            <p:cNvSpPr/>
            <p:nvPr/>
          </p:nvSpPr>
          <p:spPr>
            <a:xfrm>
              <a:off x="0" y="0"/>
              <a:ext cx="542925"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0D71C96-5748-C66D-D970-93A9E1F8718E}"/>
                </a:ext>
              </a:extLst>
            </p:cNvPr>
            <p:cNvSpPr/>
            <p:nvPr/>
          </p:nvSpPr>
          <p:spPr>
            <a:xfrm>
              <a:off x="538161" y="0"/>
              <a:ext cx="542925"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Étoile à 5 branches 2">
              <a:extLst>
                <a:ext uri="{FF2B5EF4-FFF2-40B4-BE49-F238E27FC236}">
                  <a16:creationId xmlns:a16="http://schemas.microsoft.com/office/drawing/2014/main" id="{E78B688A-C498-1B3B-EB20-E54C03791DEA}"/>
                </a:ext>
              </a:extLst>
            </p:cNvPr>
            <p:cNvSpPr/>
            <p:nvPr/>
          </p:nvSpPr>
          <p:spPr>
            <a:xfrm>
              <a:off x="195260" y="3157537"/>
              <a:ext cx="685802" cy="542925"/>
            </a:xfrm>
            <a:prstGeom prst="star5">
              <a:avLst/>
            </a:prstGeom>
            <a:solidFill>
              <a:srgbClr val="E2E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DE6BA2D9-011C-6226-0981-C6CC8D20C5EB}"/>
              </a:ext>
            </a:extLst>
          </p:cNvPr>
          <p:cNvSpPr/>
          <p:nvPr/>
        </p:nvSpPr>
        <p:spPr>
          <a:xfrm>
            <a:off x="1056352" y="375984"/>
            <a:ext cx="11135648" cy="508260"/>
          </a:xfrm>
          <a:prstGeom prst="rect">
            <a:avLst/>
          </a:prstGeom>
          <a:solidFill>
            <a:schemeClr val="accent4">
              <a:lumMod val="40000"/>
              <a:lumOff val="60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rgbClr val="FF0000"/>
                </a:solidFill>
                <a:latin typeface="Arial Black" panose="020B0A04020102020204" pitchFamily="34" charset="0"/>
              </a:rPr>
              <a:t>CONTEXTE</a:t>
            </a:r>
            <a:r>
              <a:rPr lang="fr-FR" sz="2800" dirty="0">
                <a:solidFill>
                  <a:schemeClr val="tx1"/>
                </a:solidFill>
                <a:latin typeface="Arial Black" panose="020B0A04020102020204" pitchFamily="34" charset="0"/>
              </a:rPr>
              <a:t> DE LA RELECTURE (2/3)</a:t>
            </a:r>
          </a:p>
        </p:txBody>
      </p:sp>
    </p:spTree>
    <p:extLst>
      <p:ext uri="{BB962C8B-B14F-4D97-AF65-F5344CB8AC3E}">
        <p14:creationId xmlns:p14="http://schemas.microsoft.com/office/powerpoint/2010/main" val="30368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5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F7184-1ADF-C65B-0923-BDCF61ECE7FC}"/>
            </a:ext>
          </a:extLst>
        </p:cNvPr>
        <p:cNvGrpSpPr/>
        <p:nvPr/>
      </p:nvGrpSpPr>
      <p:grpSpPr>
        <a:xfrm>
          <a:off x="0" y="0"/>
          <a:ext cx="0" cy="0"/>
          <a:chOff x="0" y="0"/>
          <a:chExt cx="0" cy="0"/>
        </a:xfrm>
      </p:grpSpPr>
      <p:grpSp>
        <p:nvGrpSpPr>
          <p:cNvPr id="2" name="Groupe 1">
            <a:extLst>
              <a:ext uri="{FF2B5EF4-FFF2-40B4-BE49-F238E27FC236}">
                <a16:creationId xmlns:a16="http://schemas.microsoft.com/office/drawing/2014/main" id="{F855CED2-21EE-811C-82E7-5E3799DB5935}"/>
              </a:ext>
            </a:extLst>
          </p:cNvPr>
          <p:cNvGrpSpPr/>
          <p:nvPr/>
        </p:nvGrpSpPr>
        <p:grpSpPr>
          <a:xfrm>
            <a:off x="0" y="0"/>
            <a:ext cx="1081086" cy="6858000"/>
            <a:chOff x="0" y="0"/>
            <a:chExt cx="1081086" cy="6858000"/>
          </a:xfrm>
        </p:grpSpPr>
        <p:sp>
          <p:nvSpPr>
            <p:cNvPr id="3" name="Rectangle 2">
              <a:extLst>
                <a:ext uri="{FF2B5EF4-FFF2-40B4-BE49-F238E27FC236}">
                  <a16:creationId xmlns:a16="http://schemas.microsoft.com/office/drawing/2014/main" id="{76FF09AF-0276-9C66-E33C-038A94D8DAFC}"/>
                </a:ext>
              </a:extLst>
            </p:cNvPr>
            <p:cNvSpPr/>
            <p:nvPr/>
          </p:nvSpPr>
          <p:spPr>
            <a:xfrm>
              <a:off x="0" y="0"/>
              <a:ext cx="542925"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4E2850D-0D30-0CA8-4978-28B2CB736934}"/>
                </a:ext>
              </a:extLst>
            </p:cNvPr>
            <p:cNvSpPr/>
            <p:nvPr/>
          </p:nvSpPr>
          <p:spPr>
            <a:xfrm>
              <a:off x="538161" y="0"/>
              <a:ext cx="542925"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Étoile à 5 branches 2">
              <a:extLst>
                <a:ext uri="{FF2B5EF4-FFF2-40B4-BE49-F238E27FC236}">
                  <a16:creationId xmlns:a16="http://schemas.microsoft.com/office/drawing/2014/main" id="{3F553EFA-4890-8565-60AB-182BB3AFC64F}"/>
                </a:ext>
              </a:extLst>
            </p:cNvPr>
            <p:cNvSpPr/>
            <p:nvPr/>
          </p:nvSpPr>
          <p:spPr>
            <a:xfrm>
              <a:off x="195260" y="3157537"/>
              <a:ext cx="685802" cy="542925"/>
            </a:xfrm>
            <a:prstGeom prst="star5">
              <a:avLst/>
            </a:prstGeom>
            <a:solidFill>
              <a:srgbClr val="E2E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Image 10">
            <a:extLst>
              <a:ext uri="{FF2B5EF4-FFF2-40B4-BE49-F238E27FC236}">
                <a16:creationId xmlns:a16="http://schemas.microsoft.com/office/drawing/2014/main" id="{173EDFBB-B83C-C9CE-5C31-208F8682BBE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19223" y="-64008"/>
            <a:ext cx="10234616" cy="6236208"/>
          </a:xfrm>
          <a:prstGeom prst="rect">
            <a:avLst/>
          </a:prstGeom>
        </p:spPr>
      </p:pic>
      <p:sp>
        <p:nvSpPr>
          <p:cNvPr id="12" name="ZoneTexte 11">
            <a:extLst>
              <a:ext uri="{FF2B5EF4-FFF2-40B4-BE49-F238E27FC236}">
                <a16:creationId xmlns:a16="http://schemas.microsoft.com/office/drawing/2014/main" id="{16A9D917-5790-0881-2A15-E0E81C6B67F8}"/>
              </a:ext>
            </a:extLst>
          </p:cNvPr>
          <p:cNvSpPr txBox="1"/>
          <p:nvPr/>
        </p:nvSpPr>
        <p:spPr>
          <a:xfrm>
            <a:off x="2438399" y="6198360"/>
            <a:ext cx="9215439" cy="230832"/>
          </a:xfrm>
          <a:prstGeom prst="rect">
            <a:avLst/>
          </a:prstGeom>
          <a:noFill/>
        </p:spPr>
        <p:txBody>
          <a:bodyPr wrap="square" rtlCol="0">
            <a:spAutoFit/>
          </a:bodyPr>
          <a:lstStyle/>
          <a:p>
            <a:r>
              <a:rPr lang="fr-FR" sz="900">
                <a:hlinkClick r:id="rId3" tooltip="https://anthropo-impliquee.org/2017/12/18/septembre-2016-les-marches-fonciers-ruraux-au-benin-trois-coups-de-projecteur/"/>
              </a:rPr>
              <a:t>Cette photo</a:t>
            </a:r>
            <a:r>
              <a:rPr lang="fr-FR" sz="900"/>
              <a:t> par Auteur inconnu est soumise à la licence </a:t>
            </a:r>
            <a:r>
              <a:rPr lang="fr-FR" sz="900">
                <a:hlinkClick r:id="rId4" tooltip="https://creativecommons.org/licenses/by/3.0/"/>
              </a:rPr>
              <a:t>CC BY</a:t>
            </a:r>
            <a:endParaRPr lang="fr-FR" sz="900"/>
          </a:p>
        </p:txBody>
      </p:sp>
      <p:sp>
        <p:nvSpPr>
          <p:cNvPr id="4" name="Rectangle 3">
            <a:extLst>
              <a:ext uri="{FF2B5EF4-FFF2-40B4-BE49-F238E27FC236}">
                <a16:creationId xmlns:a16="http://schemas.microsoft.com/office/drawing/2014/main" id="{432099EF-068E-BAF4-52D8-A458FD701AA7}"/>
              </a:ext>
            </a:extLst>
          </p:cNvPr>
          <p:cNvSpPr/>
          <p:nvPr/>
        </p:nvSpPr>
        <p:spPr>
          <a:xfrm>
            <a:off x="1423988" y="5197596"/>
            <a:ext cx="10229852" cy="1459236"/>
          </a:xfrm>
          <a:prstGeom prst="rect">
            <a:avLst/>
          </a:prstGeom>
          <a:solidFill>
            <a:schemeClr val="accent4">
              <a:lumMod val="40000"/>
              <a:lumOff val="60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Arial Black" panose="020B0A04020102020204" pitchFamily="34" charset="0"/>
              </a:rPr>
              <a:t>INNOVATIONS DE LA LOI PORTANT RAF </a:t>
            </a:r>
          </a:p>
        </p:txBody>
      </p:sp>
    </p:spTree>
    <p:extLst>
      <p:ext uri="{BB962C8B-B14F-4D97-AF65-F5344CB8AC3E}">
        <p14:creationId xmlns:p14="http://schemas.microsoft.com/office/powerpoint/2010/main" val="2001316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92D87-0E7F-C7E5-9E7D-5D472C839633}"/>
            </a:ext>
          </a:extLst>
        </p:cNvPr>
        <p:cNvGrpSpPr/>
        <p:nvPr/>
      </p:nvGrpSpPr>
      <p:grpSpPr>
        <a:xfrm>
          <a:off x="0" y="0"/>
          <a:ext cx="0" cy="0"/>
          <a:chOff x="0" y="0"/>
          <a:chExt cx="0" cy="0"/>
        </a:xfrm>
      </p:grpSpPr>
      <p:sp>
        <p:nvSpPr>
          <p:cNvPr id="32" name="TextBox 31">
            <a:extLst>
              <a:ext uri="{FF2B5EF4-FFF2-40B4-BE49-F238E27FC236}">
                <a16:creationId xmlns:a16="http://schemas.microsoft.com/office/drawing/2014/main" id="{BCC9C369-0378-EA47-E7AD-BFF0561741FF}"/>
              </a:ext>
            </a:extLst>
          </p:cNvPr>
          <p:cNvSpPr txBox="1"/>
          <p:nvPr/>
        </p:nvSpPr>
        <p:spPr>
          <a:xfrm>
            <a:off x="556580" y="2633818"/>
            <a:ext cx="1188075" cy="461665"/>
          </a:xfrm>
          <a:prstGeom prst="rect">
            <a:avLst/>
          </a:prstGeom>
          <a:noFill/>
          <a:ln w="12700">
            <a:noFill/>
          </a:ln>
        </p:spPr>
        <p:txBody>
          <a:bodyPr wrap="square">
            <a:spAutoFit/>
          </a:bodyPr>
          <a:lstStyle/>
          <a:p>
            <a:r>
              <a:rPr lang="fr-FR" sz="1200" b="1" dirty="0">
                <a:solidFill>
                  <a:schemeClr val="bg1"/>
                </a:solidFill>
                <a:latin typeface="Roboto" panose="02000000000000000000" pitchFamily="2" charset="0"/>
                <a:ea typeface="Roboto" panose="02000000000000000000" pitchFamily="2" charset="0"/>
                <a:cs typeface="Roboto" panose="02000000000000000000" pitchFamily="2" charset="0"/>
              </a:rPr>
              <a:t>Matrice des fonctions</a:t>
            </a:r>
          </a:p>
        </p:txBody>
      </p:sp>
      <p:sp>
        <p:nvSpPr>
          <p:cNvPr id="26" name="TextBox 9">
            <a:extLst>
              <a:ext uri="{FF2B5EF4-FFF2-40B4-BE49-F238E27FC236}">
                <a16:creationId xmlns:a16="http://schemas.microsoft.com/office/drawing/2014/main" id="{7CBBF8D1-9D9F-5F64-DF05-6BD2A81381CA}"/>
              </a:ext>
            </a:extLst>
          </p:cNvPr>
          <p:cNvSpPr txBox="1"/>
          <p:nvPr/>
        </p:nvSpPr>
        <p:spPr>
          <a:xfrm>
            <a:off x="565136" y="4608087"/>
            <a:ext cx="966567" cy="461665"/>
          </a:xfrm>
          <a:prstGeom prst="rect">
            <a:avLst/>
          </a:prstGeom>
          <a:noFill/>
          <a:ln w="12700">
            <a:noFill/>
          </a:ln>
        </p:spPr>
        <p:txBody>
          <a:bodyPr wrap="square">
            <a:spAutoFit/>
          </a:bodyPr>
          <a:lstStyle/>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Armature urbaine</a:t>
            </a:r>
          </a:p>
        </p:txBody>
      </p:sp>
      <p:sp>
        <p:nvSpPr>
          <p:cNvPr id="30" name="TextBox 10">
            <a:extLst>
              <a:ext uri="{FF2B5EF4-FFF2-40B4-BE49-F238E27FC236}">
                <a16:creationId xmlns:a16="http://schemas.microsoft.com/office/drawing/2014/main" id="{6B83D639-4D37-87BD-93E6-0C61EAC4EF21}"/>
              </a:ext>
            </a:extLst>
          </p:cNvPr>
          <p:cNvSpPr txBox="1"/>
          <p:nvPr/>
        </p:nvSpPr>
        <p:spPr>
          <a:xfrm>
            <a:off x="565136" y="5371660"/>
            <a:ext cx="1325539" cy="646331"/>
          </a:xfrm>
          <a:prstGeom prst="rect">
            <a:avLst/>
          </a:prstGeom>
          <a:noFill/>
          <a:ln w="12700">
            <a:noFill/>
          </a:ln>
        </p:spPr>
        <p:txBody>
          <a:bodyPr wrap="square">
            <a:spAutoFit/>
          </a:bodyPr>
          <a:lstStyle/>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Recom-</a:t>
            </a:r>
          </a:p>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mendations stratégiques</a:t>
            </a:r>
          </a:p>
        </p:txBody>
      </p:sp>
      <p:sp>
        <p:nvSpPr>
          <p:cNvPr id="33" name="TextBox 2">
            <a:extLst>
              <a:ext uri="{FF2B5EF4-FFF2-40B4-BE49-F238E27FC236}">
                <a16:creationId xmlns:a16="http://schemas.microsoft.com/office/drawing/2014/main" id="{B486D95D-9181-BB7A-A206-2F97DDA99F60}"/>
              </a:ext>
            </a:extLst>
          </p:cNvPr>
          <p:cNvSpPr txBox="1"/>
          <p:nvPr/>
        </p:nvSpPr>
        <p:spPr>
          <a:xfrm>
            <a:off x="315928" y="4122715"/>
            <a:ext cx="1209890" cy="400110"/>
          </a:xfrm>
          <a:prstGeom prst="rect">
            <a:avLst/>
          </a:prstGeom>
          <a:noFill/>
          <a:ln w="12700">
            <a:noFill/>
          </a:ln>
        </p:spPr>
        <p:txBody>
          <a:bodyPr wrap="square">
            <a:spAutoFit/>
          </a:bodyPr>
          <a:lstStyle/>
          <a:p>
            <a:r>
              <a:rPr lang="fr-FR" sz="2000" b="1">
                <a:solidFill>
                  <a:schemeClr val="bg1"/>
                </a:solidFill>
                <a:latin typeface="Roboto" panose="02000000000000000000" pitchFamily="2" charset="0"/>
                <a:ea typeface="Roboto" panose="02000000000000000000" pitchFamily="2" charset="0"/>
                <a:cs typeface="Roboto" panose="02000000000000000000" pitchFamily="2" charset="0"/>
              </a:rPr>
              <a:t>Phase 2</a:t>
            </a:r>
          </a:p>
        </p:txBody>
      </p:sp>
      <p:sp>
        <p:nvSpPr>
          <p:cNvPr id="2" name="Rectangle 1">
            <a:extLst>
              <a:ext uri="{FF2B5EF4-FFF2-40B4-BE49-F238E27FC236}">
                <a16:creationId xmlns:a16="http://schemas.microsoft.com/office/drawing/2014/main" id="{2A639A5A-337A-9F3D-5824-6564DF25E81C}"/>
              </a:ext>
            </a:extLst>
          </p:cNvPr>
          <p:cNvSpPr/>
          <p:nvPr/>
        </p:nvSpPr>
        <p:spPr>
          <a:xfrm>
            <a:off x="1081086" y="298643"/>
            <a:ext cx="10510284" cy="636257"/>
          </a:xfrm>
          <a:prstGeom prst="rect">
            <a:avLst/>
          </a:prstGeom>
          <a:solidFill>
            <a:schemeClr val="accent4">
              <a:lumMod val="40000"/>
              <a:lumOff val="60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FF0000"/>
                </a:solidFill>
                <a:latin typeface="Arial Black" panose="020B0A04020102020204" pitchFamily="34" charset="0"/>
              </a:rPr>
              <a:t>INNOVATIONS</a:t>
            </a:r>
            <a:r>
              <a:rPr lang="fr-FR" sz="2600" dirty="0">
                <a:solidFill>
                  <a:schemeClr val="tx1"/>
                </a:solidFill>
                <a:latin typeface="Arial Black" panose="020B0A04020102020204" pitchFamily="34" charset="0"/>
              </a:rPr>
              <a:t> DE LA LOI PORTANT RAF (1/17)</a:t>
            </a:r>
          </a:p>
        </p:txBody>
      </p:sp>
      <p:grpSp>
        <p:nvGrpSpPr>
          <p:cNvPr id="12" name="Groupe 11">
            <a:extLst>
              <a:ext uri="{FF2B5EF4-FFF2-40B4-BE49-F238E27FC236}">
                <a16:creationId xmlns:a16="http://schemas.microsoft.com/office/drawing/2014/main" id="{BD7C9D89-5C19-730F-6FF2-3BAA4A4E72D4}"/>
              </a:ext>
            </a:extLst>
          </p:cNvPr>
          <p:cNvGrpSpPr/>
          <p:nvPr/>
        </p:nvGrpSpPr>
        <p:grpSpPr>
          <a:xfrm>
            <a:off x="0" y="0"/>
            <a:ext cx="1081086" cy="6858000"/>
            <a:chOff x="0" y="0"/>
            <a:chExt cx="1081086" cy="6858000"/>
          </a:xfrm>
        </p:grpSpPr>
        <p:sp>
          <p:nvSpPr>
            <p:cNvPr id="13" name="Rectangle 12">
              <a:extLst>
                <a:ext uri="{FF2B5EF4-FFF2-40B4-BE49-F238E27FC236}">
                  <a16:creationId xmlns:a16="http://schemas.microsoft.com/office/drawing/2014/main" id="{37EC9426-FA50-D946-88A2-2E81C6BAF950}"/>
                </a:ext>
              </a:extLst>
            </p:cNvPr>
            <p:cNvSpPr/>
            <p:nvPr/>
          </p:nvSpPr>
          <p:spPr>
            <a:xfrm>
              <a:off x="0" y="0"/>
              <a:ext cx="542925"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8A41766-D084-BF8B-EDFE-4A6B63D706F2}"/>
                </a:ext>
              </a:extLst>
            </p:cNvPr>
            <p:cNvSpPr/>
            <p:nvPr/>
          </p:nvSpPr>
          <p:spPr>
            <a:xfrm>
              <a:off x="538161" y="0"/>
              <a:ext cx="542925"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Étoile à 5 branches 2">
              <a:extLst>
                <a:ext uri="{FF2B5EF4-FFF2-40B4-BE49-F238E27FC236}">
                  <a16:creationId xmlns:a16="http://schemas.microsoft.com/office/drawing/2014/main" id="{C6C634A5-1C70-774A-B2DB-760AFD7B7D4A}"/>
                </a:ext>
              </a:extLst>
            </p:cNvPr>
            <p:cNvSpPr/>
            <p:nvPr/>
          </p:nvSpPr>
          <p:spPr>
            <a:xfrm>
              <a:off x="195260" y="3157537"/>
              <a:ext cx="685802" cy="542925"/>
            </a:xfrm>
            <a:prstGeom prst="star5">
              <a:avLst/>
            </a:prstGeom>
            <a:solidFill>
              <a:srgbClr val="E2E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 name="Tableau 6">
            <a:extLst>
              <a:ext uri="{FF2B5EF4-FFF2-40B4-BE49-F238E27FC236}">
                <a16:creationId xmlns:a16="http://schemas.microsoft.com/office/drawing/2014/main" id="{A0A44C3D-E667-9D4F-7803-E4F2699C0D92}"/>
              </a:ext>
            </a:extLst>
          </p:cNvPr>
          <p:cNvGraphicFramePr>
            <a:graphicFrameLocks noGrp="1"/>
          </p:cNvGraphicFramePr>
          <p:nvPr>
            <p:extLst>
              <p:ext uri="{D42A27DB-BD31-4B8C-83A1-F6EECF244321}">
                <p14:modId xmlns:p14="http://schemas.microsoft.com/office/powerpoint/2010/main" val="4043497278"/>
              </p:ext>
            </p:extLst>
          </p:nvPr>
        </p:nvGraphicFramePr>
        <p:xfrm>
          <a:off x="1222744" y="1334097"/>
          <a:ext cx="10558132" cy="5069113"/>
        </p:xfrm>
        <a:graphic>
          <a:graphicData uri="http://schemas.openxmlformats.org/drawingml/2006/table">
            <a:tbl>
              <a:tblPr firstRow="1" bandRow="1">
                <a:tableStyleId>{5C22544A-7EE6-4342-B048-85BDC9FD1C3A}</a:tableStyleId>
              </a:tblPr>
              <a:tblGrid>
                <a:gridCol w="2377234">
                  <a:extLst>
                    <a:ext uri="{9D8B030D-6E8A-4147-A177-3AD203B41FA5}">
                      <a16:colId xmlns:a16="http://schemas.microsoft.com/office/drawing/2014/main" val="683915877"/>
                    </a:ext>
                  </a:extLst>
                </a:gridCol>
                <a:gridCol w="4299045">
                  <a:extLst>
                    <a:ext uri="{9D8B030D-6E8A-4147-A177-3AD203B41FA5}">
                      <a16:colId xmlns:a16="http://schemas.microsoft.com/office/drawing/2014/main" val="1720024794"/>
                    </a:ext>
                  </a:extLst>
                </a:gridCol>
                <a:gridCol w="3881853">
                  <a:extLst>
                    <a:ext uri="{9D8B030D-6E8A-4147-A177-3AD203B41FA5}">
                      <a16:colId xmlns:a16="http://schemas.microsoft.com/office/drawing/2014/main" val="2498866821"/>
                    </a:ext>
                  </a:extLst>
                </a:gridCol>
              </a:tblGrid>
              <a:tr h="4838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lt1"/>
                          </a:solidFill>
                          <a:latin typeface="+mn-lt"/>
                          <a:ea typeface="+mn-ea"/>
                          <a:cs typeface="+mn-cs"/>
                        </a:rPr>
                        <a:t>INNOVATIONS</a:t>
                      </a:r>
                    </a:p>
                  </a:txBody>
                  <a:tcPr anchor="ctr"/>
                </a:tc>
                <a:tc>
                  <a:txBody>
                    <a:bodyPr/>
                    <a:lstStyle/>
                    <a:p>
                      <a:pPr algn="ctr"/>
                      <a:r>
                        <a:rPr lang="fr-FR" sz="2800" b="1" dirty="0"/>
                        <a:t>LOI RAF 2025</a:t>
                      </a:r>
                    </a:p>
                  </a:txBody>
                  <a:tcPr anchor="ctr"/>
                </a:tc>
                <a:tc>
                  <a:txBody>
                    <a:bodyPr/>
                    <a:lstStyle/>
                    <a:p>
                      <a:pPr algn="ctr"/>
                      <a:r>
                        <a:rPr lang="fr-FR" sz="2800" b="1" dirty="0"/>
                        <a:t>LOI RAF 2012</a:t>
                      </a:r>
                    </a:p>
                  </a:txBody>
                  <a:tcPr anchor="ctr"/>
                </a:tc>
                <a:extLst>
                  <a:ext uri="{0D108BD9-81ED-4DB2-BD59-A6C34878D82A}">
                    <a16:rowId xmlns:a16="http://schemas.microsoft.com/office/drawing/2014/main" val="556136403"/>
                  </a:ext>
                </a:extLst>
              </a:tr>
              <a:tr h="2651827">
                <a:tc>
                  <a:txBody>
                    <a:bodyPr/>
                    <a:lstStyle/>
                    <a:p>
                      <a:pPr algn="just"/>
                      <a:r>
                        <a:rPr lang="fr-FR" sz="3600" b="1" u="sng" dirty="0"/>
                        <a:t>Recentrage</a:t>
                      </a:r>
                      <a:r>
                        <a:rPr lang="fr-FR" sz="3600" b="1" dirty="0"/>
                        <a:t> de l’objet de la loi</a:t>
                      </a:r>
                    </a:p>
                  </a:txBody>
                  <a:tcPr anchor="ctr"/>
                </a:tc>
                <a:tc>
                  <a:txBody>
                    <a:bodyPr/>
                    <a:lstStyle/>
                    <a:p>
                      <a:pPr algn="just">
                        <a:lnSpc>
                          <a:spcPct val="106000"/>
                        </a:lnSpc>
                        <a:spcAft>
                          <a:spcPts val="800"/>
                        </a:spcAft>
                      </a:pPr>
                      <a:r>
                        <a:rPr lang="fr-FR"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Article 1 </a:t>
                      </a:r>
                      <a:r>
                        <a:rPr lang="fr-F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La présente loi a pour objet de déterminer le statut des terres du domaine foncier national, d’en fixer les règles d’accès et d’en organiser la gestion.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just">
                        <a:lnSpc>
                          <a:spcPct val="106000"/>
                        </a:lnSpc>
                        <a:spcAft>
                          <a:spcPts val="800"/>
                        </a:spcAft>
                      </a:pPr>
                      <a:r>
                        <a:rPr lang="fr-FR"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Article 1 </a:t>
                      </a:r>
                      <a:r>
                        <a:rPr lang="fr-FR"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La présente loi détermine d’une part, le statut des terres du domaine foncier national, </a:t>
                      </a:r>
                      <a:r>
                        <a:rPr lang="fr-FR"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les principes généraux </a:t>
                      </a:r>
                      <a:r>
                        <a:rPr lang="fr-FR" sz="16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qui régissent l'aménagement et le développement durable du territoire</a:t>
                      </a:r>
                      <a:r>
                        <a:rPr lang="fr-FR"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la gestion des ressources foncières et des autres ressources naturelles</a:t>
                      </a:r>
                      <a:r>
                        <a:rPr lang="fr-FR"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ainsi que la réglementation des droits réels immobiliers et d’autre part, </a:t>
                      </a:r>
                      <a:r>
                        <a:rPr lang="fr-FR"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les orientations d’une politique agraire</a:t>
                      </a:r>
                      <a:r>
                        <a:rPr lang="fr-FR"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306596199"/>
                  </a:ext>
                </a:extLst>
              </a:tr>
              <a:tr h="1899126">
                <a:tc>
                  <a:txBody>
                    <a:bodyPr/>
                    <a:lstStyle/>
                    <a:p>
                      <a:pPr marL="0" algn="just" defTabSz="914400" rtl="0" eaLnBrk="1" latinLnBrk="0" hangingPunct="1">
                        <a:lnSpc>
                          <a:spcPct val="107000"/>
                        </a:lnSpc>
                        <a:spcAft>
                          <a:spcPts val="800"/>
                        </a:spcAft>
                      </a:pPr>
                      <a:r>
                        <a:rPr lang="fr-FR" sz="2000" b="1" u="sng" kern="1200" dirty="0">
                          <a:solidFill>
                            <a:schemeClr val="dk1"/>
                          </a:solidFill>
                          <a:latin typeface="+mn-lt"/>
                          <a:ea typeface="+mn-ea"/>
                          <a:cs typeface="+mn-cs"/>
                        </a:rPr>
                        <a:t>Définition de zones prioritaires </a:t>
                      </a:r>
                      <a:r>
                        <a:rPr lang="fr-FR" sz="2000" b="1" u="none" kern="1200" dirty="0">
                          <a:solidFill>
                            <a:schemeClr val="dk1"/>
                          </a:solidFill>
                          <a:latin typeface="+mn-lt"/>
                          <a:ea typeface="+mn-ea"/>
                          <a:cs typeface="+mn-cs"/>
                        </a:rPr>
                        <a:t>d’aménagement </a:t>
                      </a:r>
                      <a:r>
                        <a:rPr lang="fr-FR" sz="2000" b="1" kern="1200" dirty="0">
                          <a:solidFill>
                            <a:schemeClr val="dk1"/>
                          </a:solidFill>
                          <a:latin typeface="+mn-lt"/>
                          <a:ea typeface="+mn-ea"/>
                          <a:cs typeface="+mn-cs"/>
                        </a:rPr>
                        <a:t>et de développement durable du territoire</a:t>
                      </a:r>
                    </a:p>
                  </a:txBody>
                  <a:tcPr anchor="ctr">
                    <a:noFill/>
                  </a:tcPr>
                </a:tc>
                <a:tc>
                  <a:txBody>
                    <a:bodyPr/>
                    <a:lstStyle/>
                    <a:p>
                      <a:pPr algn="just">
                        <a:lnSpc>
                          <a:spcPct val="106000"/>
                        </a:lnSpc>
                        <a:spcAft>
                          <a:spcPts val="800"/>
                        </a:spcAft>
                      </a:pPr>
                      <a:r>
                        <a:rPr lang="fr-FR" sz="18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Articles 7 et 8</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fr-F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Les zones prioritaires d’aménagement ont été proposées pour contribuer à la </a:t>
                      </a:r>
                      <a:r>
                        <a:rPr lang="fr-FR"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réduction des disparités territoriales</a:t>
                      </a:r>
                      <a:r>
                        <a:rPr lang="fr-F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afin d’atteindre un développement durable et harmonieux du territoire.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noFill/>
                  </a:tcPr>
                </a:tc>
                <a:tc>
                  <a:txBody>
                    <a:bodyPr/>
                    <a:lstStyle/>
                    <a:p>
                      <a:pPr algn="just">
                        <a:lnSpc>
                          <a:spcPct val="106000"/>
                        </a:lnSpc>
                        <a:spcAft>
                          <a:spcPts val="800"/>
                        </a:spcAft>
                      </a:pPr>
                      <a:r>
                        <a:rPr lang="fr-F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Pas de correspondance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noFill/>
                  </a:tcPr>
                </a:tc>
                <a:extLst>
                  <a:ext uri="{0D108BD9-81ED-4DB2-BD59-A6C34878D82A}">
                    <a16:rowId xmlns:a16="http://schemas.microsoft.com/office/drawing/2014/main" val="1910100813"/>
                  </a:ext>
                </a:extLst>
              </a:tr>
            </a:tbl>
          </a:graphicData>
        </a:graphic>
      </p:graphicFrame>
      <p:sp>
        <p:nvSpPr>
          <p:cNvPr id="4" name="ZoneTexte 3">
            <a:extLst>
              <a:ext uri="{FF2B5EF4-FFF2-40B4-BE49-F238E27FC236}">
                <a16:creationId xmlns:a16="http://schemas.microsoft.com/office/drawing/2014/main" id="{AB3D871F-9D6C-0EF9-A355-78783971A477}"/>
              </a:ext>
            </a:extLst>
          </p:cNvPr>
          <p:cNvSpPr txBox="1"/>
          <p:nvPr/>
        </p:nvSpPr>
        <p:spPr>
          <a:xfrm>
            <a:off x="1081087" y="934900"/>
            <a:ext cx="11048444" cy="477054"/>
          </a:xfrm>
          <a:prstGeom prst="rect">
            <a:avLst/>
          </a:prstGeom>
          <a:noFill/>
        </p:spPr>
        <p:txBody>
          <a:bodyPr wrap="square">
            <a:spAutoFit/>
          </a:bodyPr>
          <a:lstStyle/>
          <a:p>
            <a:r>
              <a:rPr lang="fr-FR" sz="2500" b="1" dirty="0">
                <a:latin typeface="Calibri" panose="020F0502020204030204" pitchFamily="34" charset="0"/>
                <a:ea typeface=""/>
                <a:cs typeface="Calibri" panose="020F0502020204030204" pitchFamily="34" charset="0"/>
              </a:rPr>
              <a:t>Rappel RAF 2025 </a:t>
            </a:r>
            <a:r>
              <a:rPr lang="fr-FR" sz="2500" b="1" dirty="0">
                <a:solidFill>
                  <a:srgbClr val="7030A0"/>
                </a:solidFill>
                <a:latin typeface="Calibri" panose="020F0502020204030204" pitchFamily="34" charset="0"/>
                <a:ea typeface=""/>
                <a:cs typeface="Calibri" panose="020F0502020204030204" pitchFamily="34" charset="0"/>
              </a:rPr>
              <a:t>: </a:t>
            </a:r>
            <a:r>
              <a:rPr lang="fr-FR" sz="2500" b="1" dirty="0">
                <a:solidFill>
                  <a:srgbClr val="FF0000"/>
                </a:solidFill>
                <a:latin typeface="Arial Black" panose="020B0A04020102020204" pitchFamily="34" charset="0"/>
                <a:ea typeface=""/>
                <a:cs typeface="Calibri" panose="020F0502020204030204" pitchFamily="34" charset="0"/>
              </a:rPr>
              <a:t>08 Titres ; 18 Chapitres et 214 Articles</a:t>
            </a:r>
            <a:endParaRPr lang="fr-FR" sz="25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557039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92D87-0E7F-C7E5-9E7D-5D472C839633}"/>
            </a:ext>
          </a:extLst>
        </p:cNvPr>
        <p:cNvGrpSpPr/>
        <p:nvPr/>
      </p:nvGrpSpPr>
      <p:grpSpPr>
        <a:xfrm>
          <a:off x="0" y="0"/>
          <a:ext cx="0" cy="0"/>
          <a:chOff x="0" y="0"/>
          <a:chExt cx="0" cy="0"/>
        </a:xfrm>
      </p:grpSpPr>
      <p:sp>
        <p:nvSpPr>
          <p:cNvPr id="32" name="TextBox 31">
            <a:extLst>
              <a:ext uri="{FF2B5EF4-FFF2-40B4-BE49-F238E27FC236}">
                <a16:creationId xmlns:a16="http://schemas.microsoft.com/office/drawing/2014/main" id="{BCC9C369-0378-EA47-E7AD-BFF0561741FF}"/>
              </a:ext>
            </a:extLst>
          </p:cNvPr>
          <p:cNvSpPr txBox="1"/>
          <p:nvPr/>
        </p:nvSpPr>
        <p:spPr>
          <a:xfrm>
            <a:off x="556580" y="2633818"/>
            <a:ext cx="1188075" cy="461665"/>
          </a:xfrm>
          <a:prstGeom prst="rect">
            <a:avLst/>
          </a:prstGeom>
          <a:noFill/>
          <a:ln w="12700">
            <a:noFill/>
          </a:ln>
        </p:spPr>
        <p:txBody>
          <a:bodyPr wrap="square">
            <a:spAutoFit/>
          </a:bodyPr>
          <a:lstStyle/>
          <a:p>
            <a:r>
              <a:rPr lang="fr-FR" sz="1200" b="1" dirty="0">
                <a:solidFill>
                  <a:schemeClr val="bg1"/>
                </a:solidFill>
                <a:latin typeface="Roboto" panose="02000000000000000000" pitchFamily="2" charset="0"/>
                <a:ea typeface="Roboto" panose="02000000000000000000" pitchFamily="2" charset="0"/>
                <a:cs typeface="Roboto" panose="02000000000000000000" pitchFamily="2" charset="0"/>
              </a:rPr>
              <a:t>Matrice des fonctions</a:t>
            </a:r>
          </a:p>
        </p:txBody>
      </p:sp>
      <p:sp>
        <p:nvSpPr>
          <p:cNvPr id="26" name="TextBox 9">
            <a:extLst>
              <a:ext uri="{FF2B5EF4-FFF2-40B4-BE49-F238E27FC236}">
                <a16:creationId xmlns:a16="http://schemas.microsoft.com/office/drawing/2014/main" id="{7CBBF8D1-9D9F-5F64-DF05-6BD2A81381CA}"/>
              </a:ext>
            </a:extLst>
          </p:cNvPr>
          <p:cNvSpPr txBox="1"/>
          <p:nvPr/>
        </p:nvSpPr>
        <p:spPr>
          <a:xfrm>
            <a:off x="565136" y="4608087"/>
            <a:ext cx="966567" cy="461665"/>
          </a:xfrm>
          <a:prstGeom prst="rect">
            <a:avLst/>
          </a:prstGeom>
          <a:noFill/>
          <a:ln w="12700">
            <a:noFill/>
          </a:ln>
        </p:spPr>
        <p:txBody>
          <a:bodyPr wrap="square">
            <a:spAutoFit/>
          </a:bodyPr>
          <a:lstStyle/>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Armature urbaine</a:t>
            </a:r>
          </a:p>
        </p:txBody>
      </p:sp>
      <p:sp>
        <p:nvSpPr>
          <p:cNvPr id="30" name="TextBox 10">
            <a:extLst>
              <a:ext uri="{FF2B5EF4-FFF2-40B4-BE49-F238E27FC236}">
                <a16:creationId xmlns:a16="http://schemas.microsoft.com/office/drawing/2014/main" id="{6B83D639-4D37-87BD-93E6-0C61EAC4EF21}"/>
              </a:ext>
            </a:extLst>
          </p:cNvPr>
          <p:cNvSpPr txBox="1"/>
          <p:nvPr/>
        </p:nvSpPr>
        <p:spPr>
          <a:xfrm>
            <a:off x="565136" y="5371660"/>
            <a:ext cx="1325539" cy="646331"/>
          </a:xfrm>
          <a:prstGeom prst="rect">
            <a:avLst/>
          </a:prstGeom>
          <a:noFill/>
          <a:ln w="12700">
            <a:noFill/>
          </a:ln>
        </p:spPr>
        <p:txBody>
          <a:bodyPr wrap="square">
            <a:spAutoFit/>
          </a:bodyPr>
          <a:lstStyle/>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Recom-</a:t>
            </a:r>
          </a:p>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mendations stratégiques</a:t>
            </a:r>
          </a:p>
        </p:txBody>
      </p:sp>
      <p:sp>
        <p:nvSpPr>
          <p:cNvPr id="33" name="TextBox 2">
            <a:extLst>
              <a:ext uri="{FF2B5EF4-FFF2-40B4-BE49-F238E27FC236}">
                <a16:creationId xmlns:a16="http://schemas.microsoft.com/office/drawing/2014/main" id="{B486D95D-9181-BB7A-A206-2F97DDA99F60}"/>
              </a:ext>
            </a:extLst>
          </p:cNvPr>
          <p:cNvSpPr txBox="1"/>
          <p:nvPr/>
        </p:nvSpPr>
        <p:spPr>
          <a:xfrm>
            <a:off x="315928" y="4122715"/>
            <a:ext cx="1209890" cy="400110"/>
          </a:xfrm>
          <a:prstGeom prst="rect">
            <a:avLst/>
          </a:prstGeom>
          <a:noFill/>
          <a:ln w="12700">
            <a:noFill/>
          </a:ln>
        </p:spPr>
        <p:txBody>
          <a:bodyPr wrap="square">
            <a:spAutoFit/>
          </a:bodyPr>
          <a:lstStyle/>
          <a:p>
            <a:r>
              <a:rPr lang="fr-FR" sz="2000" b="1">
                <a:solidFill>
                  <a:schemeClr val="bg1"/>
                </a:solidFill>
                <a:latin typeface="Roboto" panose="02000000000000000000" pitchFamily="2" charset="0"/>
                <a:ea typeface="Roboto" panose="02000000000000000000" pitchFamily="2" charset="0"/>
                <a:cs typeface="Roboto" panose="02000000000000000000" pitchFamily="2" charset="0"/>
              </a:rPr>
              <a:t>Phase 2</a:t>
            </a:r>
          </a:p>
        </p:txBody>
      </p:sp>
      <p:sp>
        <p:nvSpPr>
          <p:cNvPr id="2" name="Rectangle 1">
            <a:extLst>
              <a:ext uri="{FF2B5EF4-FFF2-40B4-BE49-F238E27FC236}">
                <a16:creationId xmlns:a16="http://schemas.microsoft.com/office/drawing/2014/main" id="{2A639A5A-337A-9F3D-5824-6564DF25E81C}"/>
              </a:ext>
            </a:extLst>
          </p:cNvPr>
          <p:cNvSpPr/>
          <p:nvPr/>
        </p:nvSpPr>
        <p:spPr>
          <a:xfrm>
            <a:off x="1081086" y="298643"/>
            <a:ext cx="10510284" cy="636257"/>
          </a:xfrm>
          <a:prstGeom prst="rect">
            <a:avLst/>
          </a:prstGeom>
          <a:solidFill>
            <a:schemeClr val="accent4">
              <a:lumMod val="40000"/>
              <a:lumOff val="60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FF0000"/>
                </a:solidFill>
                <a:latin typeface="Arial Black" panose="020B0A04020102020204" pitchFamily="34" charset="0"/>
              </a:rPr>
              <a:t>INNOVATIONS</a:t>
            </a:r>
            <a:r>
              <a:rPr lang="fr-FR" sz="2600" dirty="0">
                <a:solidFill>
                  <a:schemeClr val="tx1"/>
                </a:solidFill>
                <a:latin typeface="Arial Black" panose="020B0A04020102020204" pitchFamily="34" charset="0"/>
              </a:rPr>
              <a:t> DE LA LOI PORTANT RAF (2/17)</a:t>
            </a:r>
          </a:p>
        </p:txBody>
      </p:sp>
      <p:grpSp>
        <p:nvGrpSpPr>
          <p:cNvPr id="12" name="Groupe 11">
            <a:extLst>
              <a:ext uri="{FF2B5EF4-FFF2-40B4-BE49-F238E27FC236}">
                <a16:creationId xmlns:a16="http://schemas.microsoft.com/office/drawing/2014/main" id="{BD7C9D89-5C19-730F-6FF2-3BAA4A4E72D4}"/>
              </a:ext>
            </a:extLst>
          </p:cNvPr>
          <p:cNvGrpSpPr/>
          <p:nvPr/>
        </p:nvGrpSpPr>
        <p:grpSpPr>
          <a:xfrm>
            <a:off x="0" y="0"/>
            <a:ext cx="1081086" cy="6858000"/>
            <a:chOff x="0" y="0"/>
            <a:chExt cx="1081086" cy="6858000"/>
          </a:xfrm>
        </p:grpSpPr>
        <p:sp>
          <p:nvSpPr>
            <p:cNvPr id="13" name="Rectangle 12">
              <a:extLst>
                <a:ext uri="{FF2B5EF4-FFF2-40B4-BE49-F238E27FC236}">
                  <a16:creationId xmlns:a16="http://schemas.microsoft.com/office/drawing/2014/main" id="{37EC9426-FA50-D946-88A2-2E81C6BAF950}"/>
                </a:ext>
              </a:extLst>
            </p:cNvPr>
            <p:cNvSpPr/>
            <p:nvPr/>
          </p:nvSpPr>
          <p:spPr>
            <a:xfrm>
              <a:off x="0" y="0"/>
              <a:ext cx="542925"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8A41766-D084-BF8B-EDFE-4A6B63D706F2}"/>
                </a:ext>
              </a:extLst>
            </p:cNvPr>
            <p:cNvSpPr/>
            <p:nvPr/>
          </p:nvSpPr>
          <p:spPr>
            <a:xfrm>
              <a:off x="538161" y="0"/>
              <a:ext cx="542925"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Étoile à 5 branches 2">
              <a:extLst>
                <a:ext uri="{FF2B5EF4-FFF2-40B4-BE49-F238E27FC236}">
                  <a16:creationId xmlns:a16="http://schemas.microsoft.com/office/drawing/2014/main" id="{C6C634A5-1C70-774A-B2DB-760AFD7B7D4A}"/>
                </a:ext>
              </a:extLst>
            </p:cNvPr>
            <p:cNvSpPr/>
            <p:nvPr/>
          </p:nvSpPr>
          <p:spPr>
            <a:xfrm>
              <a:off x="195260" y="3157537"/>
              <a:ext cx="685802" cy="542925"/>
            </a:xfrm>
            <a:prstGeom prst="star5">
              <a:avLst/>
            </a:prstGeom>
            <a:solidFill>
              <a:srgbClr val="E2E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 name="Tableau 6">
            <a:extLst>
              <a:ext uri="{FF2B5EF4-FFF2-40B4-BE49-F238E27FC236}">
                <a16:creationId xmlns:a16="http://schemas.microsoft.com/office/drawing/2014/main" id="{A0A44C3D-E667-9D4F-7803-E4F2699C0D92}"/>
              </a:ext>
            </a:extLst>
          </p:cNvPr>
          <p:cNvGraphicFramePr>
            <a:graphicFrameLocks noGrp="1"/>
          </p:cNvGraphicFramePr>
          <p:nvPr>
            <p:extLst>
              <p:ext uri="{D42A27DB-BD31-4B8C-83A1-F6EECF244321}">
                <p14:modId xmlns:p14="http://schemas.microsoft.com/office/powerpoint/2010/main" val="374250905"/>
              </p:ext>
            </p:extLst>
          </p:nvPr>
        </p:nvGraphicFramePr>
        <p:xfrm>
          <a:off x="1329070" y="1137392"/>
          <a:ext cx="10324768" cy="5178044"/>
        </p:xfrm>
        <a:graphic>
          <a:graphicData uri="http://schemas.openxmlformats.org/drawingml/2006/table">
            <a:tbl>
              <a:tblPr firstRow="1" bandRow="1">
                <a:tableStyleId>{5C22544A-7EE6-4342-B048-85BDC9FD1C3A}</a:tableStyleId>
              </a:tblPr>
              <a:tblGrid>
                <a:gridCol w="2347580">
                  <a:extLst>
                    <a:ext uri="{9D8B030D-6E8A-4147-A177-3AD203B41FA5}">
                      <a16:colId xmlns:a16="http://schemas.microsoft.com/office/drawing/2014/main" val="683915877"/>
                    </a:ext>
                  </a:extLst>
                </a:gridCol>
                <a:gridCol w="4941038">
                  <a:extLst>
                    <a:ext uri="{9D8B030D-6E8A-4147-A177-3AD203B41FA5}">
                      <a16:colId xmlns:a16="http://schemas.microsoft.com/office/drawing/2014/main" val="1720024794"/>
                    </a:ext>
                  </a:extLst>
                </a:gridCol>
                <a:gridCol w="3036150">
                  <a:extLst>
                    <a:ext uri="{9D8B030D-6E8A-4147-A177-3AD203B41FA5}">
                      <a16:colId xmlns:a16="http://schemas.microsoft.com/office/drawing/2014/main" val="2498866821"/>
                    </a:ext>
                  </a:extLst>
                </a:gridCol>
              </a:tblGrid>
              <a:tr h="4432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lt1"/>
                          </a:solidFill>
                          <a:latin typeface="+mn-lt"/>
                          <a:ea typeface="+mn-ea"/>
                          <a:cs typeface="+mn-cs"/>
                        </a:rPr>
                        <a:t>INNOVATIONS</a:t>
                      </a:r>
                    </a:p>
                  </a:txBody>
                  <a:tcPr anchor="ctr"/>
                </a:tc>
                <a:tc>
                  <a:txBody>
                    <a:bodyPr/>
                    <a:lstStyle/>
                    <a:p>
                      <a:pPr algn="ctr"/>
                      <a:r>
                        <a:rPr lang="fr-FR" sz="2800" b="1" dirty="0"/>
                        <a:t>LOI RAF 2025</a:t>
                      </a:r>
                    </a:p>
                  </a:txBody>
                  <a:tcPr anchor="ctr"/>
                </a:tc>
                <a:tc>
                  <a:txBody>
                    <a:bodyPr/>
                    <a:lstStyle/>
                    <a:p>
                      <a:pPr algn="ctr"/>
                      <a:r>
                        <a:rPr lang="fr-FR" sz="2800" b="1" dirty="0"/>
                        <a:t>LOI RAF 2012</a:t>
                      </a:r>
                    </a:p>
                  </a:txBody>
                  <a:tcPr anchor="ctr"/>
                </a:tc>
                <a:extLst>
                  <a:ext uri="{0D108BD9-81ED-4DB2-BD59-A6C34878D82A}">
                    <a16:rowId xmlns:a16="http://schemas.microsoft.com/office/drawing/2014/main" val="556136403"/>
                  </a:ext>
                </a:extLst>
              </a:tr>
              <a:tr h="2829645">
                <a:tc>
                  <a:txBody>
                    <a:bodyPr/>
                    <a:lstStyle/>
                    <a:p>
                      <a:pPr algn="just">
                        <a:lnSpc>
                          <a:spcPct val="106000"/>
                        </a:lnSpc>
                        <a:spcAft>
                          <a:spcPts val="800"/>
                        </a:spcAft>
                      </a:pPr>
                      <a:r>
                        <a:rPr lang="fr-FR"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Réorganisation du DFN caractérisée par la </a:t>
                      </a:r>
                      <a:r>
                        <a:rPr lang="fr-FR" sz="1800" b="1"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suppression des 3 composantes </a:t>
                      </a:r>
                      <a:r>
                        <a:rPr lang="fr-FR"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du DFN consacrés par la loi portant RAF de 2012 (</a:t>
                      </a:r>
                      <a:r>
                        <a:rPr lang="fr-FR" sz="18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refonte du DFN pour en faire un DFN unique propriété de l’Etat</a:t>
                      </a:r>
                      <a:r>
                        <a:rPr lang="fr-FR"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bg1">
                        <a:lumMod val="85000"/>
                      </a:schemeClr>
                    </a:solidFill>
                  </a:tcPr>
                </a:tc>
                <a:tc>
                  <a:txBody>
                    <a:bodyPr/>
                    <a:lstStyle/>
                    <a:p>
                      <a:pPr>
                        <a:lnSpc>
                          <a:spcPct val="106000"/>
                        </a:lnSpc>
                        <a:spcAft>
                          <a:spcPts val="800"/>
                        </a:spcAft>
                      </a:pPr>
                      <a:r>
                        <a:rPr lang="fr-FR"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Titre II à Titre VIII (articles 18 à 214)</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Article 20 : </a:t>
                      </a:r>
                      <a:r>
                        <a:rPr lang="fr-FR"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 domaine foncier national est de </a:t>
                      </a:r>
                      <a:r>
                        <a:rPr lang="fr-FR"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plein droit propriété de l'Etat.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L'Etat peut céder certaines terres du domaine foncier national à titre de propriété privée aux personnes physiques ou morales dans les conditions fixées par la présente loi.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Les terres ainsi cédées cessent d'être propriété de l'Etat.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fr-FR" sz="16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Il est fait une refonte du domaine foncier national en un domaine foncier national unique, propriété de l’Etat.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fr-FR" sz="16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 transfert ou la cession des terres aux collectivités territoriales ou aux particuliers est désormais une option, la règle étant que l’Etat est le seul propriétaire des terres du domaine foncier national.</a:t>
                      </a:r>
                      <a:r>
                        <a:rPr lang="fr-FR"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bg1">
                        <a:lumMod val="85000"/>
                      </a:schemeClr>
                    </a:solidFill>
                  </a:tcPr>
                </a:tc>
                <a:tc>
                  <a:txBody>
                    <a:bodyPr/>
                    <a:lstStyle/>
                    <a:p>
                      <a:pPr algn="just">
                        <a:lnSpc>
                          <a:spcPct val="106000"/>
                        </a:lnSpc>
                        <a:spcAft>
                          <a:spcPts val="800"/>
                        </a:spcAft>
                      </a:pPr>
                      <a:r>
                        <a:rPr lang="fr-FR"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Titre II ; Titre IV (Articles 95-358)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fr-FR"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Article 6 : </a:t>
                      </a:r>
                      <a:r>
                        <a:rPr lang="fr-FR"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 domaine foncier national </a:t>
                      </a:r>
                      <a:r>
                        <a:rPr lang="fr-FR"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 composé </a:t>
                      </a:r>
                      <a:r>
                        <a:rPr lang="fr-FR"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du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Arial" panose="020B0604020202020204" pitchFamily="34" charset="0"/>
                        <a:buChar char="-"/>
                      </a:pPr>
                      <a:r>
                        <a:rPr lang="fr-FR"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Domaine foncier de l’Etat ;</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Arial" panose="020B0604020202020204" pitchFamily="34" charset="0"/>
                        <a:buChar char="-"/>
                      </a:pPr>
                      <a:r>
                        <a:rPr lang="fr-FR"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Domaine foncier des collectivités territoriales ;</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Arial" panose="020B0604020202020204" pitchFamily="34" charset="0"/>
                        <a:buChar char="-"/>
                      </a:pPr>
                      <a:r>
                        <a:rPr lang="fr-FR"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Patrimoine foncier des particuliers</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6000"/>
                        </a:lnSpc>
                        <a:spcAft>
                          <a:spcPts val="800"/>
                        </a:spcAft>
                      </a:pPr>
                      <a:r>
                        <a:rPr lang="fr-FR" sz="16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Il y avait certes un seul domaine foncier national, mais qui était la propriété de trois acteurs (Etat, CT et particuliers)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bg1">
                        <a:lumMod val="85000"/>
                      </a:schemeClr>
                    </a:solidFill>
                  </a:tcPr>
                </a:tc>
                <a:extLst>
                  <a:ext uri="{0D108BD9-81ED-4DB2-BD59-A6C34878D82A}">
                    <a16:rowId xmlns:a16="http://schemas.microsoft.com/office/drawing/2014/main" val="306596199"/>
                  </a:ext>
                </a:extLst>
              </a:tr>
            </a:tbl>
          </a:graphicData>
        </a:graphic>
      </p:graphicFrame>
    </p:spTree>
    <p:extLst>
      <p:ext uri="{BB962C8B-B14F-4D97-AF65-F5344CB8AC3E}">
        <p14:creationId xmlns:p14="http://schemas.microsoft.com/office/powerpoint/2010/main" val="4047573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BE2AD-37B3-9812-E738-E73634FA0EFE}"/>
            </a:ext>
          </a:extLst>
        </p:cNvPr>
        <p:cNvGrpSpPr/>
        <p:nvPr/>
      </p:nvGrpSpPr>
      <p:grpSpPr>
        <a:xfrm>
          <a:off x="0" y="0"/>
          <a:ext cx="0" cy="0"/>
          <a:chOff x="0" y="0"/>
          <a:chExt cx="0" cy="0"/>
        </a:xfrm>
      </p:grpSpPr>
      <p:sp>
        <p:nvSpPr>
          <p:cNvPr id="32" name="TextBox 31">
            <a:extLst>
              <a:ext uri="{FF2B5EF4-FFF2-40B4-BE49-F238E27FC236}">
                <a16:creationId xmlns:a16="http://schemas.microsoft.com/office/drawing/2014/main" id="{01F8D9E3-C095-C4AD-3C7B-FDFFB0EEDAAB}"/>
              </a:ext>
            </a:extLst>
          </p:cNvPr>
          <p:cNvSpPr txBox="1"/>
          <p:nvPr/>
        </p:nvSpPr>
        <p:spPr>
          <a:xfrm>
            <a:off x="556580" y="2633818"/>
            <a:ext cx="1188075" cy="461665"/>
          </a:xfrm>
          <a:prstGeom prst="rect">
            <a:avLst/>
          </a:prstGeom>
          <a:noFill/>
          <a:ln w="12700">
            <a:noFill/>
          </a:ln>
        </p:spPr>
        <p:txBody>
          <a:bodyPr wrap="square">
            <a:spAutoFit/>
          </a:bodyPr>
          <a:lstStyle/>
          <a:p>
            <a:r>
              <a:rPr lang="fr-FR" sz="1200" b="1" dirty="0">
                <a:solidFill>
                  <a:schemeClr val="bg1"/>
                </a:solidFill>
                <a:latin typeface="Roboto" panose="02000000000000000000" pitchFamily="2" charset="0"/>
                <a:ea typeface="Roboto" panose="02000000000000000000" pitchFamily="2" charset="0"/>
                <a:cs typeface="Roboto" panose="02000000000000000000" pitchFamily="2" charset="0"/>
              </a:rPr>
              <a:t>Matrice des fonctions</a:t>
            </a:r>
          </a:p>
        </p:txBody>
      </p:sp>
      <p:sp>
        <p:nvSpPr>
          <p:cNvPr id="26" name="TextBox 9">
            <a:extLst>
              <a:ext uri="{FF2B5EF4-FFF2-40B4-BE49-F238E27FC236}">
                <a16:creationId xmlns:a16="http://schemas.microsoft.com/office/drawing/2014/main" id="{56A80368-F7D3-F571-6BD7-EDA7550CE45A}"/>
              </a:ext>
            </a:extLst>
          </p:cNvPr>
          <p:cNvSpPr txBox="1"/>
          <p:nvPr/>
        </p:nvSpPr>
        <p:spPr>
          <a:xfrm>
            <a:off x="565136" y="4608087"/>
            <a:ext cx="966567" cy="461665"/>
          </a:xfrm>
          <a:prstGeom prst="rect">
            <a:avLst/>
          </a:prstGeom>
          <a:noFill/>
          <a:ln w="12700">
            <a:noFill/>
          </a:ln>
        </p:spPr>
        <p:txBody>
          <a:bodyPr wrap="square">
            <a:spAutoFit/>
          </a:bodyPr>
          <a:lstStyle/>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Armature urbaine</a:t>
            </a:r>
          </a:p>
        </p:txBody>
      </p:sp>
      <p:sp>
        <p:nvSpPr>
          <p:cNvPr id="30" name="TextBox 10">
            <a:extLst>
              <a:ext uri="{FF2B5EF4-FFF2-40B4-BE49-F238E27FC236}">
                <a16:creationId xmlns:a16="http://schemas.microsoft.com/office/drawing/2014/main" id="{25685DF0-BF24-780B-A28D-8BD733C0F77C}"/>
              </a:ext>
            </a:extLst>
          </p:cNvPr>
          <p:cNvSpPr txBox="1"/>
          <p:nvPr/>
        </p:nvSpPr>
        <p:spPr>
          <a:xfrm>
            <a:off x="565136" y="5371660"/>
            <a:ext cx="1325539" cy="646331"/>
          </a:xfrm>
          <a:prstGeom prst="rect">
            <a:avLst/>
          </a:prstGeom>
          <a:noFill/>
          <a:ln w="12700">
            <a:noFill/>
          </a:ln>
        </p:spPr>
        <p:txBody>
          <a:bodyPr wrap="square">
            <a:spAutoFit/>
          </a:bodyPr>
          <a:lstStyle/>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Recom-</a:t>
            </a:r>
          </a:p>
          <a:p>
            <a:r>
              <a:rPr lang="fr-FR" sz="1200" b="1">
                <a:solidFill>
                  <a:schemeClr val="bg1"/>
                </a:solidFill>
                <a:latin typeface="Roboto" panose="02000000000000000000" pitchFamily="2" charset="0"/>
                <a:ea typeface="Roboto" panose="02000000000000000000" pitchFamily="2" charset="0"/>
                <a:cs typeface="Roboto" panose="02000000000000000000" pitchFamily="2" charset="0"/>
              </a:rPr>
              <a:t>mendations stratégiques</a:t>
            </a:r>
          </a:p>
        </p:txBody>
      </p:sp>
      <p:sp>
        <p:nvSpPr>
          <p:cNvPr id="33" name="TextBox 2">
            <a:extLst>
              <a:ext uri="{FF2B5EF4-FFF2-40B4-BE49-F238E27FC236}">
                <a16:creationId xmlns:a16="http://schemas.microsoft.com/office/drawing/2014/main" id="{6777C912-EC09-B524-75BD-C7EEE59D475D}"/>
              </a:ext>
            </a:extLst>
          </p:cNvPr>
          <p:cNvSpPr txBox="1"/>
          <p:nvPr/>
        </p:nvSpPr>
        <p:spPr>
          <a:xfrm>
            <a:off x="315928" y="4122715"/>
            <a:ext cx="1209890" cy="400110"/>
          </a:xfrm>
          <a:prstGeom prst="rect">
            <a:avLst/>
          </a:prstGeom>
          <a:noFill/>
          <a:ln w="12700">
            <a:noFill/>
          </a:ln>
        </p:spPr>
        <p:txBody>
          <a:bodyPr wrap="square">
            <a:spAutoFit/>
          </a:bodyPr>
          <a:lstStyle/>
          <a:p>
            <a:r>
              <a:rPr lang="fr-FR" sz="2000" b="1">
                <a:solidFill>
                  <a:schemeClr val="bg1"/>
                </a:solidFill>
                <a:latin typeface="Roboto" panose="02000000000000000000" pitchFamily="2" charset="0"/>
                <a:ea typeface="Roboto" panose="02000000000000000000" pitchFamily="2" charset="0"/>
                <a:cs typeface="Roboto" panose="02000000000000000000" pitchFamily="2" charset="0"/>
              </a:rPr>
              <a:t>Phase 2</a:t>
            </a:r>
          </a:p>
        </p:txBody>
      </p:sp>
      <p:sp>
        <p:nvSpPr>
          <p:cNvPr id="2" name="Rectangle 1">
            <a:extLst>
              <a:ext uri="{FF2B5EF4-FFF2-40B4-BE49-F238E27FC236}">
                <a16:creationId xmlns:a16="http://schemas.microsoft.com/office/drawing/2014/main" id="{2692E319-F166-E3CD-91E9-D60CC431458B}"/>
              </a:ext>
            </a:extLst>
          </p:cNvPr>
          <p:cNvSpPr/>
          <p:nvPr/>
        </p:nvSpPr>
        <p:spPr>
          <a:xfrm>
            <a:off x="1081086" y="298643"/>
            <a:ext cx="10510284" cy="636257"/>
          </a:xfrm>
          <a:prstGeom prst="rect">
            <a:avLst/>
          </a:prstGeom>
          <a:solidFill>
            <a:schemeClr val="accent4">
              <a:lumMod val="40000"/>
              <a:lumOff val="60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FF0000"/>
                </a:solidFill>
                <a:latin typeface="Arial Black" panose="020B0A04020102020204" pitchFamily="34" charset="0"/>
              </a:rPr>
              <a:t>INNOVATIONS</a:t>
            </a:r>
            <a:r>
              <a:rPr lang="fr-FR" sz="2600" dirty="0">
                <a:solidFill>
                  <a:schemeClr val="tx1"/>
                </a:solidFill>
                <a:latin typeface="Arial Black" panose="020B0A04020102020204" pitchFamily="34" charset="0"/>
              </a:rPr>
              <a:t> DE LA LOI PORTANT RAF (3/17)</a:t>
            </a:r>
          </a:p>
        </p:txBody>
      </p:sp>
      <p:grpSp>
        <p:nvGrpSpPr>
          <p:cNvPr id="12" name="Groupe 11">
            <a:extLst>
              <a:ext uri="{FF2B5EF4-FFF2-40B4-BE49-F238E27FC236}">
                <a16:creationId xmlns:a16="http://schemas.microsoft.com/office/drawing/2014/main" id="{7472101C-A1E1-7E07-2BD9-67753FDBF54A}"/>
              </a:ext>
            </a:extLst>
          </p:cNvPr>
          <p:cNvGrpSpPr/>
          <p:nvPr/>
        </p:nvGrpSpPr>
        <p:grpSpPr>
          <a:xfrm>
            <a:off x="0" y="0"/>
            <a:ext cx="1081086" cy="6858000"/>
            <a:chOff x="0" y="0"/>
            <a:chExt cx="1081086" cy="6858000"/>
          </a:xfrm>
        </p:grpSpPr>
        <p:sp>
          <p:nvSpPr>
            <p:cNvPr id="13" name="Rectangle 12">
              <a:extLst>
                <a:ext uri="{FF2B5EF4-FFF2-40B4-BE49-F238E27FC236}">
                  <a16:creationId xmlns:a16="http://schemas.microsoft.com/office/drawing/2014/main" id="{BF1F830A-F706-2C33-C2D8-BE957656110B}"/>
                </a:ext>
              </a:extLst>
            </p:cNvPr>
            <p:cNvSpPr/>
            <p:nvPr/>
          </p:nvSpPr>
          <p:spPr>
            <a:xfrm>
              <a:off x="0" y="0"/>
              <a:ext cx="542925"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D7F528-0E40-84F3-5F9E-2874676EA2DC}"/>
                </a:ext>
              </a:extLst>
            </p:cNvPr>
            <p:cNvSpPr/>
            <p:nvPr/>
          </p:nvSpPr>
          <p:spPr>
            <a:xfrm>
              <a:off x="538161" y="0"/>
              <a:ext cx="542925"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Étoile à 5 branches 2">
              <a:extLst>
                <a:ext uri="{FF2B5EF4-FFF2-40B4-BE49-F238E27FC236}">
                  <a16:creationId xmlns:a16="http://schemas.microsoft.com/office/drawing/2014/main" id="{05B7001E-C94D-5FD5-26A5-A970665B611E}"/>
                </a:ext>
              </a:extLst>
            </p:cNvPr>
            <p:cNvSpPr/>
            <p:nvPr/>
          </p:nvSpPr>
          <p:spPr>
            <a:xfrm>
              <a:off x="195260" y="3157537"/>
              <a:ext cx="685802" cy="542925"/>
            </a:xfrm>
            <a:prstGeom prst="star5">
              <a:avLst/>
            </a:prstGeom>
            <a:solidFill>
              <a:srgbClr val="E2E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 name="Tableau 6">
            <a:extLst>
              <a:ext uri="{FF2B5EF4-FFF2-40B4-BE49-F238E27FC236}">
                <a16:creationId xmlns:a16="http://schemas.microsoft.com/office/drawing/2014/main" id="{554AE703-3336-171F-B32C-83C0659D5FE5}"/>
              </a:ext>
            </a:extLst>
          </p:cNvPr>
          <p:cNvGraphicFramePr>
            <a:graphicFrameLocks noGrp="1"/>
          </p:cNvGraphicFramePr>
          <p:nvPr>
            <p:extLst>
              <p:ext uri="{D42A27DB-BD31-4B8C-83A1-F6EECF244321}">
                <p14:modId xmlns:p14="http://schemas.microsoft.com/office/powerpoint/2010/main" val="2353162729"/>
              </p:ext>
            </p:extLst>
          </p:nvPr>
        </p:nvGraphicFramePr>
        <p:xfrm>
          <a:off x="1345019" y="1137393"/>
          <a:ext cx="10498765" cy="4793488"/>
        </p:xfrm>
        <a:graphic>
          <a:graphicData uri="http://schemas.openxmlformats.org/drawingml/2006/table">
            <a:tbl>
              <a:tblPr firstRow="1" bandRow="1">
                <a:tableStyleId>{5C22544A-7EE6-4342-B048-85BDC9FD1C3A}</a:tableStyleId>
              </a:tblPr>
              <a:tblGrid>
                <a:gridCol w="4247707">
                  <a:extLst>
                    <a:ext uri="{9D8B030D-6E8A-4147-A177-3AD203B41FA5}">
                      <a16:colId xmlns:a16="http://schemas.microsoft.com/office/drawing/2014/main" val="683915877"/>
                    </a:ext>
                  </a:extLst>
                </a:gridCol>
                <a:gridCol w="4008474">
                  <a:extLst>
                    <a:ext uri="{9D8B030D-6E8A-4147-A177-3AD203B41FA5}">
                      <a16:colId xmlns:a16="http://schemas.microsoft.com/office/drawing/2014/main" val="1720024794"/>
                    </a:ext>
                  </a:extLst>
                </a:gridCol>
                <a:gridCol w="2242584">
                  <a:extLst>
                    <a:ext uri="{9D8B030D-6E8A-4147-A177-3AD203B41FA5}">
                      <a16:colId xmlns:a16="http://schemas.microsoft.com/office/drawing/2014/main" val="2498866821"/>
                    </a:ext>
                  </a:extLst>
                </a:gridCol>
              </a:tblGrid>
              <a:tr h="343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lt1"/>
                          </a:solidFill>
                          <a:latin typeface="+mn-lt"/>
                          <a:ea typeface="+mn-ea"/>
                          <a:cs typeface="+mn-cs"/>
                        </a:rPr>
                        <a:t>INNOVATIONS</a:t>
                      </a:r>
                    </a:p>
                  </a:txBody>
                  <a:tcPr anchor="ctr"/>
                </a:tc>
                <a:tc>
                  <a:txBody>
                    <a:bodyPr/>
                    <a:lstStyle/>
                    <a:p>
                      <a:pPr algn="ctr"/>
                      <a:r>
                        <a:rPr lang="fr-FR" sz="2800" b="1" dirty="0"/>
                        <a:t>LOI RAF 2025</a:t>
                      </a:r>
                    </a:p>
                  </a:txBody>
                  <a:tcPr anchor="ctr"/>
                </a:tc>
                <a:tc>
                  <a:txBody>
                    <a:bodyPr/>
                    <a:lstStyle/>
                    <a:p>
                      <a:pPr algn="ctr"/>
                      <a:r>
                        <a:rPr lang="fr-FR" sz="2800" b="1" dirty="0"/>
                        <a:t>LOI RAF 2012</a:t>
                      </a:r>
                    </a:p>
                  </a:txBody>
                  <a:tcPr anchor="ctr"/>
                </a:tc>
                <a:extLst>
                  <a:ext uri="{0D108BD9-81ED-4DB2-BD59-A6C34878D82A}">
                    <a16:rowId xmlns:a16="http://schemas.microsoft.com/office/drawing/2014/main" val="556136403"/>
                  </a:ext>
                </a:extLst>
              </a:tr>
              <a:tr h="2897522">
                <a:tc>
                  <a:txBody>
                    <a:bodyPr/>
                    <a:lstStyle/>
                    <a:p>
                      <a:pPr algn="just">
                        <a:lnSpc>
                          <a:spcPct val="107000"/>
                        </a:lnSpc>
                        <a:spcAft>
                          <a:spcPts val="800"/>
                        </a:spcAft>
                      </a:pPr>
                      <a:r>
                        <a:rPr lang="fr-FR" sz="2000" b="1"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Accès à la terre par les étrangers: </a:t>
                      </a:r>
                    </a:p>
                    <a:p>
                      <a:pPr algn="just">
                        <a:lnSpc>
                          <a:spcPct val="107000"/>
                        </a:lnSpc>
                        <a:spcAft>
                          <a:spcPts val="800"/>
                        </a:spcAft>
                      </a:pPr>
                      <a:r>
                        <a:rPr lang="fr-FR" sz="2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RAF 2025: Interdiction de la cession définitive des terres rurales aux personnes de nationalité étrangère, sous réserve du principe de réciprocité</a:t>
                      </a:r>
                    </a:p>
                    <a:p>
                      <a:pPr marL="285750" lvl="0" indent="-285750">
                        <a:buFont typeface="Arial" panose="020B0604020202020204" pitchFamily="34" charset="0"/>
                        <a:buChar char="•"/>
                      </a:pPr>
                      <a:r>
                        <a:rPr lang="fr-FR" sz="1800" kern="1200" dirty="0">
                          <a:solidFill>
                            <a:schemeClr val="dk1"/>
                          </a:solidFill>
                          <a:effectLst/>
                          <a:latin typeface="+mn-lt"/>
                          <a:ea typeface="+mn-ea"/>
                          <a:cs typeface="+mn-cs"/>
                        </a:rPr>
                        <a:t>Protéger la ressource terre capital de développement socio-économique </a:t>
                      </a:r>
                    </a:p>
                    <a:p>
                      <a:pPr marL="285750" lvl="0" indent="-285750">
                        <a:buFont typeface="Arial" panose="020B0604020202020204" pitchFamily="34" charset="0"/>
                        <a:buChar char="•"/>
                      </a:pPr>
                      <a:r>
                        <a:rPr lang="fr-FR" sz="1800" kern="1200" dirty="0">
                          <a:solidFill>
                            <a:schemeClr val="dk1"/>
                          </a:solidFill>
                          <a:effectLst/>
                          <a:latin typeface="+mn-lt"/>
                          <a:ea typeface="+mn-ea"/>
                          <a:cs typeface="+mn-cs"/>
                        </a:rPr>
                        <a:t>Dynamique sous-régionale</a:t>
                      </a:r>
                    </a:p>
                    <a:p>
                      <a:pPr marL="285750" lvl="0" indent="-285750">
                        <a:buFont typeface="Arial" panose="020B0604020202020204" pitchFamily="34" charset="0"/>
                        <a:buChar char="•"/>
                      </a:pPr>
                      <a:r>
                        <a:rPr lang="fr-FR" sz="1800" kern="1200" dirty="0">
                          <a:solidFill>
                            <a:schemeClr val="dk1"/>
                          </a:solidFill>
                          <a:effectLst/>
                          <a:latin typeface="+mn-lt"/>
                          <a:ea typeface="+mn-ea"/>
                          <a:cs typeface="+mn-cs"/>
                        </a:rPr>
                        <a:t>Maintien des titres fonciers antérieurement délivrés </a:t>
                      </a:r>
                    </a:p>
                  </a:txBody>
                  <a:tcPr anchor="ctr">
                    <a:solidFill>
                      <a:schemeClr val="accent6">
                        <a:lumMod val="20000"/>
                        <a:lumOff val="80000"/>
                      </a:schemeClr>
                    </a:solidFill>
                  </a:tcPr>
                </a:tc>
                <a:tc>
                  <a:txBody>
                    <a:bodyPr/>
                    <a:lstStyle/>
                    <a:p>
                      <a:pPr algn="just">
                        <a:lnSpc>
                          <a:spcPct val="106000"/>
                        </a:lnSpc>
                        <a:spcAft>
                          <a:spcPts val="800"/>
                        </a:spcAft>
                      </a:pPr>
                      <a:r>
                        <a:rPr lang="fr-FR"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Article 50 :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fr-F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Les personnes de nationalité étrangère ne peuvent être titulaires de droit de propriété sur les terres rurales destinées aux activités agricoles, pastorales, sylvicoles, fauniques, halieutiques, piscicoles, minières, les espaces de conservation, toute autre terre spécifiée par l’instrument de planification spatiale de référence, </a:t>
                      </a:r>
                      <a:r>
                        <a:rPr lang="fr-FR"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sous réserve du principe de réciprocité.</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accent6">
                        <a:lumMod val="20000"/>
                        <a:lumOff val="80000"/>
                      </a:schemeClr>
                    </a:solidFill>
                  </a:tcPr>
                </a:tc>
                <a:tc>
                  <a:txBody>
                    <a:bodyPr/>
                    <a:lstStyle/>
                    <a:p>
                      <a:pPr algn="just">
                        <a:lnSpc>
                          <a:spcPct val="106000"/>
                        </a:lnSpc>
                        <a:spcAft>
                          <a:spcPts val="800"/>
                        </a:spcAft>
                      </a:pPr>
                      <a:r>
                        <a:rPr lang="fr-F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Pas de correspondant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accent6">
                        <a:lumMod val="20000"/>
                        <a:lumOff val="80000"/>
                      </a:schemeClr>
                    </a:solidFill>
                  </a:tcPr>
                </a:tc>
                <a:extLst>
                  <a:ext uri="{0D108BD9-81ED-4DB2-BD59-A6C34878D82A}">
                    <a16:rowId xmlns:a16="http://schemas.microsoft.com/office/drawing/2014/main" val="187451077"/>
                  </a:ext>
                </a:extLst>
              </a:tr>
            </a:tbl>
          </a:graphicData>
        </a:graphic>
      </p:graphicFrame>
    </p:spTree>
    <p:extLst>
      <p:ext uri="{BB962C8B-B14F-4D97-AF65-F5344CB8AC3E}">
        <p14:creationId xmlns:p14="http://schemas.microsoft.com/office/powerpoint/2010/main" val="215409229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 dockstate="right" visibility="0" width="350" row="6">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2CF5B1C1-2B65-4A03-9EE1-ECAB3A23EF62}">
  <we:reference id="wa104178141" version="4.3.3.0" store="fr-FR" storeType="OMEX"/>
  <we:alternateReferences>
    <we:reference id="WA104178141" version="4.3.3.0" store="WA10417814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EE93F72-7471-4F42-9928-9C5ED1975E0F}">
  <we:reference id="wa104379279" version="2.1.0.0" store="fr-FR" storeType="OMEX"/>
  <we:alternateReferences>
    <we:reference id="WA104379279" version="2.1.0.0" store="WA104379279"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16730</TotalTime>
  <Words>3526</Words>
  <Application>Microsoft Office PowerPoint</Application>
  <PresentationFormat>Grand écran</PresentationFormat>
  <Paragraphs>365</Paragraphs>
  <Slides>30</Slides>
  <Notes>22</Notes>
  <HiddenSlides>0</HiddenSlides>
  <MMClips>0</MMClips>
  <ScaleCrop>false</ScaleCrop>
  <HeadingPairs>
    <vt:vector size="6" baseType="variant">
      <vt:variant>
        <vt:lpstr>Polices utilisées</vt:lpstr>
      </vt:variant>
      <vt:variant>
        <vt:i4>15</vt:i4>
      </vt:variant>
      <vt:variant>
        <vt:lpstr>Thème</vt:lpstr>
      </vt:variant>
      <vt:variant>
        <vt:i4>1</vt:i4>
      </vt:variant>
      <vt:variant>
        <vt:lpstr>Titres des diapositives</vt:lpstr>
      </vt:variant>
      <vt:variant>
        <vt:i4>30</vt:i4>
      </vt:variant>
    </vt:vector>
  </HeadingPairs>
  <TitlesOfParts>
    <vt:vector size="46" baseType="lpstr">
      <vt:lpstr>Arial</vt:lpstr>
      <vt:lpstr>Arial Black</vt:lpstr>
      <vt:lpstr>Arial Narrow</vt:lpstr>
      <vt:lpstr>Book Antiqua</vt:lpstr>
      <vt:lpstr>Calibri</vt:lpstr>
      <vt:lpstr>Calibri Light</vt:lpstr>
      <vt:lpstr>Cambria Math</vt:lpstr>
      <vt:lpstr>Gadugi</vt:lpstr>
      <vt:lpstr>Georgia</vt:lpstr>
      <vt:lpstr>Lucida Handwriting</vt:lpstr>
      <vt:lpstr>Roboto</vt:lpstr>
      <vt:lpstr>Showcard Gothic</vt:lpstr>
      <vt:lpstr>Symbol</vt:lpstr>
      <vt:lpstr>Times New Roman</vt:lpstr>
      <vt:lpstr>Wingdings</vt:lpstr>
      <vt:lpstr>Thème Office</vt:lpstr>
      <vt:lpstr>Présentation PowerPoint</vt:lpstr>
      <vt:lpstr>PLAN DE LA PRESENTATION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Monique</cp:lastModifiedBy>
  <cp:revision>208</cp:revision>
  <dcterms:created xsi:type="dcterms:W3CDTF">2023-08-29T09:56:19Z</dcterms:created>
  <dcterms:modified xsi:type="dcterms:W3CDTF">2026-02-25T07:39:24Z</dcterms:modified>
</cp:coreProperties>
</file>