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9"/>
  </p:notesMasterIdLst>
  <p:sldIdLst>
    <p:sldId id="258" r:id="rId2"/>
    <p:sldId id="257" r:id="rId3"/>
    <p:sldId id="361"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301"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FANDO" initials="K" lastIdx="1" clrIdx="0">
    <p:extLst>
      <p:ext uri="{19B8F6BF-5375-455C-9EA6-DF929625EA0E}">
        <p15:presenceInfo xmlns:p15="http://schemas.microsoft.com/office/powerpoint/2012/main" userId="KAFAN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7CE"/>
    <a:srgbClr val="300FF5"/>
    <a:srgbClr val="049AFF"/>
    <a:srgbClr val="399C6A"/>
    <a:srgbClr val="99CC00"/>
    <a:srgbClr val="333399"/>
    <a:srgbClr val="3D9E6D"/>
    <a:srgbClr val="C8B79C"/>
    <a:srgbClr val="C7B69A"/>
    <a:srgbClr val="44A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00" d="100"/>
        <a:sy n="100" d="100"/>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3B0D9-D60D-4F85-809B-55CC46378917}" type="datetimeFigureOut">
              <a:rPr lang="fr-FR" smtClean="0"/>
              <a:pPr/>
              <a:t>25/02/2026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F3C89-150B-4EF8-8398-B07A9A01B569}" type="slidenum">
              <a:rPr lang="fr-FR" smtClean="0"/>
              <a:pPr/>
              <a:t>‹N°›</a:t>
            </a:fld>
            <a:endParaRPr lang="fr-FR"/>
          </a:p>
        </p:txBody>
      </p:sp>
    </p:spTree>
    <p:extLst>
      <p:ext uri="{BB962C8B-B14F-4D97-AF65-F5344CB8AC3E}">
        <p14:creationId xmlns:p14="http://schemas.microsoft.com/office/powerpoint/2010/main" val="136781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D9F3C89-150B-4EF8-8398-B07A9A01B569}" type="slidenum">
              <a:rPr lang="fr-FR" smtClean="0"/>
              <a:pPr/>
              <a:t>1</a:t>
            </a:fld>
            <a:endParaRPr lang="fr-FR"/>
          </a:p>
        </p:txBody>
      </p:sp>
    </p:spTree>
    <p:extLst>
      <p:ext uri="{BB962C8B-B14F-4D97-AF65-F5344CB8AC3E}">
        <p14:creationId xmlns:p14="http://schemas.microsoft.com/office/powerpoint/2010/main" val="90073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B6C3B-5AFB-08A2-C004-297F91FD27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074275-8FB9-1CF7-3537-8D68953AF9B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571941D-0CC4-003F-4916-4CA61C08384A}"/>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DF9321BD-9F34-B84D-D95B-CEFF3CA32AF1}"/>
              </a:ext>
            </a:extLst>
          </p:cNvPr>
          <p:cNvSpPr>
            <a:spLocks noGrp="1"/>
          </p:cNvSpPr>
          <p:nvPr>
            <p:ph type="sldNum" sz="quarter" idx="10"/>
          </p:nvPr>
        </p:nvSpPr>
        <p:spPr/>
        <p:txBody>
          <a:bodyPr/>
          <a:lstStyle/>
          <a:p>
            <a:fld id="{AD9F3C89-150B-4EF8-8398-B07A9A01B569}" type="slidenum">
              <a:rPr lang="fr-FR" smtClean="0"/>
              <a:pPr/>
              <a:t>13</a:t>
            </a:fld>
            <a:endParaRPr lang="fr-FR"/>
          </a:p>
        </p:txBody>
      </p:sp>
    </p:spTree>
    <p:extLst>
      <p:ext uri="{BB962C8B-B14F-4D97-AF65-F5344CB8AC3E}">
        <p14:creationId xmlns:p14="http://schemas.microsoft.com/office/powerpoint/2010/main" val="383474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45D8-F00E-6C5D-04C3-0CBF5E3E0E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1F00F1-CF64-29F4-964B-01F72829BD3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5F92834-6E92-7288-D91C-8E15A900B2AA}"/>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BCFDCD04-7207-E164-68EA-A66172642670}"/>
              </a:ext>
            </a:extLst>
          </p:cNvPr>
          <p:cNvSpPr>
            <a:spLocks noGrp="1"/>
          </p:cNvSpPr>
          <p:nvPr>
            <p:ph type="sldNum" sz="quarter" idx="10"/>
          </p:nvPr>
        </p:nvSpPr>
        <p:spPr/>
        <p:txBody>
          <a:bodyPr/>
          <a:lstStyle/>
          <a:p>
            <a:fld id="{AD9F3C89-150B-4EF8-8398-B07A9A01B569}" type="slidenum">
              <a:rPr lang="fr-FR" smtClean="0"/>
              <a:pPr/>
              <a:t>14</a:t>
            </a:fld>
            <a:endParaRPr lang="fr-FR"/>
          </a:p>
        </p:txBody>
      </p:sp>
    </p:spTree>
    <p:extLst>
      <p:ext uri="{BB962C8B-B14F-4D97-AF65-F5344CB8AC3E}">
        <p14:creationId xmlns:p14="http://schemas.microsoft.com/office/powerpoint/2010/main" val="223778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4953-DECD-28A3-C958-AFD4111AC1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95C18A-1C3A-ACBA-BB1D-9908DFA7394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EEA64CF-FDE6-0C73-8ED1-6AC4360EB93B}"/>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52A179C4-A144-DA51-2CAF-9203FE769F19}"/>
              </a:ext>
            </a:extLst>
          </p:cNvPr>
          <p:cNvSpPr>
            <a:spLocks noGrp="1"/>
          </p:cNvSpPr>
          <p:nvPr>
            <p:ph type="sldNum" sz="quarter" idx="10"/>
          </p:nvPr>
        </p:nvSpPr>
        <p:spPr/>
        <p:txBody>
          <a:bodyPr/>
          <a:lstStyle/>
          <a:p>
            <a:fld id="{AD9F3C89-150B-4EF8-8398-B07A9A01B569}" type="slidenum">
              <a:rPr lang="fr-FR" smtClean="0"/>
              <a:pPr/>
              <a:t>15</a:t>
            </a:fld>
            <a:endParaRPr lang="fr-FR"/>
          </a:p>
        </p:txBody>
      </p:sp>
    </p:spTree>
    <p:extLst>
      <p:ext uri="{BB962C8B-B14F-4D97-AF65-F5344CB8AC3E}">
        <p14:creationId xmlns:p14="http://schemas.microsoft.com/office/powerpoint/2010/main" val="159757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6F29-4A4B-6017-0B12-8CFECC4992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578218-4EC7-8AB9-3C2D-86253EC4FCF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074CBE2-A737-347A-C6D1-33342345DC85}"/>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29DAAFFE-3467-7F25-11B7-162869816AF4}"/>
              </a:ext>
            </a:extLst>
          </p:cNvPr>
          <p:cNvSpPr>
            <a:spLocks noGrp="1"/>
          </p:cNvSpPr>
          <p:nvPr>
            <p:ph type="sldNum" sz="quarter" idx="10"/>
          </p:nvPr>
        </p:nvSpPr>
        <p:spPr/>
        <p:txBody>
          <a:bodyPr/>
          <a:lstStyle/>
          <a:p>
            <a:fld id="{AD9F3C89-150B-4EF8-8398-B07A9A01B569}" type="slidenum">
              <a:rPr lang="fr-FR" smtClean="0"/>
              <a:pPr/>
              <a:t>16</a:t>
            </a:fld>
            <a:endParaRPr lang="fr-FR"/>
          </a:p>
        </p:txBody>
      </p:sp>
    </p:spTree>
    <p:extLst>
      <p:ext uri="{BB962C8B-B14F-4D97-AF65-F5344CB8AC3E}">
        <p14:creationId xmlns:p14="http://schemas.microsoft.com/office/powerpoint/2010/main" val="145433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10B86-0C27-DDD7-7ACB-975403B759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90EA19-F880-F54F-5DD8-4D5B20AF16A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29D8ED9-7FF4-F54B-365F-5E22476671FF}"/>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654F3528-0DFE-297F-3E28-E3C0D5EFD727}"/>
              </a:ext>
            </a:extLst>
          </p:cNvPr>
          <p:cNvSpPr>
            <a:spLocks noGrp="1"/>
          </p:cNvSpPr>
          <p:nvPr>
            <p:ph type="sldNum" sz="quarter" idx="10"/>
          </p:nvPr>
        </p:nvSpPr>
        <p:spPr/>
        <p:txBody>
          <a:bodyPr/>
          <a:lstStyle/>
          <a:p>
            <a:fld id="{AD9F3C89-150B-4EF8-8398-B07A9A01B569}" type="slidenum">
              <a:rPr lang="fr-FR" smtClean="0"/>
              <a:pPr/>
              <a:t>5</a:t>
            </a:fld>
            <a:endParaRPr lang="fr-FR"/>
          </a:p>
        </p:txBody>
      </p:sp>
    </p:spTree>
    <p:extLst>
      <p:ext uri="{BB962C8B-B14F-4D97-AF65-F5344CB8AC3E}">
        <p14:creationId xmlns:p14="http://schemas.microsoft.com/office/powerpoint/2010/main" val="221674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93E9-079B-2283-E7C5-4172B42AD8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70F28E-D499-49F1-9B1D-3948BDAB097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E79FCFB-EF86-3DD0-512B-FD833A8B959E}"/>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258D76A0-E461-7124-5E74-17DD30D4D0E0}"/>
              </a:ext>
            </a:extLst>
          </p:cNvPr>
          <p:cNvSpPr>
            <a:spLocks noGrp="1"/>
          </p:cNvSpPr>
          <p:nvPr>
            <p:ph type="sldNum" sz="quarter" idx="10"/>
          </p:nvPr>
        </p:nvSpPr>
        <p:spPr/>
        <p:txBody>
          <a:bodyPr/>
          <a:lstStyle/>
          <a:p>
            <a:fld id="{AD9F3C89-150B-4EF8-8398-B07A9A01B569}" type="slidenum">
              <a:rPr lang="fr-FR" smtClean="0"/>
              <a:pPr/>
              <a:t>6</a:t>
            </a:fld>
            <a:endParaRPr lang="fr-FR"/>
          </a:p>
        </p:txBody>
      </p:sp>
    </p:spTree>
    <p:extLst>
      <p:ext uri="{BB962C8B-B14F-4D97-AF65-F5344CB8AC3E}">
        <p14:creationId xmlns:p14="http://schemas.microsoft.com/office/powerpoint/2010/main" val="246333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7033-0ABB-EC1E-ACB4-C2DFA1E445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ED640F-EBED-91A5-55BE-782A53F2A8B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8FC43A0-D4AD-FE23-0D31-B5F80113F1EC}"/>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CAEFCD8E-433F-B3EA-C65C-8F9E33C21A89}"/>
              </a:ext>
            </a:extLst>
          </p:cNvPr>
          <p:cNvSpPr>
            <a:spLocks noGrp="1"/>
          </p:cNvSpPr>
          <p:nvPr>
            <p:ph type="sldNum" sz="quarter" idx="10"/>
          </p:nvPr>
        </p:nvSpPr>
        <p:spPr/>
        <p:txBody>
          <a:bodyPr/>
          <a:lstStyle/>
          <a:p>
            <a:fld id="{AD9F3C89-150B-4EF8-8398-B07A9A01B569}" type="slidenum">
              <a:rPr lang="fr-FR" smtClean="0"/>
              <a:pPr/>
              <a:t>7</a:t>
            </a:fld>
            <a:endParaRPr lang="fr-FR"/>
          </a:p>
        </p:txBody>
      </p:sp>
    </p:spTree>
    <p:extLst>
      <p:ext uri="{BB962C8B-B14F-4D97-AF65-F5344CB8AC3E}">
        <p14:creationId xmlns:p14="http://schemas.microsoft.com/office/powerpoint/2010/main" val="337538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E1516-DEA3-EA80-8B4D-2964888FDF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267D2B-58B8-63B0-7276-C66C31986D9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C4DDEB5-05A2-47FB-8580-E28C140272B1}"/>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69E652E0-152F-7066-4F01-7ECE53ED1FA9}"/>
              </a:ext>
            </a:extLst>
          </p:cNvPr>
          <p:cNvSpPr>
            <a:spLocks noGrp="1"/>
          </p:cNvSpPr>
          <p:nvPr>
            <p:ph type="sldNum" sz="quarter" idx="10"/>
          </p:nvPr>
        </p:nvSpPr>
        <p:spPr/>
        <p:txBody>
          <a:bodyPr/>
          <a:lstStyle/>
          <a:p>
            <a:fld id="{AD9F3C89-150B-4EF8-8398-B07A9A01B569}" type="slidenum">
              <a:rPr lang="fr-FR" smtClean="0"/>
              <a:pPr/>
              <a:t>8</a:t>
            </a:fld>
            <a:endParaRPr lang="fr-FR"/>
          </a:p>
        </p:txBody>
      </p:sp>
    </p:spTree>
    <p:extLst>
      <p:ext uri="{BB962C8B-B14F-4D97-AF65-F5344CB8AC3E}">
        <p14:creationId xmlns:p14="http://schemas.microsoft.com/office/powerpoint/2010/main" val="403487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B4E90-B34F-34E4-A41C-DC5F3D4FD9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DD0BFC-BA1D-E0EF-F6AE-2C7B1900748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17EAA62-6ED8-7BD3-33B2-6D65CA3DCA21}"/>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398708DF-7CE0-FF18-435D-AA545D5D68D4}"/>
              </a:ext>
            </a:extLst>
          </p:cNvPr>
          <p:cNvSpPr>
            <a:spLocks noGrp="1"/>
          </p:cNvSpPr>
          <p:nvPr>
            <p:ph type="sldNum" sz="quarter" idx="10"/>
          </p:nvPr>
        </p:nvSpPr>
        <p:spPr/>
        <p:txBody>
          <a:bodyPr/>
          <a:lstStyle/>
          <a:p>
            <a:fld id="{AD9F3C89-150B-4EF8-8398-B07A9A01B569}" type="slidenum">
              <a:rPr lang="fr-FR" smtClean="0"/>
              <a:pPr/>
              <a:t>9</a:t>
            </a:fld>
            <a:endParaRPr lang="fr-FR"/>
          </a:p>
        </p:txBody>
      </p:sp>
    </p:spTree>
    <p:extLst>
      <p:ext uri="{BB962C8B-B14F-4D97-AF65-F5344CB8AC3E}">
        <p14:creationId xmlns:p14="http://schemas.microsoft.com/office/powerpoint/2010/main" val="169692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77095-F1EC-BB2F-B8DB-05B602695D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6825ED-44DD-7FAD-FA61-C0CB25110A6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F0B8E12-284F-DBD9-9609-79CC0754F98B}"/>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EF052D44-107E-C452-E737-DF810A2B71DA}"/>
              </a:ext>
            </a:extLst>
          </p:cNvPr>
          <p:cNvSpPr>
            <a:spLocks noGrp="1"/>
          </p:cNvSpPr>
          <p:nvPr>
            <p:ph type="sldNum" sz="quarter" idx="10"/>
          </p:nvPr>
        </p:nvSpPr>
        <p:spPr/>
        <p:txBody>
          <a:bodyPr/>
          <a:lstStyle/>
          <a:p>
            <a:fld id="{AD9F3C89-150B-4EF8-8398-B07A9A01B569}" type="slidenum">
              <a:rPr lang="fr-FR" smtClean="0"/>
              <a:pPr/>
              <a:t>10</a:t>
            </a:fld>
            <a:endParaRPr lang="fr-FR"/>
          </a:p>
        </p:txBody>
      </p:sp>
    </p:spTree>
    <p:extLst>
      <p:ext uri="{BB962C8B-B14F-4D97-AF65-F5344CB8AC3E}">
        <p14:creationId xmlns:p14="http://schemas.microsoft.com/office/powerpoint/2010/main" val="314075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ADC9-C6A0-34FA-A8BA-4B04AA2C2B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A3953E-1519-B910-33B2-DD8F6C08097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6BF14F3-5150-E317-4EBE-F57B30DD14A8}"/>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3F52EE37-65C6-D769-022D-1360CC911772}"/>
              </a:ext>
            </a:extLst>
          </p:cNvPr>
          <p:cNvSpPr>
            <a:spLocks noGrp="1"/>
          </p:cNvSpPr>
          <p:nvPr>
            <p:ph type="sldNum" sz="quarter" idx="10"/>
          </p:nvPr>
        </p:nvSpPr>
        <p:spPr/>
        <p:txBody>
          <a:bodyPr/>
          <a:lstStyle/>
          <a:p>
            <a:fld id="{AD9F3C89-150B-4EF8-8398-B07A9A01B569}" type="slidenum">
              <a:rPr lang="fr-FR" smtClean="0"/>
              <a:pPr/>
              <a:t>11</a:t>
            </a:fld>
            <a:endParaRPr lang="fr-FR"/>
          </a:p>
        </p:txBody>
      </p:sp>
    </p:spTree>
    <p:extLst>
      <p:ext uri="{BB962C8B-B14F-4D97-AF65-F5344CB8AC3E}">
        <p14:creationId xmlns:p14="http://schemas.microsoft.com/office/powerpoint/2010/main" val="308403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EC2F0-125E-C6A3-C4D7-47A9309904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BEAB78-8079-6333-D096-9FC9EA61CCE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E30DF21-B9E5-9B59-4FC7-A28B3ECC46E5}"/>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62032619-FEA2-83DF-A48F-50B6694FAB36}"/>
              </a:ext>
            </a:extLst>
          </p:cNvPr>
          <p:cNvSpPr>
            <a:spLocks noGrp="1"/>
          </p:cNvSpPr>
          <p:nvPr>
            <p:ph type="sldNum" sz="quarter" idx="10"/>
          </p:nvPr>
        </p:nvSpPr>
        <p:spPr/>
        <p:txBody>
          <a:bodyPr/>
          <a:lstStyle/>
          <a:p>
            <a:fld id="{AD9F3C89-150B-4EF8-8398-B07A9A01B569}" type="slidenum">
              <a:rPr lang="fr-FR" smtClean="0"/>
              <a:pPr/>
              <a:t>12</a:t>
            </a:fld>
            <a:endParaRPr lang="fr-FR"/>
          </a:p>
        </p:txBody>
      </p:sp>
    </p:spTree>
    <p:extLst>
      <p:ext uri="{BB962C8B-B14F-4D97-AF65-F5344CB8AC3E}">
        <p14:creationId xmlns:p14="http://schemas.microsoft.com/office/powerpoint/2010/main" val="392862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DA60D5C-8247-40B9-B572-A724682D577E}" type="slidenum">
              <a:rPr lang="en-US" smtClean="0"/>
              <a:pPr/>
              <a:t>‹N°›</a:t>
            </a:fld>
            <a:endParaRPr lang="en-US"/>
          </a:p>
        </p:txBody>
      </p:sp>
    </p:spTree>
    <p:extLst>
      <p:ext uri="{BB962C8B-B14F-4D97-AF65-F5344CB8AC3E}">
        <p14:creationId xmlns:p14="http://schemas.microsoft.com/office/powerpoint/2010/main" val="92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93D58E8-16D3-4F7A-B261-DC50D6CEDA65}" type="slidenum">
              <a:rPr lang="en-US" smtClean="0"/>
              <a:pPr/>
              <a:t>‹N°›</a:t>
            </a:fld>
            <a:endParaRPr lang="en-US"/>
          </a:p>
        </p:txBody>
      </p:sp>
    </p:spTree>
    <p:extLst>
      <p:ext uri="{BB962C8B-B14F-4D97-AF65-F5344CB8AC3E}">
        <p14:creationId xmlns:p14="http://schemas.microsoft.com/office/powerpoint/2010/main" val="184353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6360B0-1AD1-4482-9173-8221F5AE6AB9}" type="slidenum">
              <a:rPr lang="en-US" smtClean="0"/>
              <a:pPr/>
              <a:t>‹N°›</a:t>
            </a:fld>
            <a:endParaRPr lang="en-US"/>
          </a:p>
        </p:txBody>
      </p:sp>
    </p:spTree>
    <p:extLst>
      <p:ext uri="{BB962C8B-B14F-4D97-AF65-F5344CB8AC3E}">
        <p14:creationId xmlns:p14="http://schemas.microsoft.com/office/powerpoint/2010/main" val="27696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D4EBFAF-5F12-48E2-B83E-1784939E7E94}" type="slidenum">
              <a:rPr lang="en-US" smtClean="0"/>
              <a:pPr/>
              <a:t>‹N°›</a:t>
            </a:fld>
            <a:endParaRPr lang="en-US"/>
          </a:p>
        </p:txBody>
      </p:sp>
    </p:spTree>
    <p:extLst>
      <p:ext uri="{BB962C8B-B14F-4D97-AF65-F5344CB8AC3E}">
        <p14:creationId xmlns:p14="http://schemas.microsoft.com/office/powerpoint/2010/main" val="330259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147D4B7-2EB7-40E2-82F2-980AAD2BFA7B}" type="slidenum">
              <a:rPr lang="en-US" smtClean="0"/>
              <a:pPr/>
              <a:t>‹N°›</a:t>
            </a:fld>
            <a:endParaRPr lang="en-US"/>
          </a:p>
        </p:txBody>
      </p:sp>
    </p:spTree>
    <p:extLst>
      <p:ext uri="{BB962C8B-B14F-4D97-AF65-F5344CB8AC3E}">
        <p14:creationId xmlns:p14="http://schemas.microsoft.com/office/powerpoint/2010/main" val="220637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69B6F34-35AA-41D4-97CF-3E5865120047}" type="slidenum">
              <a:rPr lang="en-US" smtClean="0"/>
              <a:pPr/>
              <a:t>‹N°›</a:t>
            </a:fld>
            <a:endParaRPr lang="en-US"/>
          </a:p>
        </p:txBody>
      </p:sp>
    </p:spTree>
    <p:extLst>
      <p:ext uri="{BB962C8B-B14F-4D97-AF65-F5344CB8AC3E}">
        <p14:creationId xmlns:p14="http://schemas.microsoft.com/office/powerpoint/2010/main" val="214728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3E18CB1-E3B6-418A-A855-D8A0B390A3AF}" type="slidenum">
              <a:rPr lang="en-US" smtClean="0"/>
              <a:pPr/>
              <a:t>‹N°›</a:t>
            </a:fld>
            <a:endParaRPr lang="en-US"/>
          </a:p>
        </p:txBody>
      </p:sp>
    </p:spTree>
    <p:extLst>
      <p:ext uri="{BB962C8B-B14F-4D97-AF65-F5344CB8AC3E}">
        <p14:creationId xmlns:p14="http://schemas.microsoft.com/office/powerpoint/2010/main" val="21873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28608C53-34A7-4FF0-9B73-2138609A9A53}" type="slidenum">
              <a:rPr lang="en-US" smtClean="0"/>
              <a:pPr/>
              <a:t>‹N°›</a:t>
            </a:fld>
            <a:endParaRPr lang="en-US"/>
          </a:p>
        </p:txBody>
      </p:sp>
    </p:spTree>
    <p:extLst>
      <p:ext uri="{BB962C8B-B14F-4D97-AF65-F5344CB8AC3E}">
        <p14:creationId xmlns:p14="http://schemas.microsoft.com/office/powerpoint/2010/main" val="201859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17F9EF78-53D6-4206-979A-B835D3D3BC0C}" type="slidenum">
              <a:rPr lang="en-US" smtClean="0"/>
              <a:pPr/>
              <a:t>‹N°›</a:t>
            </a:fld>
            <a:endParaRPr lang="en-US"/>
          </a:p>
        </p:txBody>
      </p:sp>
    </p:spTree>
    <p:extLst>
      <p:ext uri="{BB962C8B-B14F-4D97-AF65-F5344CB8AC3E}">
        <p14:creationId xmlns:p14="http://schemas.microsoft.com/office/powerpoint/2010/main" val="322487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99276E3-8002-40AA-8FB9-E3717A0DCF66}" type="slidenum">
              <a:rPr lang="en-US" smtClean="0"/>
              <a:pPr/>
              <a:t>‹N°›</a:t>
            </a:fld>
            <a:endParaRPr lang="en-US"/>
          </a:p>
        </p:txBody>
      </p:sp>
    </p:spTree>
    <p:extLst>
      <p:ext uri="{BB962C8B-B14F-4D97-AF65-F5344CB8AC3E}">
        <p14:creationId xmlns:p14="http://schemas.microsoft.com/office/powerpoint/2010/main" val="294955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D38CCDA-08B9-40F0-A675-0A69771B2E23}" type="slidenum">
              <a:rPr lang="en-US" smtClean="0"/>
              <a:pPr/>
              <a:t>‹N°›</a:t>
            </a:fld>
            <a:endParaRPr lang="en-US"/>
          </a:p>
        </p:txBody>
      </p:sp>
    </p:spTree>
    <p:extLst>
      <p:ext uri="{BB962C8B-B14F-4D97-AF65-F5344CB8AC3E}">
        <p14:creationId xmlns:p14="http://schemas.microsoft.com/office/powerpoint/2010/main" val="156370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A9305-7CBC-4431-BC20-F49C4E99BB1E}" type="slidenum">
              <a:rPr lang="en-US" smtClean="0"/>
              <a:pPr/>
              <a:t>‹N°›</a:t>
            </a:fld>
            <a:endParaRPr lang="en-US"/>
          </a:p>
        </p:txBody>
      </p:sp>
    </p:spTree>
    <p:extLst>
      <p:ext uri="{BB962C8B-B14F-4D97-AF65-F5344CB8AC3E}">
        <p14:creationId xmlns:p14="http://schemas.microsoft.com/office/powerpoint/2010/main" val="3353529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p:cNvSpPr>
            <a:spLocks noGrp="1"/>
          </p:cNvSpPr>
          <p:nvPr>
            <p:ph type="sldNum" sz="quarter" idx="12"/>
          </p:nvPr>
        </p:nvSpPr>
        <p:spPr/>
        <p:txBody>
          <a:bodyPr/>
          <a:lstStyle/>
          <a:p>
            <a:fld id="{9DA60D5C-8247-40B9-B572-A724682D577E}" type="slidenum">
              <a:rPr lang="en-US" smtClean="0"/>
              <a:pPr/>
              <a:t>1</a:t>
            </a:fld>
            <a:endParaRPr lang="en-US" dirty="0"/>
          </a:p>
        </p:txBody>
      </p:sp>
      <p:sp>
        <p:nvSpPr>
          <p:cNvPr id="7" name="Rectangle 6">
            <a:extLst>
              <a:ext uri="{FF2B5EF4-FFF2-40B4-BE49-F238E27FC236}">
                <a16:creationId xmlns:a16="http://schemas.microsoft.com/office/drawing/2014/main" id="{9757EA21-3D30-62AB-6587-DCA8428440B2}"/>
              </a:ext>
            </a:extLst>
          </p:cNvPr>
          <p:cNvSpPr/>
          <p:nvPr/>
        </p:nvSpPr>
        <p:spPr>
          <a:xfrm>
            <a:off x="0" y="0"/>
            <a:ext cx="12192000" cy="1215717"/>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dirty="0">
                <a:ln w="12700" cmpd="sng">
                  <a:solidFill>
                    <a:schemeClr val="accent4"/>
                  </a:solidFill>
                  <a:prstDash val="solid"/>
                </a:ln>
                <a:solidFill>
                  <a:srgbClr val="92D050"/>
                </a:solidFill>
                <a:effectLst>
                  <a:outerShdw blurRad="38100" dist="38100" dir="2700000" algn="tl">
                    <a:srgbClr val="000000">
                      <a:alpha val="43137"/>
                    </a:srgbClr>
                  </a:outerShdw>
                </a:effectLst>
                <a:latin typeface="Arial Black" pitchFamily="34" charset="0"/>
              </a:rPr>
              <a:t>  </a:t>
            </a:r>
            <a:r>
              <a:rPr lang="fr-FR" sz="3200" b="1" dirty="0">
                <a:ln w="12700" cmpd="sng">
                  <a:solidFill>
                    <a:schemeClr val="accent4"/>
                  </a:solidFill>
                  <a:prstDash val="solid"/>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MINISTÈRE DE LA CONSTRUCTION</a:t>
            </a:r>
          </a:p>
          <a:p>
            <a:pPr algn="ctr" fontAlgn="auto">
              <a:spcBef>
                <a:spcPts val="0"/>
              </a:spcBef>
              <a:spcAft>
                <a:spcPts val="0"/>
              </a:spcAft>
              <a:defRPr/>
            </a:pPr>
            <a:r>
              <a:rPr lang="fr-FR" sz="3200" b="1" dirty="0">
                <a:ln w="12700" cmpd="sng">
                  <a:solidFill>
                    <a:schemeClr val="accent4"/>
                  </a:solidFill>
                  <a:prstDash val="solid"/>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PATRIE</a:t>
            </a:r>
          </a:p>
          <a:p>
            <a:pPr algn="ctr" fontAlgn="auto">
              <a:spcBef>
                <a:spcPts val="0"/>
              </a:spcBef>
              <a:spcAft>
                <a:spcPts val="0"/>
              </a:spcAft>
              <a:defRPr/>
            </a:pPr>
            <a:endParaRPr lang="fr-FR" sz="900" b="1" dirty="0">
              <a:ln w="12700" cmpd="sng">
                <a:solidFill>
                  <a:schemeClr val="accent4"/>
                </a:solidFill>
                <a:prstDash val="solid"/>
              </a:ln>
              <a:solidFill>
                <a:srgbClr val="92D050"/>
              </a:solidFill>
              <a:latin typeface="Arial Black" pitchFamily="34" charset="0"/>
            </a:endParaRPr>
          </a:p>
        </p:txBody>
      </p:sp>
      <p:pic>
        <p:nvPicPr>
          <p:cNvPr id="12" name="Picture 5" descr="Drapeau animé du Burkina Faso par Pascal Gross">
            <a:extLst>
              <a:ext uri="{FF2B5EF4-FFF2-40B4-BE49-F238E27FC236}">
                <a16:creationId xmlns:a16="http://schemas.microsoft.com/office/drawing/2014/main" id="{D4C36E2C-26E5-B378-BD35-EA34EE82D087}"/>
              </a:ext>
            </a:extLst>
          </p:cNvPr>
          <p:cNvPicPr>
            <a:picLocks noChangeAspect="1" noChangeArrowheads="1" noCrop="1"/>
          </p:cNvPicPr>
          <p:nvPr/>
        </p:nvPicPr>
        <p:blipFill>
          <a:blip r:embed="rId3" cstate="print"/>
          <a:srcRect/>
          <a:stretch>
            <a:fillRect/>
          </a:stretch>
        </p:blipFill>
        <p:spPr bwMode="auto">
          <a:xfrm>
            <a:off x="0" y="0"/>
            <a:ext cx="1259632" cy="1066800"/>
          </a:xfrm>
          <a:prstGeom prst="rect">
            <a:avLst/>
          </a:prstGeom>
          <a:noFill/>
          <a:ln w="9525">
            <a:noFill/>
            <a:miter lim="800000"/>
            <a:headEnd/>
            <a:tailEnd/>
          </a:ln>
        </p:spPr>
      </p:pic>
      <p:pic>
        <p:nvPicPr>
          <p:cNvPr id="14" name="Image 13">
            <a:extLst>
              <a:ext uri="{FF2B5EF4-FFF2-40B4-BE49-F238E27FC236}">
                <a16:creationId xmlns:a16="http://schemas.microsoft.com/office/drawing/2014/main" id="{23BBDF55-04EF-95EC-65A2-72E006315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8789" y="1"/>
            <a:ext cx="1153212" cy="1066800"/>
          </a:xfrm>
          <a:prstGeom prst="rect">
            <a:avLst/>
          </a:prstGeom>
          <a:noFill/>
          <a:ln>
            <a:solidFill>
              <a:schemeClr val="bg1"/>
            </a:solidFill>
          </a:ln>
        </p:spPr>
      </p:pic>
      <p:sp>
        <p:nvSpPr>
          <p:cNvPr id="16" name="ZoneTexte 15">
            <a:extLst>
              <a:ext uri="{FF2B5EF4-FFF2-40B4-BE49-F238E27FC236}">
                <a16:creationId xmlns:a16="http://schemas.microsoft.com/office/drawing/2014/main" id="{E17E661A-7F03-DA5E-F9F8-2C68D3958EE6}"/>
              </a:ext>
            </a:extLst>
          </p:cNvPr>
          <p:cNvSpPr txBox="1"/>
          <p:nvPr/>
        </p:nvSpPr>
        <p:spPr>
          <a:xfrm>
            <a:off x="-1" y="1189439"/>
            <a:ext cx="12191999" cy="52322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fr-FR" sz="2800" b="1" i="1" dirty="0">
                <a:ln w="1905"/>
                <a:solidFill>
                  <a:schemeClr val="tx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FORUM NATIONAL MULTI-ACTEURS SUR LE FONCIER</a:t>
            </a:r>
          </a:p>
        </p:txBody>
      </p:sp>
      <p:pic>
        <p:nvPicPr>
          <p:cNvPr id="21" name="Image 20">
            <a:extLst>
              <a:ext uri="{FF2B5EF4-FFF2-40B4-BE49-F238E27FC236}">
                <a16:creationId xmlns:a16="http://schemas.microsoft.com/office/drawing/2014/main" id="{58EB59BA-6E22-2A86-FF10-505484B23A85}"/>
              </a:ext>
            </a:extLst>
          </p:cNvPr>
          <p:cNvPicPr>
            <a:picLocks noChangeAspect="1"/>
          </p:cNvPicPr>
          <p:nvPr/>
        </p:nvPicPr>
        <p:blipFill>
          <a:blip r:embed="rId5">
            <a:extLst>
              <a:ext uri="{28A0092B-C50C-407E-A947-70E740481C1C}">
                <a14:useLocalDpi xmlns:a14="http://schemas.microsoft.com/office/drawing/2010/main" val="0"/>
              </a:ext>
            </a:extLst>
          </a:blip>
          <a:srcRect t="12230"/>
          <a:stretch>
            <a:fillRect/>
          </a:stretch>
        </p:blipFill>
        <p:spPr>
          <a:xfrm>
            <a:off x="-1" y="1932495"/>
            <a:ext cx="6096001" cy="3970106"/>
          </a:xfrm>
          <a:prstGeom prst="rect">
            <a:avLst/>
          </a:prstGeom>
          <a:ln>
            <a:noFill/>
          </a:ln>
        </p:spPr>
      </p:pic>
      <p:pic>
        <p:nvPicPr>
          <p:cNvPr id="22" name="Image 21">
            <a:extLst>
              <a:ext uri="{FF2B5EF4-FFF2-40B4-BE49-F238E27FC236}">
                <a16:creationId xmlns:a16="http://schemas.microsoft.com/office/drawing/2014/main" id="{BED86DED-E9D5-9E61-6B6C-3C43147072B5}"/>
              </a:ext>
            </a:extLst>
          </p:cNvPr>
          <p:cNvPicPr>
            <a:picLocks noChangeAspect="1"/>
          </p:cNvPicPr>
          <p:nvPr/>
        </p:nvPicPr>
        <p:blipFill>
          <a:blip r:embed="rId6">
            <a:extLst>
              <a:ext uri="{28A0092B-C50C-407E-A947-70E740481C1C}">
                <a14:useLocalDpi xmlns:a14="http://schemas.microsoft.com/office/drawing/2010/main" val="0"/>
              </a:ext>
            </a:extLst>
          </a:blip>
          <a:srcRect t="38606"/>
          <a:stretch>
            <a:fillRect/>
          </a:stretch>
        </p:blipFill>
        <p:spPr>
          <a:xfrm>
            <a:off x="6095996" y="1932496"/>
            <a:ext cx="6096001" cy="3970105"/>
          </a:xfrm>
          <a:prstGeom prst="rect">
            <a:avLst/>
          </a:prstGeom>
        </p:spPr>
      </p:pic>
      <p:sp>
        <p:nvSpPr>
          <p:cNvPr id="18" name="Espace réservé du contenu 2"/>
          <p:cNvSpPr txBox="1">
            <a:spLocks/>
          </p:cNvSpPr>
          <p:nvPr/>
        </p:nvSpPr>
        <p:spPr bwMode="auto">
          <a:xfrm>
            <a:off x="-1" y="2663413"/>
            <a:ext cx="12122870" cy="2445915"/>
          </a:xfrm>
          <a:prstGeom prst="rect">
            <a:avLst/>
          </a:prstGeom>
          <a:noFill/>
          <a:ln w="19050">
            <a:solidFill>
              <a:schemeClr val="accent1">
                <a:lumMod val="75000"/>
              </a:schemeClr>
            </a:solid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tx1"/>
              </a:buClr>
              <a:buFont typeface="Century Gothic" pitchFamily="34" charset="0"/>
              <a:buNone/>
              <a:defRPr sz="28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a:spcBef>
                <a:spcPts val="0"/>
              </a:spcBef>
              <a:spcAft>
                <a:spcPts val="0"/>
              </a:spcAft>
            </a:pPr>
            <a:r>
              <a:rPr lang="fr-BE" sz="50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politique d’urbanisation</a:t>
            </a:r>
          </a:p>
          <a:p>
            <a:pPr>
              <a:spcBef>
                <a:spcPts val="0"/>
              </a:spcBef>
              <a:spcAft>
                <a:spcPts val="0"/>
              </a:spcAft>
            </a:pPr>
            <a:r>
              <a:rPr lang="fr-BE" sz="50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 Burkina Faso : état de la mise </a:t>
            </a:r>
          </a:p>
          <a:p>
            <a:pPr>
              <a:spcBef>
                <a:spcPts val="0"/>
              </a:spcBef>
              <a:spcAft>
                <a:spcPts val="0"/>
              </a:spcAft>
            </a:pPr>
            <a:r>
              <a:rPr lang="fr-BE" sz="50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œuvre et perspectives</a:t>
            </a:r>
          </a:p>
        </p:txBody>
      </p:sp>
      <p:sp>
        <p:nvSpPr>
          <p:cNvPr id="23" name="Flèche gauche 15">
            <a:extLst>
              <a:ext uri="{FF2B5EF4-FFF2-40B4-BE49-F238E27FC236}">
                <a16:creationId xmlns:a16="http://schemas.microsoft.com/office/drawing/2014/main" id="{060AE883-91B5-E204-F4EF-C6A694E3EC86}"/>
              </a:ext>
            </a:extLst>
          </p:cNvPr>
          <p:cNvSpPr/>
          <p:nvPr/>
        </p:nvSpPr>
        <p:spPr>
          <a:xfrm>
            <a:off x="-2" y="5945680"/>
            <a:ext cx="5640373" cy="9144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solidFill>
                  <a:schemeClr val="tx1"/>
                </a:solidFill>
                <a:latin typeface="Arial Black" panose="020B0A04020102020204" pitchFamily="34" charset="0"/>
              </a:rPr>
              <a:t>Présentation : Dr Brahima KAFANDO / CAT - DGUVT</a:t>
            </a:r>
          </a:p>
        </p:txBody>
      </p:sp>
      <p:sp>
        <p:nvSpPr>
          <p:cNvPr id="24" name="Flèche droite 18">
            <a:extLst>
              <a:ext uri="{FF2B5EF4-FFF2-40B4-BE49-F238E27FC236}">
                <a16:creationId xmlns:a16="http://schemas.microsoft.com/office/drawing/2014/main" id="{6F31B21E-AC0A-B143-6306-E0BD974B18EE}"/>
              </a:ext>
            </a:extLst>
          </p:cNvPr>
          <p:cNvSpPr/>
          <p:nvPr/>
        </p:nvSpPr>
        <p:spPr>
          <a:xfrm>
            <a:off x="6551629" y="5912028"/>
            <a:ext cx="5571240"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solidFill>
                  <a:schemeClr val="tx1"/>
                </a:solidFill>
                <a:latin typeface="Arial Black" panose="020B0A04020102020204" pitchFamily="34" charset="0"/>
              </a:rPr>
              <a:t>Ouagadougou, le 25 février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8454-2C70-7C9C-D969-B68FA979C7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61BDDC-8D05-645B-AC65-411DE889ABC3}"/>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5/9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13923802-9CCD-6C41-F67A-6A4B2870CDD0}"/>
              </a:ext>
            </a:extLst>
          </p:cNvPr>
          <p:cNvSpPr>
            <a:spLocks noGrp="1"/>
          </p:cNvSpPr>
          <p:nvPr>
            <p:ph idx="1"/>
          </p:nvPr>
        </p:nvSpPr>
        <p:spPr>
          <a:xfrm>
            <a:off x="0" y="685801"/>
            <a:ext cx="12192000" cy="6172199"/>
          </a:xfrm>
        </p:spPr>
        <p:txBody>
          <a:bodyPr>
            <a:normAutofit/>
          </a:bodyPr>
          <a:lstStyle/>
          <a:p>
            <a:pPr algn="just">
              <a:lnSpc>
                <a:spcPct val="150000"/>
              </a:lnSpc>
              <a:spcBef>
                <a:spcPts val="600"/>
              </a:spcBef>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Politiques sectorielles et stratégie</a:t>
            </a:r>
          </a:p>
          <a:p>
            <a:pPr lvl="2" algn="just">
              <a:lnSpc>
                <a:spcPct val="150000"/>
              </a:lnSpc>
              <a:spcBef>
                <a:spcPts val="600"/>
              </a:spcBef>
              <a:spcAft>
                <a:spcPts val="600"/>
              </a:spcAft>
              <a:buFont typeface="Courier New" panose="02070309020205020404" pitchFamily="49" charset="0"/>
              <a:buChar char="o"/>
            </a:pPr>
            <a:r>
              <a:rPr lang="fr-FR" sz="2200" b="1" dirty="0">
                <a:latin typeface="Arial" panose="020B0604020202020204" pitchFamily="34" charset="0"/>
                <a:cs typeface="Arial" panose="020B0604020202020204" pitchFamily="34" charset="0"/>
              </a:rPr>
              <a:t>Politique sectorielle « Environnement, Eau et Assainissement » (2018-2027)</a:t>
            </a:r>
          </a:p>
          <a:p>
            <a:pPr marL="0" lvl="1" indent="0" algn="just">
              <a:lnSpc>
                <a:spcPct val="150000"/>
              </a:lnSpc>
              <a:spcBef>
                <a:spcPts val="600"/>
              </a:spcBef>
              <a:spcAft>
                <a:spcPts val="600"/>
              </a:spcAft>
              <a:buNone/>
            </a:pPr>
            <a:r>
              <a:rPr lang="fr-FR" sz="2200" dirty="0">
                <a:latin typeface="Arial" panose="020B0604020202020204" pitchFamily="34" charset="0"/>
                <a:cs typeface="Arial" panose="020B0604020202020204" pitchFamily="34" charset="0"/>
              </a:rPr>
              <a:t>« </a:t>
            </a:r>
            <a:r>
              <a:rPr lang="fr-FR" sz="2200" i="1" dirty="0">
                <a:latin typeface="Arial" panose="020B0604020202020204" pitchFamily="34" charset="0"/>
                <a:cs typeface="Arial" panose="020B0604020202020204" pitchFamily="34" charset="0"/>
              </a:rPr>
              <a:t>Assurer un accès à l’eau, à un cadre de vie sain et renforcer la gouvernance environnementale et le développement durable dans l’optique d’améliorer les conditions économiques et sociales des populations</a:t>
            </a:r>
            <a:r>
              <a:rPr lang="fr-FR" sz="2200" dirty="0">
                <a:latin typeface="Arial" panose="020B0604020202020204" pitchFamily="34" charset="0"/>
                <a:cs typeface="Arial" panose="020B0604020202020204" pitchFamily="34" charset="0"/>
              </a:rPr>
              <a:t> ». </a:t>
            </a:r>
          </a:p>
          <a:p>
            <a:pPr lvl="2" algn="just">
              <a:lnSpc>
                <a:spcPct val="150000"/>
              </a:lnSpc>
              <a:spcBef>
                <a:spcPts val="600"/>
              </a:spcBef>
              <a:spcAft>
                <a:spcPts val="600"/>
              </a:spcAft>
              <a:buFont typeface="Courier New" panose="02070309020205020404" pitchFamily="49" charset="0"/>
              <a:buChar char="o"/>
            </a:pPr>
            <a:r>
              <a:rPr lang="fr-FR" sz="2200" b="1" dirty="0">
                <a:latin typeface="Arial" panose="020B0604020202020204" pitchFamily="34" charset="0"/>
                <a:cs typeface="Arial" panose="020B0604020202020204" pitchFamily="34" charset="0"/>
              </a:rPr>
              <a:t>Politique sectorielle « infrastructures de transport, de communication et d’habitat (PS-ITCH) » 2018-2027</a:t>
            </a:r>
          </a:p>
          <a:p>
            <a:pPr marL="0" lvl="1" indent="0" algn="just">
              <a:lnSpc>
                <a:spcPct val="150000"/>
              </a:lnSpc>
              <a:spcBef>
                <a:spcPts val="600"/>
              </a:spcBef>
              <a:spcAft>
                <a:spcPts val="600"/>
              </a:spcAft>
              <a:buNone/>
            </a:pPr>
            <a:r>
              <a:rPr lang="fr-FR" sz="2200" dirty="0">
                <a:latin typeface="Arial" panose="020B0604020202020204" pitchFamily="34" charset="0"/>
                <a:cs typeface="Arial" panose="020B0604020202020204" pitchFamily="34" charset="0"/>
              </a:rPr>
              <a:t>« Développer les équipements et infrastructures de transport, de communication et d’habitat durables et résilients en vue d’améliorer leur accessibilité à toutes les couches socio-professionnelles ».</a:t>
            </a: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9A3A0788-8E6C-A3B8-CED4-2D0ADDEB2949}"/>
              </a:ext>
            </a:extLst>
          </p:cNvPr>
          <p:cNvSpPr>
            <a:spLocks noGrp="1"/>
          </p:cNvSpPr>
          <p:nvPr>
            <p:ph type="sldNum" sz="quarter" idx="12"/>
          </p:nvPr>
        </p:nvSpPr>
        <p:spPr/>
        <p:txBody>
          <a:bodyPr/>
          <a:lstStyle/>
          <a:p>
            <a:fld id="{DD4EBFAF-5F12-48E2-B83E-1784939E7E94}" type="slidenum">
              <a:rPr lang="en-US" smtClean="0"/>
              <a:pPr/>
              <a:t>10</a:t>
            </a:fld>
            <a:endParaRPr lang="en-US" dirty="0"/>
          </a:p>
        </p:txBody>
      </p:sp>
    </p:spTree>
    <p:extLst>
      <p:ext uri="{BB962C8B-B14F-4D97-AF65-F5344CB8AC3E}">
        <p14:creationId xmlns:p14="http://schemas.microsoft.com/office/powerpoint/2010/main" val="275945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95E8-B147-8F54-4459-915502C755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2CD32C-126E-A286-BCE6-E202782C0178}"/>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6/9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D280A396-4705-A9AE-2916-C72048BF736A}"/>
              </a:ext>
            </a:extLst>
          </p:cNvPr>
          <p:cNvSpPr>
            <a:spLocks noGrp="1"/>
          </p:cNvSpPr>
          <p:nvPr>
            <p:ph idx="1"/>
          </p:nvPr>
        </p:nvSpPr>
        <p:spPr>
          <a:xfrm>
            <a:off x="0" y="685801"/>
            <a:ext cx="12192000" cy="6172199"/>
          </a:xfrm>
        </p:spPr>
        <p:txBody>
          <a:bodyPr>
            <a:normAutofit/>
          </a:bodyPr>
          <a:lstStyle/>
          <a:p>
            <a:pPr algn="just">
              <a:lnSpc>
                <a:spcPct val="150000"/>
              </a:lnSpc>
              <a:spcBef>
                <a:spcPts val="600"/>
              </a:spcBef>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Politiques sectorielles et stratégie</a:t>
            </a:r>
          </a:p>
          <a:p>
            <a:pPr lvl="2" algn="just">
              <a:lnSpc>
                <a:spcPct val="150000"/>
              </a:lnSpc>
              <a:spcBef>
                <a:spcPts val="600"/>
              </a:spcBef>
              <a:spcAft>
                <a:spcPts val="600"/>
              </a:spcAft>
              <a:buFont typeface="Courier New" panose="02070309020205020404" pitchFamily="49" charset="0"/>
              <a:buChar char="o"/>
            </a:pPr>
            <a:r>
              <a:rPr lang="fr-FR" sz="2200" b="1" dirty="0">
                <a:latin typeface="Arial" panose="020B0604020202020204" pitchFamily="34" charset="0"/>
                <a:cs typeface="Arial" panose="020B0604020202020204" pitchFamily="34" charset="0"/>
              </a:rPr>
              <a:t>Stratégie Nationale de développement des Villes et du Logement (</a:t>
            </a:r>
            <a:r>
              <a:rPr lang="fr-FR" sz="2200" b="1" dirty="0" err="1">
                <a:latin typeface="Arial" panose="020B0604020202020204" pitchFamily="34" charset="0"/>
                <a:cs typeface="Arial" panose="020B0604020202020204" pitchFamily="34" charset="0"/>
              </a:rPr>
              <a:t>SNViL</a:t>
            </a:r>
            <a:r>
              <a:rPr lang="fr-FR" sz="2200" b="1" dirty="0">
                <a:latin typeface="Arial" panose="020B0604020202020204" pitchFamily="34" charset="0"/>
                <a:cs typeface="Arial" panose="020B0604020202020204" pitchFamily="34" charset="0"/>
              </a:rPr>
              <a:t>) (2026-2030)</a:t>
            </a:r>
          </a:p>
          <a:p>
            <a:pPr marL="0" lvl="1" indent="0" algn="just">
              <a:lnSpc>
                <a:spcPct val="150000"/>
              </a:lnSpc>
              <a:spcBef>
                <a:spcPts val="600"/>
              </a:spcBef>
              <a:spcAft>
                <a:spcPts val="600"/>
              </a:spcAft>
              <a:buNone/>
            </a:pPr>
            <a:r>
              <a:rPr lang="fr-FR" sz="2200" dirty="0">
                <a:latin typeface="Arial" panose="020B0604020202020204" pitchFamily="34" charset="0"/>
                <a:cs typeface="Arial" panose="020B0604020202020204" pitchFamily="34" charset="0"/>
              </a:rPr>
              <a:t>« </a:t>
            </a:r>
            <a:r>
              <a:rPr lang="fr-FR" sz="2200" i="1" dirty="0">
                <a:latin typeface="Arial" panose="020B0604020202020204" pitchFamily="34" charset="0"/>
                <a:cs typeface="Arial" panose="020B0604020202020204" pitchFamily="34" charset="0"/>
              </a:rPr>
              <a:t>bâtir des villes durables, inclusives et résilientes, offrant à chaque citoyen un logement décent et des services de qualité </a:t>
            </a:r>
            <a:r>
              <a:rPr lang="fr-FR" sz="2200" dirty="0">
                <a:latin typeface="Arial" panose="020B0604020202020204" pitchFamily="34" charset="0"/>
                <a:cs typeface="Arial" panose="020B0604020202020204" pitchFamily="34" charset="0"/>
              </a:rPr>
              <a:t>».</a:t>
            </a:r>
          </a:p>
          <a:p>
            <a:pPr lvl="2" algn="just">
              <a:lnSpc>
                <a:spcPct val="150000"/>
              </a:lnSpc>
              <a:spcBef>
                <a:spcPts val="600"/>
              </a:spcBef>
              <a:spcAft>
                <a:spcPts val="600"/>
              </a:spcAft>
              <a:buFont typeface="Courier New" panose="02070309020205020404" pitchFamily="49" charset="0"/>
              <a:buChar char="o"/>
            </a:pPr>
            <a:r>
              <a:rPr lang="fr-FR" sz="2200" b="1" dirty="0">
                <a:latin typeface="Arial" panose="020B0604020202020204" pitchFamily="34" charset="0"/>
                <a:cs typeface="Arial" panose="020B0604020202020204" pitchFamily="34" charset="0"/>
              </a:rPr>
              <a:t>Plan d’actions 2026-2028 de la Stratégie Nationale de développement des Villes et du Logement</a:t>
            </a:r>
          </a:p>
          <a:p>
            <a:pPr marL="0" lvl="1" indent="0" algn="just">
              <a:lnSpc>
                <a:spcPct val="150000"/>
              </a:lnSpc>
              <a:spcBef>
                <a:spcPts val="600"/>
              </a:spcBef>
              <a:spcAft>
                <a:spcPts val="600"/>
              </a:spcAft>
              <a:buNone/>
            </a:pPr>
            <a:r>
              <a:rPr lang="fr-FR" sz="2200" dirty="0">
                <a:latin typeface="Arial" panose="020B0604020202020204" pitchFamily="34" charset="0"/>
                <a:cs typeface="Arial" panose="020B0604020202020204" pitchFamily="34" charset="0"/>
              </a:rPr>
              <a:t>Plan d’actions triennal glissant (PATG) 2026-2028 de la Stratégie nationale de Développement des villes et du logement (</a:t>
            </a:r>
            <a:r>
              <a:rPr lang="fr-FR" sz="2200" dirty="0" err="1">
                <a:latin typeface="Arial" panose="020B0604020202020204" pitchFamily="34" charset="0"/>
                <a:cs typeface="Arial" panose="020B0604020202020204" pitchFamily="34" charset="0"/>
              </a:rPr>
              <a:t>SNViL</a:t>
            </a:r>
            <a:r>
              <a:rPr lang="fr-FR" sz="2200" dirty="0">
                <a:latin typeface="Arial" panose="020B0604020202020204" pitchFamily="34" charset="0"/>
                <a:cs typeface="Arial" panose="020B0604020202020204" pitchFamily="34" charset="0"/>
              </a:rPr>
              <a:t>), principal outil de sa mise en œuvre.</a:t>
            </a:r>
            <a:endParaRPr lang="fr-BF" sz="2200" dirty="0">
              <a:latin typeface="Arial" panose="020B0604020202020204" pitchFamily="34" charset="0"/>
              <a:cs typeface="Arial" panose="020B0604020202020204" pitchFamily="34" charset="0"/>
            </a:endParaRPr>
          </a:p>
          <a:p>
            <a:pPr lvl="2" algn="just">
              <a:lnSpc>
                <a:spcPct val="150000"/>
              </a:lnSpc>
              <a:spcBef>
                <a:spcPts val="600"/>
              </a:spcBef>
              <a:spcAft>
                <a:spcPts val="600"/>
              </a:spcAft>
              <a:buFont typeface="Courier New" panose="02070309020205020404" pitchFamily="49" charset="0"/>
              <a:buChar char="o"/>
            </a:pPr>
            <a:endParaRPr lang="fr-BF" sz="2200" b="1"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sz="2200"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sz="2200"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01CB766B-19A2-C2CD-C718-F599430A3C68}"/>
              </a:ext>
            </a:extLst>
          </p:cNvPr>
          <p:cNvSpPr>
            <a:spLocks noGrp="1"/>
          </p:cNvSpPr>
          <p:nvPr>
            <p:ph type="sldNum" sz="quarter" idx="12"/>
          </p:nvPr>
        </p:nvSpPr>
        <p:spPr/>
        <p:txBody>
          <a:bodyPr/>
          <a:lstStyle/>
          <a:p>
            <a:fld id="{DD4EBFAF-5F12-48E2-B83E-1784939E7E94}" type="slidenum">
              <a:rPr lang="en-US" smtClean="0"/>
              <a:pPr/>
              <a:t>11</a:t>
            </a:fld>
            <a:endParaRPr lang="en-US" dirty="0"/>
          </a:p>
        </p:txBody>
      </p:sp>
    </p:spTree>
    <p:extLst>
      <p:ext uri="{BB962C8B-B14F-4D97-AF65-F5344CB8AC3E}">
        <p14:creationId xmlns:p14="http://schemas.microsoft.com/office/powerpoint/2010/main" val="134802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B4405-CED3-52B8-0850-2095115C71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928C93-C771-0C86-3BCC-4D8424785F7D}"/>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7/9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F4B1E964-3B74-722A-6E7B-E6BC4A51891A}"/>
              </a:ext>
            </a:extLst>
          </p:cNvPr>
          <p:cNvSpPr>
            <a:spLocks noGrp="1"/>
          </p:cNvSpPr>
          <p:nvPr>
            <p:ph idx="1"/>
          </p:nvPr>
        </p:nvSpPr>
        <p:spPr>
          <a:xfrm>
            <a:off x="0" y="685801"/>
            <a:ext cx="12192000" cy="6172199"/>
          </a:xfrm>
        </p:spPr>
        <p:txBody>
          <a:bodyPr>
            <a:normAutofit/>
          </a:bodyPr>
          <a:lstStyle/>
          <a:p>
            <a:pPr algn="just">
              <a:lnSpc>
                <a:spcPct val="150000"/>
              </a:lnSpc>
              <a:spcBef>
                <a:spcPts val="1200"/>
              </a:spcBef>
              <a:spcAft>
                <a:spcPts val="1200"/>
              </a:spcAft>
              <a:buFont typeface="Wingdings" panose="05000000000000000000" pitchFamily="2" charset="2"/>
              <a:buChar char="Ø"/>
            </a:pPr>
            <a:r>
              <a:rPr lang="fr-FR" b="1" dirty="0">
                <a:latin typeface="Arial" panose="020B0604020202020204" pitchFamily="34" charset="0"/>
                <a:cs typeface="Arial" panose="020B0604020202020204" pitchFamily="34" charset="0"/>
              </a:rPr>
              <a:t>Outils de planification urbaine</a:t>
            </a:r>
          </a:p>
          <a:p>
            <a:pPr lvl="1" algn="just">
              <a:lnSpc>
                <a:spcPct val="150000"/>
              </a:lnSpc>
              <a:spcBef>
                <a:spcPts val="1200"/>
              </a:spcBef>
              <a:spcAft>
                <a:spcPts val="12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Schéma directeur d’aménagement et d’urbanisme (SDAU) </a:t>
            </a:r>
          </a:p>
          <a:p>
            <a:pPr marL="0" lvl="1" indent="0" algn="just">
              <a:lnSpc>
                <a:spcPct val="150000"/>
              </a:lnSpc>
              <a:spcBef>
                <a:spcPts val="1200"/>
              </a:spcBef>
              <a:spcAft>
                <a:spcPts val="1200"/>
              </a:spcAft>
              <a:buNone/>
            </a:pPr>
            <a:r>
              <a:rPr lang="fr-FR" sz="2200" dirty="0">
                <a:latin typeface="Arial" panose="020B0604020202020204" pitchFamily="34" charset="0"/>
                <a:cs typeface="Arial" panose="020B0604020202020204" pitchFamily="34" charset="0"/>
              </a:rPr>
              <a:t>26 SDAU adoptés, 08 SDAU en cours d’élaboration, 15 SDAU non encore débutés.</a:t>
            </a:r>
            <a:endParaRPr lang="fr-BF" sz="2200" b="1" dirty="0">
              <a:latin typeface="Arial" panose="020B0604020202020204" pitchFamily="34" charset="0"/>
              <a:cs typeface="Arial" panose="020B0604020202020204" pitchFamily="34" charset="0"/>
            </a:endParaRPr>
          </a:p>
          <a:p>
            <a:pPr lvl="1" algn="just">
              <a:lnSpc>
                <a:spcPct val="150000"/>
              </a:lnSpc>
              <a:spcBef>
                <a:spcPts val="1200"/>
              </a:spcBef>
              <a:spcAft>
                <a:spcPts val="12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Plan d’occupation du sol (POS)</a:t>
            </a:r>
          </a:p>
          <a:p>
            <a:pPr marL="0" lvl="1" indent="0" algn="just">
              <a:lnSpc>
                <a:spcPct val="150000"/>
              </a:lnSpc>
              <a:spcBef>
                <a:spcPts val="1200"/>
              </a:spcBef>
              <a:spcAft>
                <a:spcPts val="1200"/>
              </a:spcAft>
              <a:buNone/>
            </a:pPr>
            <a:r>
              <a:rPr lang="fr-FR" sz="2200" dirty="0">
                <a:latin typeface="Arial" panose="020B0604020202020204" pitchFamily="34" charset="0"/>
                <a:cs typeface="Arial" panose="020B0604020202020204" pitchFamily="34" charset="0"/>
              </a:rPr>
              <a:t>Sur les 351 communes du Burkina Faso, 13 POS adoptés, 09 POS en instance d’adoption, 329 POS non encore débutés.</a:t>
            </a:r>
            <a:endParaRPr lang="fr-FR" b="1"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sz="2200"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A9C43CE7-0DBD-6E98-4FA1-74FAC9D382C5}"/>
              </a:ext>
            </a:extLst>
          </p:cNvPr>
          <p:cNvSpPr>
            <a:spLocks noGrp="1"/>
          </p:cNvSpPr>
          <p:nvPr>
            <p:ph type="sldNum" sz="quarter" idx="12"/>
          </p:nvPr>
        </p:nvSpPr>
        <p:spPr/>
        <p:txBody>
          <a:bodyPr/>
          <a:lstStyle/>
          <a:p>
            <a:fld id="{DD4EBFAF-5F12-48E2-B83E-1784939E7E94}" type="slidenum">
              <a:rPr lang="en-US" smtClean="0"/>
              <a:pPr/>
              <a:t>12</a:t>
            </a:fld>
            <a:endParaRPr lang="en-US" dirty="0"/>
          </a:p>
        </p:txBody>
      </p:sp>
    </p:spTree>
    <p:extLst>
      <p:ext uri="{BB962C8B-B14F-4D97-AF65-F5344CB8AC3E}">
        <p14:creationId xmlns:p14="http://schemas.microsoft.com/office/powerpoint/2010/main" val="22849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72E1-D4EA-1164-A24C-AEA965B2FF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348AE9-4B2B-47B3-693D-F7B10459FFD6}"/>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8/9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754808BF-1D78-6094-DE5D-4D0265BFCA6C}"/>
              </a:ext>
            </a:extLst>
          </p:cNvPr>
          <p:cNvSpPr>
            <a:spLocks noGrp="1"/>
          </p:cNvSpPr>
          <p:nvPr>
            <p:ph idx="1"/>
          </p:nvPr>
        </p:nvSpPr>
        <p:spPr>
          <a:xfrm>
            <a:off x="0" y="685801"/>
            <a:ext cx="12192000" cy="6172199"/>
          </a:xfrm>
        </p:spPr>
        <p:txBody>
          <a:bodyPr>
            <a:normAutofit/>
          </a:bodyPr>
          <a:lstStyle/>
          <a:p>
            <a:pPr algn="just">
              <a:lnSpc>
                <a:spcPct val="150000"/>
              </a:lnSpc>
              <a:spcBef>
                <a:spcPts val="1200"/>
              </a:spcBef>
              <a:spcAft>
                <a:spcPts val="1200"/>
              </a:spcAft>
              <a:buFont typeface="Wingdings" panose="05000000000000000000" pitchFamily="2" charset="2"/>
              <a:buChar char="Ø"/>
            </a:pPr>
            <a:r>
              <a:rPr lang="fr-FR" b="1" dirty="0">
                <a:latin typeface="Arial" panose="020B0604020202020204" pitchFamily="34" charset="0"/>
                <a:cs typeface="Arial" panose="020B0604020202020204" pitchFamily="34" charset="0"/>
              </a:rPr>
              <a:t>Outils de planification urbaine</a:t>
            </a:r>
          </a:p>
          <a:p>
            <a:pPr lvl="1" algn="just">
              <a:lnSpc>
                <a:spcPct val="150000"/>
              </a:lnSpc>
              <a:spcBef>
                <a:spcPts val="1200"/>
              </a:spcBef>
              <a:spcAft>
                <a:spcPts val="12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Schéma directeur d’aménagement et d’urbanisme (SDAU) </a:t>
            </a:r>
          </a:p>
          <a:p>
            <a:pPr marL="0" lvl="1" indent="0" algn="just">
              <a:lnSpc>
                <a:spcPct val="150000"/>
              </a:lnSpc>
              <a:spcBef>
                <a:spcPts val="1200"/>
              </a:spcBef>
              <a:spcAft>
                <a:spcPts val="1200"/>
              </a:spcAft>
              <a:buNone/>
            </a:pPr>
            <a:r>
              <a:rPr lang="fr-FR" sz="2200" dirty="0">
                <a:latin typeface="Arial" panose="020B0604020202020204" pitchFamily="34" charset="0"/>
                <a:cs typeface="Arial" panose="020B0604020202020204" pitchFamily="34" charset="0"/>
              </a:rPr>
              <a:t>26 SDAU adoptés, 08 SDAU en cours d’élaboration, 15 SDAU non encore débutés.</a:t>
            </a:r>
            <a:endParaRPr lang="fr-BF" sz="2200" b="1" dirty="0">
              <a:latin typeface="Arial" panose="020B0604020202020204" pitchFamily="34" charset="0"/>
              <a:cs typeface="Arial" panose="020B0604020202020204" pitchFamily="34" charset="0"/>
            </a:endParaRPr>
          </a:p>
          <a:p>
            <a:pPr lvl="1" algn="just">
              <a:lnSpc>
                <a:spcPct val="150000"/>
              </a:lnSpc>
              <a:spcBef>
                <a:spcPts val="1200"/>
              </a:spcBef>
              <a:spcAft>
                <a:spcPts val="12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Plan d’occupation du sol (POS)</a:t>
            </a:r>
          </a:p>
          <a:p>
            <a:pPr marL="0" lvl="1" indent="0" algn="just">
              <a:lnSpc>
                <a:spcPct val="150000"/>
              </a:lnSpc>
              <a:spcBef>
                <a:spcPts val="1200"/>
              </a:spcBef>
              <a:spcAft>
                <a:spcPts val="1200"/>
              </a:spcAft>
              <a:buNone/>
            </a:pPr>
            <a:r>
              <a:rPr lang="fr-FR" sz="2200" dirty="0">
                <a:latin typeface="Arial" panose="020B0604020202020204" pitchFamily="34" charset="0"/>
                <a:cs typeface="Arial" panose="020B0604020202020204" pitchFamily="34" charset="0"/>
              </a:rPr>
              <a:t>Sur les 351 communes du Burkina Faso, 13 POS adoptés, 09 POS en instance d’adoption, 329 POS non encore débutés.</a:t>
            </a:r>
            <a:endParaRPr lang="fr-FR" b="1"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sz="2200"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BC53103E-2D4D-FE82-5FC2-0FF9206384C2}"/>
              </a:ext>
            </a:extLst>
          </p:cNvPr>
          <p:cNvSpPr>
            <a:spLocks noGrp="1"/>
          </p:cNvSpPr>
          <p:nvPr>
            <p:ph type="sldNum" sz="quarter" idx="12"/>
          </p:nvPr>
        </p:nvSpPr>
        <p:spPr/>
        <p:txBody>
          <a:bodyPr/>
          <a:lstStyle/>
          <a:p>
            <a:fld id="{DD4EBFAF-5F12-48E2-B83E-1784939E7E94}" type="slidenum">
              <a:rPr lang="en-US" smtClean="0"/>
              <a:pPr/>
              <a:t>13</a:t>
            </a:fld>
            <a:endParaRPr lang="en-US" dirty="0"/>
          </a:p>
        </p:txBody>
      </p:sp>
    </p:spTree>
    <p:extLst>
      <p:ext uri="{BB962C8B-B14F-4D97-AF65-F5344CB8AC3E}">
        <p14:creationId xmlns:p14="http://schemas.microsoft.com/office/powerpoint/2010/main" val="399499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CDE84-E98E-95B8-8FF5-3B76ACFACE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72619C-0AA0-44B1-4320-AD0B1A515096}"/>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9/9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9DA8E704-D32F-C3C4-97F4-0A2D8FCE435C}"/>
              </a:ext>
            </a:extLst>
          </p:cNvPr>
          <p:cNvSpPr>
            <a:spLocks noGrp="1"/>
          </p:cNvSpPr>
          <p:nvPr>
            <p:ph idx="1"/>
          </p:nvPr>
        </p:nvSpPr>
        <p:spPr>
          <a:xfrm>
            <a:off x="0" y="685801"/>
            <a:ext cx="12192000" cy="6172199"/>
          </a:xfrm>
        </p:spPr>
        <p:txBody>
          <a:bodyPr>
            <a:normAutofit/>
          </a:bodyPr>
          <a:lstStyle/>
          <a:p>
            <a:pPr marL="0" indent="0" algn="just">
              <a:lnSpc>
                <a:spcPct val="150000"/>
              </a:lnSpc>
              <a:spcBef>
                <a:spcPts val="1200"/>
              </a:spcBef>
              <a:spcAft>
                <a:spcPts val="1200"/>
              </a:spcAft>
              <a:buNone/>
            </a:pPr>
            <a:r>
              <a:rPr lang="fr-FR" b="1" dirty="0">
                <a:latin typeface="Arial" panose="020B0604020202020204" pitchFamily="34" charset="0"/>
                <a:cs typeface="Arial" panose="020B0604020202020204" pitchFamily="34" charset="0"/>
              </a:rPr>
              <a:t>Projets urbains et actions en cours d’exécution</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Programme de restructuration des zones d’habitat spontané et d’apurement du passif du foncier urbain « PRO-REST-APUR » (2023-2029)</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Projet de Renforcement du Réseau d’Assainissement des eaux pluviales de la Ville de Ouagadougou (PRAVO)</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Élaboration de la stratégie nationale de la reconfiguration urbaine (catégorisation des villes)</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Révision du code de l’urbanisme et de la construction</a:t>
            </a:r>
            <a:endParaRPr lang="fr-BF" sz="2200" dirty="0">
              <a:latin typeface="Arial" panose="020B0604020202020204" pitchFamily="34" charset="0"/>
              <a:cs typeface="Arial" panose="020B0604020202020204" pitchFamily="34" charset="0"/>
            </a:endParaRPr>
          </a:p>
          <a:p>
            <a:pPr lvl="1" algn="just">
              <a:lnSpc>
                <a:spcPct val="150000"/>
              </a:lnSpc>
              <a:spcBef>
                <a:spcPts val="1200"/>
              </a:spcBef>
              <a:spcAft>
                <a:spcPts val="1200"/>
              </a:spcAft>
              <a:buFont typeface="Courier New" panose="02070309020205020404" pitchFamily="49" charset="0"/>
              <a:buChar char="o"/>
            </a:pPr>
            <a:endParaRPr lang="fr-BF"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sz="2200"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BA0200E4-7116-F286-88AB-7215B518D238}"/>
              </a:ext>
            </a:extLst>
          </p:cNvPr>
          <p:cNvSpPr>
            <a:spLocks noGrp="1"/>
          </p:cNvSpPr>
          <p:nvPr>
            <p:ph type="sldNum" sz="quarter" idx="12"/>
          </p:nvPr>
        </p:nvSpPr>
        <p:spPr/>
        <p:txBody>
          <a:bodyPr/>
          <a:lstStyle/>
          <a:p>
            <a:fld id="{DD4EBFAF-5F12-48E2-B83E-1784939E7E94}" type="slidenum">
              <a:rPr lang="en-US" smtClean="0"/>
              <a:pPr/>
              <a:t>14</a:t>
            </a:fld>
            <a:endParaRPr lang="en-US" dirty="0"/>
          </a:p>
        </p:txBody>
      </p:sp>
    </p:spTree>
    <p:extLst>
      <p:ext uri="{BB962C8B-B14F-4D97-AF65-F5344CB8AC3E}">
        <p14:creationId xmlns:p14="http://schemas.microsoft.com/office/powerpoint/2010/main" val="153565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CDA3-BF73-A6D1-18E6-3C63D645E7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508DA9-348B-0A91-BB45-3F524E3659C2}"/>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III- Perspectives</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F472757B-AB72-A2E9-209B-2A18CBA28B71}"/>
              </a:ext>
            </a:extLst>
          </p:cNvPr>
          <p:cNvSpPr>
            <a:spLocks noGrp="1"/>
          </p:cNvSpPr>
          <p:nvPr>
            <p:ph idx="1"/>
          </p:nvPr>
        </p:nvSpPr>
        <p:spPr>
          <a:xfrm>
            <a:off x="0" y="685801"/>
            <a:ext cx="12192000" cy="6172199"/>
          </a:xfrm>
        </p:spPr>
        <p:txBody>
          <a:bodyPr>
            <a:normAutofit/>
          </a:bodyPr>
          <a:lstStyle/>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Poursuite de la mise en œuvre du Programme de restructuration des zones d’habitat spontané et d’apurement du passif du foncier urbain « PRO-REST-APUR » (2023-2029)</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Projet de Renforcement du Réseau d’Assainissement des eaux pluviales de la Ville de Ouagadougou (PRAVO), phase 4</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Finalisation de l’étude de la catégorisation des villes</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Programme de développement urbain (PUD) 2025-2029</a:t>
            </a:r>
          </a:p>
          <a:p>
            <a:pPr lvl="1" algn="just">
              <a:lnSpc>
                <a:spcPct val="150000"/>
              </a:lnSpc>
              <a:spcBef>
                <a:spcPts val="1200"/>
              </a:spcBef>
              <a:spcAft>
                <a:spcPts val="12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Élaboration de documents de planification urbaine </a:t>
            </a:r>
            <a:endParaRPr lang="fr-BF" sz="2200" dirty="0">
              <a:latin typeface="Arial" panose="020B0604020202020204" pitchFamily="34" charset="0"/>
              <a:cs typeface="Arial" panose="020B0604020202020204" pitchFamily="34" charset="0"/>
            </a:endParaRPr>
          </a:p>
          <a:p>
            <a:pPr lvl="1" algn="just">
              <a:lnSpc>
                <a:spcPct val="150000"/>
              </a:lnSpc>
              <a:spcBef>
                <a:spcPts val="1200"/>
              </a:spcBef>
              <a:spcAft>
                <a:spcPts val="1200"/>
              </a:spcAft>
              <a:buFont typeface="Courier New" panose="02070309020205020404" pitchFamily="49" charset="0"/>
              <a:buChar char="o"/>
            </a:pPr>
            <a:endParaRPr lang="fr-BF"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sz="2200"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109A37F2-773F-1C3C-6B7D-6A918944898A}"/>
              </a:ext>
            </a:extLst>
          </p:cNvPr>
          <p:cNvSpPr>
            <a:spLocks noGrp="1"/>
          </p:cNvSpPr>
          <p:nvPr>
            <p:ph type="sldNum" sz="quarter" idx="12"/>
          </p:nvPr>
        </p:nvSpPr>
        <p:spPr/>
        <p:txBody>
          <a:bodyPr/>
          <a:lstStyle/>
          <a:p>
            <a:fld id="{DD4EBFAF-5F12-48E2-B83E-1784939E7E94}" type="slidenum">
              <a:rPr lang="en-US" smtClean="0"/>
              <a:pPr/>
              <a:t>15</a:t>
            </a:fld>
            <a:endParaRPr lang="en-US" dirty="0"/>
          </a:p>
        </p:txBody>
      </p:sp>
    </p:spTree>
    <p:extLst>
      <p:ext uri="{BB962C8B-B14F-4D97-AF65-F5344CB8AC3E}">
        <p14:creationId xmlns:p14="http://schemas.microsoft.com/office/powerpoint/2010/main" val="262867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9203-BEC9-8E69-D90D-F3558B4B29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36E4C8-92C7-624A-568D-24FD9AE19EB6}"/>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Conclusion</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3E5BEB8A-49B1-18C5-C203-87225F3D31B3}"/>
              </a:ext>
            </a:extLst>
          </p:cNvPr>
          <p:cNvSpPr>
            <a:spLocks noGrp="1"/>
          </p:cNvSpPr>
          <p:nvPr>
            <p:ph idx="1"/>
          </p:nvPr>
        </p:nvSpPr>
        <p:spPr>
          <a:xfrm>
            <a:off x="0" y="685801"/>
            <a:ext cx="12192000" cy="6172199"/>
          </a:xfrm>
        </p:spPr>
        <p:txBody>
          <a:bodyPr>
            <a:normAutofit/>
          </a:bodyPr>
          <a:lstStyle/>
          <a:p>
            <a:pPr marL="0" lvl="1"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Les villes jouent et continueront à jouer un rôle essentiel dans le développement du Burkina Faso. C’est pourquoi, elles doivent véritablement offrir un cadre de vie agréable voire un mieux-être à tous ses habitants. </a:t>
            </a:r>
          </a:p>
          <a:p>
            <a:pPr marL="0" lvl="1"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De ce fait, tous les acteurs à quelque niveau que ce soit doivent s’impliquer fortement dans le processus de construction permanente et réfléchie de l’espace urbain qui dans le cadre de la décentralisation doit être la traduction du développement économique, sociale, politique, culturelle et environnementale. </a:t>
            </a:r>
          </a:p>
          <a:p>
            <a:pPr marL="0" lvl="1"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Le Ministère doit toutefois, continuer à accompagner les communes en vue d’amorcer le développement urbain et renforcer l’efficacité des documents d’urbanisme et les outils de gestion urbaine.</a:t>
            </a:r>
            <a:endParaRPr lang="fr-BF"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3D71680B-6B7E-B431-FDE8-7B8F7A1975B7}"/>
              </a:ext>
            </a:extLst>
          </p:cNvPr>
          <p:cNvSpPr>
            <a:spLocks noGrp="1"/>
          </p:cNvSpPr>
          <p:nvPr>
            <p:ph type="sldNum" sz="quarter" idx="12"/>
          </p:nvPr>
        </p:nvSpPr>
        <p:spPr/>
        <p:txBody>
          <a:bodyPr/>
          <a:lstStyle/>
          <a:p>
            <a:fld id="{DD4EBFAF-5F12-48E2-B83E-1784939E7E94}" type="slidenum">
              <a:rPr lang="en-US" smtClean="0"/>
              <a:pPr/>
              <a:t>16</a:t>
            </a:fld>
            <a:endParaRPr lang="en-US" dirty="0"/>
          </a:p>
        </p:txBody>
      </p:sp>
    </p:spTree>
    <p:extLst>
      <p:ext uri="{BB962C8B-B14F-4D97-AF65-F5344CB8AC3E}">
        <p14:creationId xmlns:p14="http://schemas.microsoft.com/office/powerpoint/2010/main" val="340941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1991544" y="2132856"/>
            <a:ext cx="8229600" cy="1944216"/>
          </a:xfrm>
          <a:ln>
            <a:noFill/>
          </a:ln>
        </p:spPr>
        <p:txBody>
          <a:bodyPr/>
          <a:lstStyle/>
          <a:p>
            <a:pPr algn="ctr"/>
            <a:r>
              <a:rPr lang="fr-FR" b="1" dirty="0">
                <a:ln w="22225">
                  <a:solidFill>
                    <a:schemeClr val="bg1"/>
                  </a:solidFill>
                  <a:prstDash val="solid"/>
                </a:ln>
                <a:solidFill>
                  <a:schemeClr val="tx1"/>
                </a:solidFill>
                <a:latin typeface="Garamond" panose="02020404030301010803" pitchFamily="18" charset="0"/>
              </a:rPr>
              <a:t>MERCI POUR VOTRE AIMABLE ATTENTION</a:t>
            </a:r>
          </a:p>
        </p:txBody>
      </p:sp>
      <p:sp>
        <p:nvSpPr>
          <p:cNvPr id="7" name="Espace réservé du numéro de diapositive 6"/>
          <p:cNvSpPr>
            <a:spLocks noGrp="1"/>
          </p:cNvSpPr>
          <p:nvPr>
            <p:ph type="sldNum" sz="quarter" idx="12"/>
          </p:nvPr>
        </p:nvSpPr>
        <p:spPr/>
        <p:txBody>
          <a:bodyPr/>
          <a:lstStyle/>
          <a:p>
            <a:fld id="{DD4EBFAF-5F12-48E2-B83E-1784939E7E94}" type="slidenum">
              <a:rPr lang="en-US" smtClean="0"/>
              <a:pPr/>
              <a:t>17</a:t>
            </a:fld>
            <a:endParaRPr lang="en-US"/>
          </a:p>
        </p:txBody>
      </p:sp>
    </p:spTree>
    <p:extLst>
      <p:ext uri="{BB962C8B-B14F-4D97-AF65-F5344CB8AC3E}">
        <p14:creationId xmlns:p14="http://schemas.microsoft.com/office/powerpoint/2010/main" val="34334367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58536"/>
          </a:xfrm>
        </p:spPr>
        <p:txBody>
          <a:bodyPr>
            <a:normAutofit/>
          </a:bodyPr>
          <a:lstStyle/>
          <a:p>
            <a:pPr algn="ctr"/>
            <a:r>
              <a:rPr lang="fr-FR"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a:t>
            </a:r>
          </a:p>
        </p:txBody>
      </p:sp>
      <p:sp>
        <p:nvSpPr>
          <p:cNvPr id="3" name="Espace réservé du contenu 2"/>
          <p:cNvSpPr>
            <a:spLocks noGrp="1"/>
          </p:cNvSpPr>
          <p:nvPr>
            <p:ph idx="1"/>
          </p:nvPr>
        </p:nvSpPr>
        <p:spPr>
          <a:xfrm>
            <a:off x="0" y="1124744"/>
            <a:ext cx="12191999" cy="5733256"/>
          </a:xfrm>
        </p:spPr>
        <p:txBody>
          <a:bodyPr>
            <a:normAutofit/>
          </a:bodyPr>
          <a:lstStyle/>
          <a:p>
            <a:pPr marL="0" indent="0">
              <a:lnSpc>
                <a:spcPct val="150000"/>
              </a:lnSpc>
              <a:buNone/>
            </a:pPr>
            <a:endParaRPr lang="fr-FR" sz="800" b="1" dirty="0">
              <a:solidFill>
                <a:schemeClr val="tx1"/>
              </a:solidFill>
              <a:latin typeface="Garamond" panose="02020404030301010803" pitchFamily="18" charset="0"/>
            </a:endParaRPr>
          </a:p>
          <a:p>
            <a:pPr marL="514350" indent="-514350">
              <a:lnSpc>
                <a:spcPct val="150000"/>
              </a:lnSpc>
              <a:spcBef>
                <a:spcPts val="2400"/>
              </a:spcBef>
              <a:spcAft>
                <a:spcPts val="2400"/>
              </a:spcAft>
              <a:buFont typeface="+mj-lt"/>
              <a:buAutoNum type="romanUcPeriod"/>
            </a:pPr>
            <a:endParaRPr lang="fr-FR" sz="3200" b="1" dirty="0">
              <a:latin typeface="Arial" panose="020B0604020202020204" pitchFamily="34" charset="0"/>
              <a:cs typeface="Arial" panose="020B0604020202020204" pitchFamily="34" charset="0"/>
            </a:endParaRPr>
          </a:p>
          <a:p>
            <a:pPr marL="514350" indent="-514350">
              <a:lnSpc>
                <a:spcPct val="150000"/>
              </a:lnSpc>
              <a:spcBef>
                <a:spcPts val="2400"/>
              </a:spcBef>
              <a:spcAft>
                <a:spcPts val="2400"/>
              </a:spcAft>
              <a:buFont typeface="+mj-lt"/>
              <a:buAutoNum type="romanUcPeriod"/>
            </a:pPr>
            <a:endParaRPr lang="fr-FR" sz="3200" b="1" dirty="0">
              <a:solidFill>
                <a:schemeClr val="tx1"/>
              </a:solidFill>
              <a:latin typeface="Arial" panose="020B0604020202020204" pitchFamily="34" charset="0"/>
              <a:cs typeface="Arial" panose="020B0604020202020204" pitchFamily="34" charset="0"/>
            </a:endParaRPr>
          </a:p>
          <a:p>
            <a:pPr marL="0" indent="0">
              <a:lnSpc>
                <a:spcPct val="150000"/>
              </a:lnSpc>
              <a:spcBef>
                <a:spcPts val="2400"/>
              </a:spcBef>
              <a:spcAft>
                <a:spcPts val="2400"/>
              </a:spcAft>
              <a:buNone/>
            </a:pPr>
            <a:endParaRPr lang="fr-FR" sz="3200" b="1" dirty="0">
              <a:latin typeface="Arial" panose="020B0604020202020204" pitchFamily="34" charset="0"/>
              <a:cs typeface="Arial" panose="020B0604020202020204" pitchFamily="34" charset="0"/>
            </a:endParaRPr>
          </a:p>
          <a:p>
            <a:pPr marL="514350" indent="-514350">
              <a:lnSpc>
                <a:spcPct val="150000"/>
              </a:lnSpc>
              <a:spcBef>
                <a:spcPts val="2400"/>
              </a:spcBef>
              <a:spcAft>
                <a:spcPts val="2400"/>
              </a:spcAft>
              <a:buFont typeface="+mj-lt"/>
              <a:buAutoNum type="romanUcPeriod"/>
            </a:pPr>
            <a:endParaRPr lang="fr-FR" sz="2000" b="1" dirty="0">
              <a:solidFill>
                <a:schemeClr val="tx1"/>
              </a:solidFill>
              <a:latin typeface="Garamond" panose="02020404030301010803" pitchFamily="18" charset="0"/>
            </a:endParaRPr>
          </a:p>
          <a:p>
            <a:pPr marL="514350" indent="-514350">
              <a:lnSpc>
                <a:spcPct val="150000"/>
              </a:lnSpc>
              <a:spcBef>
                <a:spcPts val="1200"/>
              </a:spcBef>
              <a:spcAft>
                <a:spcPts val="1200"/>
              </a:spcAft>
              <a:buFont typeface="+mj-lt"/>
              <a:buAutoNum type="romanUcPeriod"/>
            </a:pPr>
            <a:endParaRPr lang="fr-FR" sz="800" b="1" dirty="0">
              <a:solidFill>
                <a:schemeClr val="tx1"/>
              </a:solidFill>
              <a:latin typeface="Garamond" panose="02020404030301010803" pitchFamily="18" charset="0"/>
            </a:endParaRPr>
          </a:p>
          <a:p>
            <a:pPr>
              <a:lnSpc>
                <a:spcPct val="150000"/>
              </a:lnSpc>
            </a:pPr>
            <a:endParaRPr lang="fr-FR" sz="2000" dirty="0"/>
          </a:p>
        </p:txBody>
      </p:sp>
      <p:sp>
        <p:nvSpPr>
          <p:cNvPr id="6" name="Espace réservé du numéro de diapositive 5"/>
          <p:cNvSpPr>
            <a:spLocks noGrp="1"/>
          </p:cNvSpPr>
          <p:nvPr>
            <p:ph type="sldNum" sz="quarter" idx="12"/>
          </p:nvPr>
        </p:nvSpPr>
        <p:spPr/>
        <p:txBody>
          <a:bodyPr/>
          <a:lstStyle/>
          <a:p>
            <a:fld id="{DD4EBFAF-5F12-48E2-B83E-1784939E7E94}" type="slidenum">
              <a:rPr lang="en-US">
                <a:solidFill>
                  <a:schemeClr val="tx1"/>
                </a:solidFill>
              </a:rPr>
              <a:pPr/>
              <a:t>2</a:t>
            </a:fld>
            <a:endParaRPr lang="en-US" dirty="0">
              <a:solidFill>
                <a:schemeClr val="tx1"/>
              </a:solidFill>
            </a:endParaRPr>
          </a:p>
        </p:txBody>
      </p:sp>
      <p:sp>
        <p:nvSpPr>
          <p:cNvPr id="5" name="Arrondir un rectangle avec un coin diagonal 1">
            <a:extLst>
              <a:ext uri="{FF2B5EF4-FFF2-40B4-BE49-F238E27FC236}">
                <a16:creationId xmlns:a16="http://schemas.microsoft.com/office/drawing/2014/main" id="{F831D95E-ED95-64E5-1E06-C73F4F0E9120}"/>
              </a:ext>
            </a:extLst>
          </p:cNvPr>
          <p:cNvSpPr/>
          <p:nvPr/>
        </p:nvSpPr>
        <p:spPr>
          <a:xfrm>
            <a:off x="1982803" y="1220009"/>
            <a:ext cx="8051696" cy="64584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Arial" panose="020B0604020202020204" pitchFamily="34" charset="0"/>
                <a:cs typeface="Arial" panose="020B0604020202020204" pitchFamily="34" charset="0"/>
              </a:rPr>
              <a:t>Introduction</a:t>
            </a:r>
          </a:p>
        </p:txBody>
      </p:sp>
      <p:sp>
        <p:nvSpPr>
          <p:cNvPr id="7" name="Arrondir un rectangle avec un coin diagonal 1">
            <a:extLst>
              <a:ext uri="{FF2B5EF4-FFF2-40B4-BE49-F238E27FC236}">
                <a16:creationId xmlns:a16="http://schemas.microsoft.com/office/drawing/2014/main" id="{F831D95E-ED95-64E5-1E06-C73F4F0E9120}"/>
              </a:ext>
            </a:extLst>
          </p:cNvPr>
          <p:cNvSpPr/>
          <p:nvPr/>
        </p:nvSpPr>
        <p:spPr>
          <a:xfrm>
            <a:off x="1982803" y="2272160"/>
            <a:ext cx="8051696" cy="64584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Arial" panose="020B0604020202020204" pitchFamily="34" charset="0"/>
                <a:cs typeface="Arial" panose="020B0604020202020204" pitchFamily="34" charset="0"/>
              </a:rPr>
              <a:t>Défis de l’urbanisation</a:t>
            </a:r>
          </a:p>
        </p:txBody>
      </p:sp>
      <p:sp>
        <p:nvSpPr>
          <p:cNvPr id="8" name="Arrondir un rectangle avec un coin diagonal 1">
            <a:extLst>
              <a:ext uri="{FF2B5EF4-FFF2-40B4-BE49-F238E27FC236}">
                <a16:creationId xmlns:a16="http://schemas.microsoft.com/office/drawing/2014/main" id="{F831D95E-ED95-64E5-1E06-C73F4F0E9120}"/>
              </a:ext>
            </a:extLst>
          </p:cNvPr>
          <p:cNvSpPr/>
          <p:nvPr/>
        </p:nvSpPr>
        <p:spPr>
          <a:xfrm>
            <a:off x="1982803" y="3583153"/>
            <a:ext cx="8051696" cy="64584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Arial" panose="020B0604020202020204" pitchFamily="34" charset="0"/>
                <a:cs typeface="Arial" panose="020B0604020202020204" pitchFamily="34" charset="0"/>
              </a:rPr>
              <a:t>Actions de mise en œuvre</a:t>
            </a:r>
          </a:p>
        </p:txBody>
      </p:sp>
      <p:sp>
        <p:nvSpPr>
          <p:cNvPr id="9" name="Arrondir un rectangle avec un coin diagonal 1">
            <a:extLst>
              <a:ext uri="{FF2B5EF4-FFF2-40B4-BE49-F238E27FC236}">
                <a16:creationId xmlns:a16="http://schemas.microsoft.com/office/drawing/2014/main" id="{F831D95E-ED95-64E5-1E06-C73F4F0E9120}"/>
              </a:ext>
            </a:extLst>
          </p:cNvPr>
          <p:cNvSpPr/>
          <p:nvPr/>
        </p:nvSpPr>
        <p:spPr>
          <a:xfrm>
            <a:off x="1930504" y="4751816"/>
            <a:ext cx="8051696" cy="64584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Arial" panose="020B0604020202020204" pitchFamily="34" charset="0"/>
                <a:cs typeface="Arial" panose="020B0604020202020204" pitchFamily="34" charset="0"/>
              </a:rPr>
              <a:t>Perspectives</a:t>
            </a:r>
          </a:p>
        </p:txBody>
      </p:sp>
      <p:sp>
        <p:nvSpPr>
          <p:cNvPr id="4" name="Arrondir un rectangle avec un coin diagonal 1">
            <a:extLst>
              <a:ext uri="{FF2B5EF4-FFF2-40B4-BE49-F238E27FC236}">
                <a16:creationId xmlns:a16="http://schemas.microsoft.com/office/drawing/2014/main" id="{8C40DACF-767D-FAEA-CA81-7F6B14BC4F66}"/>
              </a:ext>
            </a:extLst>
          </p:cNvPr>
          <p:cNvSpPr/>
          <p:nvPr/>
        </p:nvSpPr>
        <p:spPr>
          <a:xfrm>
            <a:off x="1979207" y="5846898"/>
            <a:ext cx="8051696" cy="645842"/>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Arial" panose="020B0604020202020204" pitchFamily="34" charset="0"/>
                <a:cs typeface="Arial" panose="020B0604020202020204" pitchFamily="34" charset="0"/>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9" cy="727364"/>
          </a:xfrm>
        </p:spPr>
        <p:txBody>
          <a:bodyPr/>
          <a:lstStyle/>
          <a:p>
            <a:pPr algn="ctr"/>
            <a:r>
              <a:rPr lang="fr-FR" sz="3200" b="1" dirty="0">
                <a:latin typeface="Arial" panose="020B0604020202020204" pitchFamily="34" charset="0"/>
                <a:cs typeface="Arial" panose="020B0604020202020204" pitchFamily="34" charset="0"/>
              </a:rPr>
              <a:t>Introduction </a:t>
            </a:r>
            <a:r>
              <a:rPr lang="fr-FR" sz="2000" b="1" dirty="0">
                <a:latin typeface="Arial" panose="020B0604020202020204" pitchFamily="34" charset="0"/>
                <a:cs typeface="Arial" panose="020B0604020202020204" pitchFamily="34" charset="0"/>
              </a:rPr>
              <a:t>(</a:t>
            </a:r>
            <a:r>
              <a:rPr lang="fr-FR" sz="2000" b="1" dirty="0">
                <a:solidFill>
                  <a:srgbClr val="FF0000"/>
                </a:solidFill>
                <a:latin typeface="Arial" panose="020B0604020202020204" pitchFamily="34" charset="0"/>
                <a:cs typeface="Arial" panose="020B0604020202020204" pitchFamily="34" charset="0"/>
              </a:rPr>
              <a:t>1/2</a:t>
            </a:r>
            <a:r>
              <a:rPr lang="fr-FR" sz="2000" b="1" dirty="0">
                <a:latin typeface="Arial" panose="020B0604020202020204" pitchFamily="34" charset="0"/>
                <a:cs typeface="Arial" panose="020B0604020202020204" pitchFamily="34" charset="0"/>
              </a:rPr>
              <a:t>)</a:t>
            </a:r>
          </a:p>
        </p:txBody>
      </p:sp>
      <p:sp>
        <p:nvSpPr>
          <p:cNvPr id="3" name="Espace réservé du contenu 2"/>
          <p:cNvSpPr>
            <a:spLocks noGrp="1"/>
          </p:cNvSpPr>
          <p:nvPr>
            <p:ph idx="1"/>
          </p:nvPr>
        </p:nvSpPr>
        <p:spPr>
          <a:xfrm>
            <a:off x="0" y="958467"/>
            <a:ext cx="12191999" cy="5899532"/>
          </a:xfrm>
        </p:spPr>
        <p:txBody>
          <a:bodyPr>
            <a:normAutofit/>
          </a:bodyPr>
          <a:lstStyle/>
          <a:p>
            <a:pPr marL="0"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Urbanisation en Afrique caractérisée par une concentration croissante des populations dans les villes. </a:t>
            </a:r>
          </a:p>
          <a:p>
            <a:pPr marL="0"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Doublement de la population africaine depuis 1990 pour atteindre 1,2 milliard de personnes en 2015, et un autre doublement d’ici 2050. </a:t>
            </a:r>
          </a:p>
          <a:p>
            <a:pPr marL="0"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Dynamiques d’urbanisation influencées par de nombreux autres facteurs : climat et géographie, revenus de la population, institutions et politiques publiques, cycles économiques, conflits, reclassification de zones rurales en zones urbaines, etc. (</a:t>
            </a:r>
            <a:r>
              <a:rPr lang="fr-FR" dirty="0" err="1">
                <a:latin typeface="Arial" panose="020B0604020202020204" pitchFamily="34" charset="0"/>
                <a:cs typeface="Arial" panose="020B0604020202020204" pitchFamily="34" charset="0"/>
              </a:rPr>
              <a:t>Heinrigs</a:t>
            </a:r>
            <a:r>
              <a:rPr lang="fr-FR" dirty="0">
                <a:latin typeface="Arial" panose="020B0604020202020204" pitchFamily="34" charset="0"/>
                <a:cs typeface="Arial" panose="020B0604020202020204" pitchFamily="34" charset="0"/>
              </a:rPr>
              <a:t> P., 2021).</a:t>
            </a:r>
            <a:endParaRPr lang="fr-FR" sz="2000" dirty="0">
              <a:solidFill>
                <a:schemeClr val="tx1"/>
              </a:solidFill>
              <a:latin typeface="Arial" panose="020B0604020202020204" pitchFamily="34" charset="0"/>
              <a:cs typeface="Arial" panose="020B0604020202020204" pitchFamily="34" charset="0"/>
            </a:endParaRPr>
          </a:p>
          <a:p>
            <a:pPr marL="0" indent="0">
              <a:lnSpc>
                <a:spcPct val="114000"/>
              </a:lnSpc>
              <a:buNone/>
            </a:pPr>
            <a:endParaRPr lang="fr-FR" sz="1800" dirty="0">
              <a:solidFill>
                <a:schemeClr val="tx1"/>
              </a:solidFill>
            </a:endParaRPr>
          </a:p>
          <a:p>
            <a:pPr marL="0" indent="0">
              <a:lnSpc>
                <a:spcPct val="114000"/>
              </a:lnSpc>
              <a:buNone/>
            </a:pPr>
            <a:endParaRPr lang="fr-FR" sz="2400" dirty="0">
              <a:solidFill>
                <a:schemeClr val="tx1"/>
              </a:solidFill>
              <a:latin typeface="Arial Narrow" panose="020B0606020202030204" pitchFamily="34" charset="0"/>
            </a:endParaRPr>
          </a:p>
          <a:p>
            <a:pPr marL="0" indent="0">
              <a:lnSpc>
                <a:spcPct val="114000"/>
              </a:lnSpc>
              <a:buNone/>
            </a:pPr>
            <a:endParaRPr lang="fr-FR" sz="2400" dirty="0">
              <a:solidFill>
                <a:schemeClr val="tx1"/>
              </a:solidFill>
              <a:latin typeface="Arial Narrow" panose="020B0606020202030204" pitchFamily="34" charset="0"/>
            </a:endParaRPr>
          </a:p>
          <a:p>
            <a:pPr marL="0" indent="0">
              <a:lnSpc>
                <a:spcPct val="114000"/>
              </a:lnSpc>
              <a:buNone/>
            </a:pPr>
            <a:endParaRPr lang="fr-FR" sz="2400" dirty="0">
              <a:solidFill>
                <a:schemeClr val="tx1"/>
              </a:solidFill>
              <a:latin typeface="Arial Narrow" panose="020B0606020202030204" pitchFamily="34" charset="0"/>
            </a:endParaRPr>
          </a:p>
        </p:txBody>
      </p:sp>
      <p:sp>
        <p:nvSpPr>
          <p:cNvPr id="6" name="Espace réservé du numéro de diapositive 5"/>
          <p:cNvSpPr>
            <a:spLocks noGrp="1"/>
          </p:cNvSpPr>
          <p:nvPr>
            <p:ph type="sldNum" sz="quarter" idx="12"/>
          </p:nvPr>
        </p:nvSpPr>
        <p:spPr/>
        <p:txBody>
          <a:bodyPr/>
          <a:lstStyle/>
          <a:p>
            <a:fld id="{DD4EBFAF-5F12-48E2-B83E-1784939E7E94}" type="slidenum">
              <a:rPr lang="en-US" smtClean="0"/>
              <a:pPr/>
              <a:t>3</a:t>
            </a:fld>
            <a:endParaRPr lang="en-US" dirty="0"/>
          </a:p>
        </p:txBody>
      </p:sp>
    </p:spTree>
    <p:extLst>
      <p:ext uri="{BB962C8B-B14F-4D97-AF65-F5344CB8AC3E}">
        <p14:creationId xmlns:p14="http://schemas.microsoft.com/office/powerpoint/2010/main" val="89917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C625-264B-28E4-34A2-D3101036CA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F9BD21-7316-692D-5A2A-56B2CF01B6CC}"/>
              </a:ext>
            </a:extLst>
          </p:cNvPr>
          <p:cNvSpPr>
            <a:spLocks noGrp="1"/>
          </p:cNvSpPr>
          <p:nvPr>
            <p:ph type="title"/>
          </p:nvPr>
        </p:nvSpPr>
        <p:spPr>
          <a:xfrm>
            <a:off x="1" y="0"/>
            <a:ext cx="12191999" cy="727364"/>
          </a:xfrm>
        </p:spPr>
        <p:txBody>
          <a:bodyPr/>
          <a:lstStyle/>
          <a:p>
            <a:pPr algn="ctr"/>
            <a:r>
              <a:rPr lang="fr-FR" sz="3200" b="1" dirty="0">
                <a:latin typeface="Arial" panose="020B0604020202020204" pitchFamily="34" charset="0"/>
                <a:cs typeface="Arial" panose="020B0604020202020204" pitchFamily="34" charset="0"/>
              </a:rPr>
              <a:t>Introduction </a:t>
            </a:r>
            <a:r>
              <a:rPr lang="fr-FR" sz="2000" b="1" dirty="0">
                <a:latin typeface="Arial" panose="020B0604020202020204" pitchFamily="34" charset="0"/>
                <a:cs typeface="Arial" panose="020B0604020202020204" pitchFamily="34" charset="0"/>
              </a:rPr>
              <a:t>(</a:t>
            </a:r>
            <a:r>
              <a:rPr lang="fr-FR" sz="2000" b="1" dirty="0">
                <a:solidFill>
                  <a:srgbClr val="FF0000"/>
                </a:solidFill>
                <a:latin typeface="Arial" panose="020B0604020202020204" pitchFamily="34" charset="0"/>
                <a:cs typeface="Arial" panose="020B0604020202020204" pitchFamily="34" charset="0"/>
              </a:rPr>
              <a:t>2/2</a:t>
            </a:r>
            <a:r>
              <a:rPr lang="fr-FR" sz="2000" b="1" dirty="0">
                <a:latin typeface="Arial" panose="020B0604020202020204" pitchFamily="34" charset="0"/>
                <a:cs typeface="Arial" panose="020B0604020202020204" pitchFamily="34" charset="0"/>
              </a:rPr>
              <a:t>)</a:t>
            </a:r>
          </a:p>
        </p:txBody>
      </p:sp>
      <p:sp>
        <p:nvSpPr>
          <p:cNvPr id="3" name="Espace réservé du contenu 2">
            <a:extLst>
              <a:ext uri="{FF2B5EF4-FFF2-40B4-BE49-F238E27FC236}">
                <a16:creationId xmlns:a16="http://schemas.microsoft.com/office/drawing/2014/main" id="{24AB266B-2DBA-6376-A9BB-4A27560B72C5}"/>
              </a:ext>
            </a:extLst>
          </p:cNvPr>
          <p:cNvSpPr>
            <a:spLocks noGrp="1"/>
          </p:cNvSpPr>
          <p:nvPr>
            <p:ph idx="1"/>
          </p:nvPr>
        </p:nvSpPr>
        <p:spPr>
          <a:xfrm>
            <a:off x="0" y="958467"/>
            <a:ext cx="12191999" cy="5899532"/>
          </a:xfrm>
        </p:spPr>
        <p:txBody>
          <a:bodyPr>
            <a:normAutofit lnSpcReduction="10000"/>
          </a:bodyPr>
          <a:lstStyle/>
          <a:p>
            <a:pPr marL="0"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Le Burkina Faso, une urbanisation galopante à l’instar des autres États africains. </a:t>
            </a:r>
          </a:p>
          <a:p>
            <a:pPr marL="0"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Urbanisation au Burkina Faso : </a:t>
            </a:r>
            <a:r>
              <a:rPr lang="fr-FR" dirty="0">
                <a:solidFill>
                  <a:schemeClr val="tx1"/>
                </a:solidFill>
                <a:latin typeface="Arial" panose="020B0604020202020204" pitchFamily="34" charset="0"/>
                <a:cs typeface="Arial" panose="020B0604020202020204" pitchFamily="34" charset="0"/>
              </a:rPr>
              <a:t>1975</a:t>
            </a:r>
            <a:r>
              <a:rPr lang="fr-FR" b="1" dirty="0">
                <a:solidFill>
                  <a:schemeClr val="tx1"/>
                </a:solidFill>
                <a:latin typeface="Arial" panose="020B0604020202020204" pitchFamily="34" charset="0"/>
                <a:cs typeface="Arial" panose="020B0604020202020204" pitchFamily="34" charset="0"/>
              </a:rPr>
              <a:t> </a:t>
            </a:r>
            <a:r>
              <a:rPr lang="fr-FR" dirty="0">
                <a:solidFill>
                  <a:schemeClr val="tx1"/>
                </a:solidFill>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6,4%</a:t>
            </a:r>
            <a:r>
              <a:rPr lang="fr-FR" dirty="0">
                <a:solidFill>
                  <a:schemeClr val="tx1"/>
                </a:solidFill>
                <a:latin typeface="Arial" panose="020B0604020202020204" pitchFamily="34" charset="0"/>
                <a:cs typeface="Arial" panose="020B0604020202020204" pitchFamily="34" charset="0"/>
              </a:rPr>
              <a:t> ; 1985 = </a:t>
            </a:r>
            <a:r>
              <a:rPr lang="fr-FR" b="1" dirty="0">
                <a:solidFill>
                  <a:schemeClr val="tx1"/>
                </a:solidFill>
                <a:latin typeface="Arial" panose="020B0604020202020204" pitchFamily="34" charset="0"/>
                <a:cs typeface="Arial" panose="020B0604020202020204" pitchFamily="34" charset="0"/>
              </a:rPr>
              <a:t>12,7%</a:t>
            </a:r>
            <a:r>
              <a:rPr lang="fr-FR" dirty="0">
                <a:solidFill>
                  <a:schemeClr val="tx1"/>
                </a:solidFill>
                <a:latin typeface="Arial" panose="020B0604020202020204" pitchFamily="34" charset="0"/>
                <a:cs typeface="Arial" panose="020B0604020202020204" pitchFamily="34" charset="0"/>
              </a:rPr>
              <a:t> ; 1996 = </a:t>
            </a:r>
            <a:r>
              <a:rPr lang="fr-FR" b="1" dirty="0">
                <a:solidFill>
                  <a:schemeClr val="tx1"/>
                </a:solidFill>
                <a:latin typeface="Arial" panose="020B0604020202020204" pitchFamily="34" charset="0"/>
                <a:cs typeface="Arial" panose="020B0604020202020204" pitchFamily="34" charset="0"/>
              </a:rPr>
              <a:t>15,50%</a:t>
            </a:r>
            <a:r>
              <a:rPr lang="fr-FR" dirty="0">
                <a:solidFill>
                  <a:schemeClr val="tx1"/>
                </a:solidFill>
                <a:latin typeface="Arial" panose="020B0604020202020204" pitchFamily="34" charset="0"/>
                <a:cs typeface="Arial" panose="020B0604020202020204" pitchFamily="34" charset="0"/>
              </a:rPr>
              <a:t> ; 2006</a:t>
            </a:r>
            <a:r>
              <a:rPr lang="fr-FR" dirty="0">
                <a:latin typeface="Arial" panose="020B0604020202020204" pitchFamily="34" charset="0"/>
                <a:cs typeface="Arial" panose="020B0604020202020204" pitchFamily="34" charset="0"/>
              </a:rPr>
              <a:t> = </a:t>
            </a:r>
            <a:r>
              <a:rPr lang="fr-FR" b="1" dirty="0">
                <a:latin typeface="Arial" panose="020B0604020202020204" pitchFamily="34" charset="0"/>
                <a:cs typeface="Arial" panose="020B0604020202020204" pitchFamily="34" charset="0"/>
              </a:rPr>
              <a:t>22,7%</a:t>
            </a:r>
            <a:r>
              <a:rPr lang="fr-FR" dirty="0">
                <a:solidFill>
                  <a:schemeClr val="tx1"/>
                </a:solidFill>
                <a:latin typeface="Arial" panose="020B0604020202020204" pitchFamily="34" charset="0"/>
                <a:cs typeface="Arial" panose="020B0604020202020204" pitchFamily="34" charset="0"/>
              </a:rPr>
              <a:t> ; 2019 = </a:t>
            </a:r>
            <a:r>
              <a:rPr lang="fr-FR" b="1" dirty="0">
                <a:solidFill>
                  <a:schemeClr val="tx1"/>
                </a:solidFill>
                <a:latin typeface="Arial" panose="020B0604020202020204" pitchFamily="34" charset="0"/>
                <a:cs typeface="Arial" panose="020B0604020202020204" pitchFamily="34" charset="0"/>
              </a:rPr>
              <a:t>26,1%</a:t>
            </a:r>
            <a:r>
              <a:rPr lang="fr-FR" dirty="0">
                <a:latin typeface="Arial" panose="020B0604020202020204" pitchFamily="34" charset="0"/>
                <a:cs typeface="Arial" panose="020B0604020202020204" pitchFamily="34" charset="0"/>
              </a:rPr>
              <a:t> </a:t>
            </a:r>
            <a:r>
              <a:rPr lang="fr-FR" sz="2000" dirty="0">
                <a:solidFill>
                  <a:schemeClr val="tx1"/>
                </a:solidFill>
                <a:latin typeface="Arial" panose="020B0604020202020204" pitchFamily="34" charset="0"/>
                <a:cs typeface="Arial" panose="020B0604020202020204" pitchFamily="34" charset="0"/>
              </a:rPr>
              <a:t>(INSD, 1975 ; 2008 ; 2022)</a:t>
            </a:r>
            <a:r>
              <a:rPr lang="fr-FR" dirty="0">
                <a:solidFill>
                  <a:schemeClr val="tx1"/>
                </a:solidFill>
                <a:latin typeface="Arial" panose="020B0604020202020204" pitchFamily="34" charset="0"/>
                <a:cs typeface="Arial" panose="020B0604020202020204" pitchFamily="34" charset="0"/>
              </a:rPr>
              <a:t> ; 2050 = </a:t>
            </a:r>
            <a:r>
              <a:rPr lang="fr-FR" b="1" dirty="0">
                <a:solidFill>
                  <a:schemeClr val="tx1"/>
                </a:solidFill>
                <a:latin typeface="Arial" panose="020B0604020202020204" pitchFamily="34" charset="0"/>
                <a:cs typeface="Arial" panose="020B0604020202020204" pitchFamily="34" charset="0"/>
              </a:rPr>
              <a:t>35% </a:t>
            </a:r>
            <a:r>
              <a:rPr lang="fr-FR" sz="2000" dirty="0">
                <a:solidFill>
                  <a:schemeClr val="tx1"/>
                </a:solidFill>
                <a:latin typeface="Arial" panose="020B0604020202020204" pitchFamily="34" charset="0"/>
                <a:cs typeface="Arial" panose="020B0604020202020204" pitchFamily="34" charset="0"/>
              </a:rPr>
              <a:t>(Guigma L., 2017)</a:t>
            </a:r>
            <a:r>
              <a:rPr lang="fr-FR" dirty="0">
                <a:solidFill>
                  <a:schemeClr val="tx1"/>
                </a:solidFill>
                <a:latin typeface="Arial" panose="020B0604020202020204" pitchFamily="34" charset="0"/>
                <a:cs typeface="Arial" panose="020B0604020202020204" pitchFamily="34" charset="0"/>
              </a:rPr>
              <a:t>.</a:t>
            </a:r>
          </a:p>
          <a:p>
            <a:pPr marL="0" indent="0" algn="just">
              <a:lnSpc>
                <a:spcPct val="150000"/>
              </a:lnSpc>
              <a:spcBef>
                <a:spcPts val="600"/>
              </a:spcBef>
              <a:spcAft>
                <a:spcPts val="600"/>
              </a:spcAft>
              <a:buNone/>
            </a:pPr>
            <a:r>
              <a:rPr lang="fr-FR" dirty="0">
                <a:latin typeface="Arial" panose="020B0604020202020204" pitchFamily="34" charset="0"/>
                <a:cs typeface="Arial" panose="020B0604020202020204" pitchFamily="34" charset="0"/>
              </a:rPr>
              <a:t>Corollaire : chômage, sous-emploi, développement d’un secteur informel,  détérioration et insuffisance des infrastructures socio-économiques (santé, éducation, assainissement, transport, etc.), dégradation de l’environnement, développement de l’insécurité urbaine et l’extension de la ville.</a:t>
            </a:r>
            <a:endParaRPr lang="fr-BF" dirty="0">
              <a:latin typeface="Arial" panose="020B0604020202020204" pitchFamily="34" charset="0"/>
              <a:cs typeface="Arial" panose="020B0604020202020204" pitchFamily="34" charset="0"/>
            </a:endParaRPr>
          </a:p>
          <a:p>
            <a:pPr marL="0" indent="0" algn="just">
              <a:lnSpc>
                <a:spcPct val="150000"/>
              </a:lnSpc>
              <a:spcBef>
                <a:spcPts val="600"/>
              </a:spcBef>
              <a:spcAft>
                <a:spcPts val="600"/>
              </a:spcAft>
              <a:buNone/>
            </a:pPr>
            <a:endParaRPr lang="fr-FR" dirty="0">
              <a:solidFill>
                <a:schemeClr val="tx1"/>
              </a:solidFill>
              <a:latin typeface="Arial" panose="020B0604020202020204" pitchFamily="34" charset="0"/>
              <a:cs typeface="Arial" panose="020B0604020202020204" pitchFamily="34" charset="0"/>
            </a:endParaRPr>
          </a:p>
          <a:p>
            <a:pPr marL="0" indent="0">
              <a:lnSpc>
                <a:spcPct val="114000"/>
              </a:lnSpc>
              <a:buNone/>
            </a:pPr>
            <a:endParaRPr lang="fr-FR" sz="2000" dirty="0">
              <a:solidFill>
                <a:schemeClr val="tx1"/>
              </a:solidFill>
              <a:latin typeface="Arial" panose="020B0604020202020204" pitchFamily="34" charset="0"/>
              <a:cs typeface="Arial" panose="020B0604020202020204" pitchFamily="34" charset="0"/>
            </a:endParaRPr>
          </a:p>
          <a:p>
            <a:pPr marL="0" indent="0">
              <a:lnSpc>
                <a:spcPct val="114000"/>
              </a:lnSpc>
              <a:buNone/>
            </a:pPr>
            <a:endParaRPr lang="fr-FR" sz="1800" dirty="0">
              <a:solidFill>
                <a:schemeClr val="tx1"/>
              </a:solidFill>
            </a:endParaRPr>
          </a:p>
          <a:p>
            <a:pPr marL="0" indent="0">
              <a:lnSpc>
                <a:spcPct val="114000"/>
              </a:lnSpc>
              <a:buNone/>
            </a:pPr>
            <a:endParaRPr lang="fr-FR" sz="2400" dirty="0">
              <a:solidFill>
                <a:schemeClr val="tx1"/>
              </a:solidFill>
              <a:latin typeface="Arial Narrow" panose="020B0606020202030204" pitchFamily="34" charset="0"/>
            </a:endParaRPr>
          </a:p>
          <a:p>
            <a:pPr marL="0" indent="0">
              <a:lnSpc>
                <a:spcPct val="114000"/>
              </a:lnSpc>
              <a:buNone/>
            </a:pPr>
            <a:endParaRPr lang="fr-FR" sz="2400" dirty="0">
              <a:solidFill>
                <a:schemeClr val="tx1"/>
              </a:solidFill>
              <a:latin typeface="Arial Narrow" panose="020B0606020202030204" pitchFamily="34" charset="0"/>
            </a:endParaRPr>
          </a:p>
          <a:p>
            <a:pPr marL="0" indent="0">
              <a:lnSpc>
                <a:spcPct val="114000"/>
              </a:lnSpc>
              <a:buNone/>
            </a:pPr>
            <a:endParaRPr lang="fr-FR" sz="2400" dirty="0">
              <a:solidFill>
                <a:schemeClr val="tx1"/>
              </a:solidFill>
              <a:latin typeface="Arial Narrow" panose="020B0606020202030204" pitchFamily="34" charset="0"/>
            </a:endParaRPr>
          </a:p>
        </p:txBody>
      </p:sp>
      <p:sp>
        <p:nvSpPr>
          <p:cNvPr id="6" name="Espace réservé du numéro de diapositive 5">
            <a:extLst>
              <a:ext uri="{FF2B5EF4-FFF2-40B4-BE49-F238E27FC236}">
                <a16:creationId xmlns:a16="http://schemas.microsoft.com/office/drawing/2014/main" id="{3C5E626B-0868-BF35-50C0-B97489C113C6}"/>
              </a:ext>
            </a:extLst>
          </p:cNvPr>
          <p:cNvSpPr>
            <a:spLocks noGrp="1"/>
          </p:cNvSpPr>
          <p:nvPr>
            <p:ph type="sldNum" sz="quarter" idx="12"/>
          </p:nvPr>
        </p:nvSpPr>
        <p:spPr/>
        <p:txBody>
          <a:bodyPr/>
          <a:lstStyle/>
          <a:p>
            <a:fld id="{DD4EBFAF-5F12-48E2-B83E-1784939E7E94}" type="slidenum">
              <a:rPr lang="en-US" smtClean="0"/>
              <a:pPr/>
              <a:t>4</a:t>
            </a:fld>
            <a:endParaRPr lang="en-US" dirty="0"/>
          </a:p>
        </p:txBody>
      </p:sp>
    </p:spTree>
    <p:extLst>
      <p:ext uri="{BB962C8B-B14F-4D97-AF65-F5344CB8AC3E}">
        <p14:creationId xmlns:p14="http://schemas.microsoft.com/office/powerpoint/2010/main" val="81737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C6AFE-8F7C-4F5B-159E-F47D1C6D61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A6D110-A103-6C31-AEF2-300E40613DE1}"/>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 Défis de l’urbanisation</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5CAADCDE-B48C-20EE-9BE1-CC538F849753}"/>
              </a:ext>
            </a:extLst>
          </p:cNvPr>
          <p:cNvSpPr>
            <a:spLocks noGrp="1"/>
          </p:cNvSpPr>
          <p:nvPr>
            <p:ph idx="1"/>
          </p:nvPr>
        </p:nvSpPr>
        <p:spPr>
          <a:xfrm>
            <a:off x="0" y="685801"/>
            <a:ext cx="12192000" cy="6172199"/>
          </a:xfrm>
        </p:spPr>
        <p:txBody>
          <a:bodyPr>
            <a:normAutofit fontScale="92500" lnSpcReduction="10000"/>
          </a:bodyPr>
          <a:lstStyle/>
          <a:p>
            <a:pPr>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la planification du développement urbain </a:t>
            </a:r>
          </a:p>
          <a:p>
            <a:pPr algn="just">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l’accroissement de l’offre de services urbains de base </a:t>
            </a:r>
          </a:p>
          <a:p>
            <a:pPr>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la construction de logements durables </a:t>
            </a:r>
          </a:p>
          <a:p>
            <a:pPr>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le renforcement de la gouvernance urbaine </a:t>
            </a:r>
          </a:p>
          <a:p>
            <a:pPr>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la sécurité urbaine </a:t>
            </a:r>
          </a:p>
          <a:p>
            <a:pPr>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la mobilisation des ressources</a:t>
            </a:r>
          </a:p>
          <a:p>
            <a:pPr>
              <a:lnSpc>
                <a:spcPct val="150000"/>
              </a:lnSpc>
              <a:spcBef>
                <a:spcPts val="1200"/>
              </a:spcBef>
              <a:spcAft>
                <a:spcPts val="1200"/>
              </a:spcAft>
              <a:buFont typeface="Wingdings" panose="05000000000000000000" pitchFamily="2" charset="2"/>
              <a:buChar char="Ø"/>
            </a:pPr>
            <a:r>
              <a:rPr lang="fr-FR" dirty="0">
                <a:latin typeface="Arial" panose="020B0604020202020204" pitchFamily="34" charset="0"/>
                <a:cs typeface="Arial" panose="020B0604020202020204" pitchFamily="34" charset="0"/>
              </a:rPr>
              <a:t>les équipements urbains (assainissement)</a:t>
            </a: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1D05168A-BB5F-EA62-AFCF-A6CF526F3518}"/>
              </a:ext>
            </a:extLst>
          </p:cNvPr>
          <p:cNvSpPr>
            <a:spLocks noGrp="1"/>
          </p:cNvSpPr>
          <p:nvPr>
            <p:ph type="sldNum" sz="quarter" idx="12"/>
          </p:nvPr>
        </p:nvSpPr>
        <p:spPr/>
        <p:txBody>
          <a:bodyPr/>
          <a:lstStyle/>
          <a:p>
            <a:fld id="{DD4EBFAF-5F12-48E2-B83E-1784939E7E94}" type="slidenum">
              <a:rPr lang="en-US" smtClean="0"/>
              <a:pPr/>
              <a:t>5</a:t>
            </a:fld>
            <a:endParaRPr lang="en-US"/>
          </a:p>
        </p:txBody>
      </p:sp>
    </p:spTree>
    <p:extLst>
      <p:ext uri="{BB962C8B-B14F-4D97-AF65-F5344CB8AC3E}">
        <p14:creationId xmlns:p14="http://schemas.microsoft.com/office/powerpoint/2010/main" val="414173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3B8E-D129-E616-A517-5BEEEC8A03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ACEDB11-5751-6A45-D4D9-0CD35F98865E}"/>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1/9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9054E378-0792-2FB7-918C-0EA5ECC00699}"/>
              </a:ext>
            </a:extLst>
          </p:cNvPr>
          <p:cNvSpPr>
            <a:spLocks noGrp="1"/>
          </p:cNvSpPr>
          <p:nvPr>
            <p:ph idx="1"/>
          </p:nvPr>
        </p:nvSpPr>
        <p:spPr>
          <a:xfrm>
            <a:off x="0" y="685801"/>
            <a:ext cx="12192000" cy="6172199"/>
          </a:xfrm>
        </p:spPr>
        <p:txBody>
          <a:bodyPr>
            <a:normAutofit/>
          </a:bodyPr>
          <a:lstStyle/>
          <a:p>
            <a:pPr algn="just">
              <a:lnSpc>
                <a:spcPct val="150000"/>
              </a:lnSpc>
              <a:spcBef>
                <a:spcPts val="600"/>
              </a:spcBef>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Cadre législatif, réglementaire et institutionnel</a:t>
            </a:r>
          </a:p>
          <a:p>
            <a:pPr lvl="1" algn="just">
              <a:lnSpc>
                <a:spcPct val="150000"/>
              </a:lnSpc>
              <a:spcBef>
                <a:spcPts val="600"/>
              </a:spcBef>
              <a:spcAft>
                <a:spcPts val="6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Cadre législatif et réglementaire </a:t>
            </a:r>
          </a:p>
          <a:p>
            <a:pPr marL="0" lvl="1" indent="0" algn="just">
              <a:lnSpc>
                <a:spcPct val="150000"/>
              </a:lnSpc>
              <a:spcBef>
                <a:spcPts val="600"/>
              </a:spcBef>
              <a:spcAft>
                <a:spcPts val="600"/>
              </a:spcAft>
              <a:buNone/>
            </a:pPr>
            <a:r>
              <a:rPr lang="fr-FR" b="1" dirty="0">
                <a:latin typeface="Arial" panose="020B0604020202020204" pitchFamily="34" charset="0"/>
                <a:cs typeface="Arial" panose="020B0604020202020204" pitchFamily="34" charset="0"/>
              </a:rPr>
              <a:t>Loi n°015-2025/ALT du 21 octobre 2025 portant Réorganisation agraire et foncière au Burkina Faso</a:t>
            </a:r>
          </a:p>
          <a:p>
            <a:pPr marL="800100" lvl="2" indent="-342900" algn="just">
              <a:lnSpc>
                <a:spcPct val="150000"/>
              </a:lnSpc>
              <a:spcBef>
                <a:spcPts val="600"/>
              </a:spcBef>
              <a:spcAft>
                <a:spcPts val="6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statut des terres du domaine foncier national (terres rurales et terres urbaines) ;</a:t>
            </a:r>
          </a:p>
          <a:p>
            <a:pPr marL="800100" lvl="2" indent="-342900" algn="just">
              <a:lnSpc>
                <a:spcPct val="150000"/>
              </a:lnSpc>
              <a:spcBef>
                <a:spcPts val="600"/>
              </a:spcBef>
              <a:spcAft>
                <a:spcPts val="6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terres urbaines définies par les instruments, les documents de planification urbaine et les opérations d’urbanisme. Sont également concernées, les terres contiguës à celle d’opérations d’urbanisme et celles ayant fait l’objet d’opérations d’urbanisme et celles occupées par des habitations ou des activités ayant trait à la vie urbaine.</a:t>
            </a:r>
            <a:endParaRPr lang="fr-BF" sz="2200" dirty="0">
              <a:latin typeface="Arial" panose="020B0604020202020204" pitchFamily="34" charset="0"/>
              <a:cs typeface="Arial" panose="020B0604020202020204" pitchFamily="34" charset="0"/>
            </a:endParaRPr>
          </a:p>
          <a:p>
            <a:pPr marL="800100" lvl="2" indent="-342900" algn="just">
              <a:lnSpc>
                <a:spcPct val="150000"/>
              </a:lnSpc>
              <a:spcBef>
                <a:spcPts val="600"/>
              </a:spcBef>
              <a:spcAft>
                <a:spcPts val="600"/>
              </a:spcAft>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0" lvl="1" indent="0" algn="just">
              <a:lnSpc>
                <a:spcPct val="150000"/>
              </a:lnSpc>
              <a:spcBef>
                <a:spcPts val="600"/>
              </a:spcBef>
              <a:spcAft>
                <a:spcPts val="600"/>
              </a:spcAft>
              <a:buNone/>
            </a:pPr>
            <a:endParaRPr lang="fr-FR"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A5E98D83-939A-696D-8F94-C1961BE8FB93}"/>
              </a:ext>
            </a:extLst>
          </p:cNvPr>
          <p:cNvSpPr>
            <a:spLocks noGrp="1"/>
          </p:cNvSpPr>
          <p:nvPr>
            <p:ph type="sldNum" sz="quarter" idx="12"/>
          </p:nvPr>
        </p:nvSpPr>
        <p:spPr/>
        <p:txBody>
          <a:bodyPr/>
          <a:lstStyle/>
          <a:p>
            <a:fld id="{DD4EBFAF-5F12-48E2-B83E-1784939E7E94}" type="slidenum">
              <a:rPr lang="en-US" smtClean="0"/>
              <a:pPr/>
              <a:t>6</a:t>
            </a:fld>
            <a:endParaRPr lang="en-US"/>
          </a:p>
        </p:txBody>
      </p:sp>
    </p:spTree>
    <p:extLst>
      <p:ext uri="{BB962C8B-B14F-4D97-AF65-F5344CB8AC3E}">
        <p14:creationId xmlns:p14="http://schemas.microsoft.com/office/powerpoint/2010/main" val="414635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2052-2CF1-AF89-7840-0413567C5B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1FA1CEF-F3CC-9129-608F-646A397991C2}"/>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2/9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32E1075F-4797-7BE7-EE71-2D15AC44A817}"/>
              </a:ext>
            </a:extLst>
          </p:cNvPr>
          <p:cNvSpPr>
            <a:spLocks noGrp="1"/>
          </p:cNvSpPr>
          <p:nvPr>
            <p:ph idx="1"/>
          </p:nvPr>
        </p:nvSpPr>
        <p:spPr>
          <a:xfrm>
            <a:off x="0" y="685801"/>
            <a:ext cx="12192000" cy="6172199"/>
          </a:xfrm>
        </p:spPr>
        <p:txBody>
          <a:bodyPr>
            <a:normAutofit fontScale="70000" lnSpcReduction="20000"/>
          </a:bodyPr>
          <a:lstStyle/>
          <a:p>
            <a:pPr algn="just">
              <a:lnSpc>
                <a:spcPct val="150000"/>
              </a:lnSpc>
              <a:spcBef>
                <a:spcPts val="600"/>
              </a:spcBef>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Cadre législatif, réglementaire et institutionnel</a:t>
            </a:r>
          </a:p>
          <a:p>
            <a:pPr lvl="1" algn="just">
              <a:lnSpc>
                <a:spcPct val="150000"/>
              </a:lnSpc>
              <a:spcBef>
                <a:spcPts val="600"/>
              </a:spcBef>
              <a:spcAft>
                <a:spcPts val="600"/>
              </a:spcAft>
              <a:buFont typeface="Courier New" panose="02070309020205020404" pitchFamily="49" charset="0"/>
              <a:buChar char="o"/>
            </a:pPr>
            <a:r>
              <a:rPr lang="fr-FR" sz="2900" b="1" dirty="0">
                <a:latin typeface="Arial" panose="020B0604020202020204" pitchFamily="34" charset="0"/>
                <a:cs typeface="Arial" panose="020B0604020202020204" pitchFamily="34" charset="0"/>
              </a:rPr>
              <a:t>Cadre législatif et réglementaire </a:t>
            </a:r>
          </a:p>
          <a:p>
            <a:pPr marL="0" lvl="1" indent="0" algn="just">
              <a:lnSpc>
                <a:spcPct val="170000"/>
              </a:lnSpc>
              <a:spcBef>
                <a:spcPts val="600"/>
              </a:spcBef>
              <a:spcAft>
                <a:spcPts val="600"/>
              </a:spcAft>
              <a:buNone/>
            </a:pPr>
            <a:r>
              <a:rPr lang="fr-FR" sz="3400" b="1" dirty="0">
                <a:latin typeface="Arial" panose="020B0604020202020204" pitchFamily="34" charset="0"/>
                <a:cs typeface="Arial" panose="020B0604020202020204" pitchFamily="34" charset="0"/>
              </a:rPr>
              <a:t>Loi n°017-2006/AN du 18 mai 2006 portant Code de l’urbanisme et de la construction au Burkina Faso </a:t>
            </a:r>
          </a:p>
          <a:p>
            <a:pPr marL="800100" lvl="2" indent="-342900" algn="just">
              <a:lnSpc>
                <a:spcPct val="170000"/>
              </a:lnSpc>
              <a:spcBef>
                <a:spcPts val="600"/>
              </a:spcBef>
              <a:spcAft>
                <a:spcPts val="600"/>
              </a:spcAft>
              <a:buFont typeface="Courier New" panose="02070309020205020404" pitchFamily="49" charset="0"/>
              <a:buChar char="o"/>
            </a:pPr>
            <a:r>
              <a:rPr lang="fr-FR" sz="2800" dirty="0">
                <a:latin typeface="Arial" panose="020B0604020202020204" pitchFamily="34" charset="0"/>
                <a:cs typeface="Arial" panose="020B0604020202020204" pitchFamily="34" charset="0"/>
              </a:rPr>
              <a:t>Organisation et réglementation des domaines de l’urbanisme et de la construction au Burkina Faso;</a:t>
            </a:r>
          </a:p>
          <a:p>
            <a:pPr marL="800100" lvl="2" indent="-342900" algn="just">
              <a:lnSpc>
                <a:spcPct val="170000"/>
              </a:lnSpc>
              <a:spcBef>
                <a:spcPts val="600"/>
              </a:spcBef>
              <a:spcAft>
                <a:spcPts val="600"/>
              </a:spcAft>
              <a:buFont typeface="Courier New" panose="02070309020205020404" pitchFamily="49" charset="0"/>
              <a:buChar char="o"/>
            </a:pPr>
            <a:r>
              <a:rPr lang="fr-FR" sz="2800" dirty="0">
                <a:latin typeface="Arial" panose="020B0604020202020204" pitchFamily="34" charset="0"/>
                <a:cs typeface="Arial" panose="020B0604020202020204" pitchFamily="34" charset="0"/>
              </a:rPr>
              <a:t>Institution du Schéma directeur d’aménagement et d’urbanisme (SDAU) et le Plan d’occupation du sol (POS); </a:t>
            </a:r>
          </a:p>
          <a:p>
            <a:pPr marL="800100" lvl="2" indent="-342900" algn="just">
              <a:lnSpc>
                <a:spcPct val="170000"/>
              </a:lnSpc>
              <a:spcBef>
                <a:spcPts val="600"/>
              </a:spcBef>
              <a:spcAft>
                <a:spcPts val="600"/>
              </a:spcAft>
              <a:buFont typeface="Courier New" panose="02070309020205020404" pitchFamily="49" charset="0"/>
              <a:buChar char="o"/>
            </a:pPr>
            <a:r>
              <a:rPr lang="fr-FR" sz="2800" dirty="0">
                <a:latin typeface="Arial" panose="020B0604020202020204" pitchFamily="34" charset="0"/>
                <a:cs typeface="Arial" panose="020B0604020202020204" pitchFamily="34" charset="0"/>
              </a:rPr>
              <a:t>Modalités d’action des collectivités territoriales (communes urbaines et rurales) ;</a:t>
            </a:r>
          </a:p>
          <a:p>
            <a:pPr marL="800100" lvl="2" indent="-342900" algn="just">
              <a:lnSpc>
                <a:spcPct val="170000"/>
              </a:lnSpc>
              <a:spcBef>
                <a:spcPts val="600"/>
              </a:spcBef>
              <a:spcAft>
                <a:spcPts val="600"/>
              </a:spcAft>
              <a:buFont typeface="Courier New" panose="02070309020205020404" pitchFamily="49" charset="0"/>
              <a:buChar char="o"/>
            </a:pPr>
            <a:r>
              <a:rPr lang="fr-FR" sz="2800" dirty="0">
                <a:latin typeface="Arial" panose="020B0604020202020204" pitchFamily="34" charset="0"/>
                <a:cs typeface="Arial" panose="020B0604020202020204" pitchFamily="34" charset="0"/>
              </a:rPr>
              <a:t>Structure du contrôle ;</a:t>
            </a:r>
          </a:p>
          <a:p>
            <a:pPr marL="800100" lvl="2" indent="-342900" algn="just">
              <a:lnSpc>
                <a:spcPct val="170000"/>
              </a:lnSpc>
              <a:spcBef>
                <a:spcPts val="600"/>
              </a:spcBef>
              <a:spcAft>
                <a:spcPts val="600"/>
              </a:spcAft>
              <a:buFont typeface="Courier New" panose="02070309020205020404" pitchFamily="49" charset="0"/>
              <a:buChar char="o"/>
            </a:pPr>
            <a:r>
              <a:rPr lang="fr-FR" sz="2800" dirty="0">
                <a:latin typeface="Arial" panose="020B0604020202020204" pitchFamily="34" charset="0"/>
                <a:cs typeface="Arial" panose="020B0604020202020204" pitchFamily="34" charset="0"/>
              </a:rPr>
              <a:t>Structures consultatives.</a:t>
            </a:r>
          </a:p>
          <a:p>
            <a:pPr marL="0" lvl="1" indent="0" algn="just">
              <a:lnSpc>
                <a:spcPct val="150000"/>
              </a:lnSpc>
              <a:spcBef>
                <a:spcPts val="600"/>
              </a:spcBef>
              <a:spcAft>
                <a:spcPts val="600"/>
              </a:spcAft>
              <a:buNone/>
            </a:pPr>
            <a:endParaRPr lang="fr-FR"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711D1DFA-6AC4-53E7-3053-7EC4E89E6C03}"/>
              </a:ext>
            </a:extLst>
          </p:cNvPr>
          <p:cNvSpPr>
            <a:spLocks noGrp="1"/>
          </p:cNvSpPr>
          <p:nvPr>
            <p:ph type="sldNum" sz="quarter" idx="12"/>
          </p:nvPr>
        </p:nvSpPr>
        <p:spPr/>
        <p:txBody>
          <a:bodyPr/>
          <a:lstStyle/>
          <a:p>
            <a:fld id="{DD4EBFAF-5F12-48E2-B83E-1784939E7E94}" type="slidenum">
              <a:rPr lang="en-US" smtClean="0"/>
              <a:pPr/>
              <a:t>7</a:t>
            </a:fld>
            <a:endParaRPr lang="en-US"/>
          </a:p>
        </p:txBody>
      </p:sp>
    </p:spTree>
    <p:extLst>
      <p:ext uri="{BB962C8B-B14F-4D97-AF65-F5344CB8AC3E}">
        <p14:creationId xmlns:p14="http://schemas.microsoft.com/office/powerpoint/2010/main" val="81688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324CC-D0A4-3B08-6570-92FF6BA1A4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B1A8B5-2190-0A04-652D-F02F73CE1956}"/>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3/9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92EC12DD-63FD-501B-73A9-C549725A4008}"/>
              </a:ext>
            </a:extLst>
          </p:cNvPr>
          <p:cNvSpPr>
            <a:spLocks noGrp="1"/>
          </p:cNvSpPr>
          <p:nvPr>
            <p:ph idx="1"/>
          </p:nvPr>
        </p:nvSpPr>
        <p:spPr>
          <a:xfrm>
            <a:off x="0" y="685801"/>
            <a:ext cx="12192000" cy="6172199"/>
          </a:xfrm>
        </p:spPr>
        <p:txBody>
          <a:bodyPr>
            <a:normAutofit/>
          </a:bodyPr>
          <a:lstStyle/>
          <a:p>
            <a:pPr algn="just">
              <a:lnSpc>
                <a:spcPct val="150000"/>
              </a:lnSpc>
              <a:spcBef>
                <a:spcPts val="600"/>
              </a:spcBef>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Cadre législatif, réglementaire et institutionnel</a:t>
            </a:r>
          </a:p>
          <a:p>
            <a:pPr lvl="1" algn="just">
              <a:lnSpc>
                <a:spcPct val="150000"/>
              </a:lnSpc>
              <a:spcBef>
                <a:spcPts val="600"/>
              </a:spcBef>
              <a:spcAft>
                <a:spcPts val="6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Cadre législatif et réglementaire </a:t>
            </a:r>
          </a:p>
          <a:p>
            <a:pPr marL="0" lvl="1" indent="0" algn="just">
              <a:lnSpc>
                <a:spcPct val="150000"/>
              </a:lnSpc>
              <a:spcBef>
                <a:spcPts val="600"/>
              </a:spcBef>
              <a:spcAft>
                <a:spcPts val="600"/>
              </a:spcAft>
              <a:buNone/>
            </a:pPr>
            <a:r>
              <a:rPr lang="fr-FR" b="1" dirty="0">
                <a:latin typeface="Arial" panose="020B0604020202020204" pitchFamily="34" charset="0"/>
                <a:cs typeface="Arial" panose="020B0604020202020204" pitchFamily="34" charset="0"/>
              </a:rPr>
              <a:t>Loi n°024-2025/ALT du 30 décembre 2025 portant Code général des collectivités territoriales   </a:t>
            </a:r>
          </a:p>
          <a:p>
            <a:pPr marL="800100" lvl="2" indent="-342900" algn="just">
              <a:lnSpc>
                <a:spcPct val="150000"/>
              </a:lnSpc>
              <a:spcBef>
                <a:spcPts val="600"/>
              </a:spcBef>
              <a:spcAft>
                <a:spcPts val="6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Détermination des compétences et des moyens d’action des collectivités territoriales et fixation des règles de création, d’organisation et d’administration des collectivités territoriales</a:t>
            </a:r>
          </a:p>
          <a:p>
            <a:pPr marL="800100" lvl="2" indent="-342900" algn="just">
              <a:lnSpc>
                <a:spcPct val="150000"/>
              </a:lnSpc>
              <a:spcBef>
                <a:spcPts val="600"/>
              </a:spcBef>
              <a:spcAft>
                <a:spcPts val="600"/>
              </a:spcAft>
              <a:buFont typeface="Courier New" panose="02070309020205020404" pitchFamily="49" charset="0"/>
              <a:buChar char="o"/>
            </a:pPr>
            <a:r>
              <a:rPr lang="fr-FR" sz="2200" dirty="0">
                <a:latin typeface="Arial" panose="020B0604020202020204" pitchFamily="34" charset="0"/>
                <a:cs typeface="Arial" panose="020B0604020202020204" pitchFamily="34" charset="0"/>
              </a:rPr>
              <a:t>Transfert de compétences aux collectivités territoriales </a:t>
            </a:r>
          </a:p>
          <a:p>
            <a:pPr marL="0" lvl="1" indent="0" algn="just">
              <a:lnSpc>
                <a:spcPct val="150000"/>
              </a:lnSpc>
              <a:spcBef>
                <a:spcPts val="600"/>
              </a:spcBef>
              <a:spcAft>
                <a:spcPts val="600"/>
              </a:spcAft>
              <a:buNone/>
            </a:pPr>
            <a:endParaRPr lang="fr-FR"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43A6E29A-6477-2C9A-C679-A593BA812981}"/>
              </a:ext>
            </a:extLst>
          </p:cNvPr>
          <p:cNvSpPr>
            <a:spLocks noGrp="1"/>
          </p:cNvSpPr>
          <p:nvPr>
            <p:ph type="sldNum" sz="quarter" idx="12"/>
          </p:nvPr>
        </p:nvSpPr>
        <p:spPr/>
        <p:txBody>
          <a:bodyPr/>
          <a:lstStyle/>
          <a:p>
            <a:fld id="{DD4EBFAF-5F12-48E2-B83E-1784939E7E94}" type="slidenum">
              <a:rPr lang="en-US" smtClean="0"/>
              <a:pPr/>
              <a:t>8</a:t>
            </a:fld>
            <a:endParaRPr lang="en-US"/>
          </a:p>
        </p:txBody>
      </p:sp>
    </p:spTree>
    <p:extLst>
      <p:ext uri="{BB962C8B-B14F-4D97-AF65-F5344CB8AC3E}">
        <p14:creationId xmlns:p14="http://schemas.microsoft.com/office/powerpoint/2010/main" val="93817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F8182-2349-0C79-FA9C-1B06501362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B278B3-9B27-B7F1-C0A2-6BEDA3E008E2}"/>
              </a:ext>
            </a:extLst>
          </p:cNvPr>
          <p:cNvSpPr>
            <a:spLocks noGrp="1"/>
          </p:cNvSpPr>
          <p:nvPr>
            <p:ph type="title"/>
          </p:nvPr>
        </p:nvSpPr>
        <p:spPr>
          <a:xfrm>
            <a:off x="1" y="1"/>
            <a:ext cx="12192000" cy="685800"/>
          </a:xfrm>
        </p:spPr>
        <p:txBody>
          <a:bodyPr>
            <a:normAutofit/>
          </a:bodyPr>
          <a:lstStyle/>
          <a:p>
            <a:pPr algn="ctr"/>
            <a:r>
              <a:rPr lang="fr-FR" sz="3200" b="1" dirty="0">
                <a:latin typeface="Arial" panose="020B0604020202020204" pitchFamily="34" charset="0"/>
                <a:cs typeface="Arial" panose="020B0604020202020204" pitchFamily="34" charset="0"/>
              </a:rPr>
              <a:t>II- Actions de mise en œuvre</a:t>
            </a:r>
            <a:r>
              <a:rPr lang="fr-FR" sz="2000" b="1" dirty="0">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4/9</a:t>
            </a:r>
            <a:r>
              <a:rPr lang="fr-FR" sz="2000" b="1"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B4208A45-9764-9494-BEB4-97D893FF27DC}"/>
              </a:ext>
            </a:extLst>
          </p:cNvPr>
          <p:cNvSpPr>
            <a:spLocks noGrp="1"/>
          </p:cNvSpPr>
          <p:nvPr>
            <p:ph idx="1"/>
          </p:nvPr>
        </p:nvSpPr>
        <p:spPr>
          <a:xfrm>
            <a:off x="0" y="685801"/>
            <a:ext cx="12192000" cy="6172199"/>
          </a:xfrm>
        </p:spPr>
        <p:txBody>
          <a:bodyPr>
            <a:normAutofit/>
          </a:bodyPr>
          <a:lstStyle/>
          <a:p>
            <a:pPr algn="just">
              <a:lnSpc>
                <a:spcPct val="150000"/>
              </a:lnSpc>
              <a:spcBef>
                <a:spcPts val="600"/>
              </a:spcBef>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Cadre législatif, réglementaire et institutionnel</a:t>
            </a:r>
          </a:p>
          <a:p>
            <a:pPr lvl="1" algn="just">
              <a:lnSpc>
                <a:spcPct val="150000"/>
              </a:lnSpc>
              <a:spcBef>
                <a:spcPts val="600"/>
              </a:spcBef>
              <a:spcAft>
                <a:spcPts val="600"/>
              </a:spcAft>
              <a:buFont typeface="Courier New" panose="02070309020205020404" pitchFamily="49" charset="0"/>
              <a:buChar char="o"/>
            </a:pPr>
            <a:r>
              <a:rPr lang="fr-FR" b="1" dirty="0">
                <a:latin typeface="Arial" panose="020B0604020202020204" pitchFamily="34" charset="0"/>
                <a:cs typeface="Arial" panose="020B0604020202020204" pitchFamily="34" charset="0"/>
              </a:rPr>
              <a:t>Cadre institutionnel</a:t>
            </a:r>
          </a:p>
          <a:p>
            <a:pPr marL="800100" lvl="2" indent="-342900" algn="just">
              <a:lnSpc>
                <a:spcPct val="150000"/>
              </a:lnSpc>
              <a:spcBef>
                <a:spcPts val="1200"/>
              </a:spcBef>
              <a:spcAft>
                <a:spcPts val="1200"/>
              </a:spcAft>
              <a:buFont typeface="Courier New" panose="02070309020205020404" pitchFamily="49" charset="0"/>
              <a:buChar char="o"/>
            </a:pPr>
            <a:r>
              <a:rPr lang="fr-FR" sz="2400" dirty="0">
                <a:latin typeface="Arial" panose="020B0604020202020204" pitchFamily="34" charset="0"/>
                <a:cs typeface="Arial" panose="020B0604020202020204" pitchFamily="34" charset="0"/>
              </a:rPr>
              <a:t>Ministère de la Construction de la Patrie </a:t>
            </a:r>
          </a:p>
          <a:p>
            <a:pPr marL="800100" lvl="2" indent="-342900" algn="just">
              <a:lnSpc>
                <a:spcPct val="150000"/>
              </a:lnSpc>
              <a:spcBef>
                <a:spcPts val="1200"/>
              </a:spcBef>
              <a:spcAft>
                <a:spcPts val="1200"/>
              </a:spcAft>
              <a:buFont typeface="Courier New" panose="02070309020205020404" pitchFamily="49" charset="0"/>
              <a:buChar char="o"/>
            </a:pPr>
            <a:r>
              <a:rPr lang="fr-FR" sz="2400" dirty="0">
                <a:latin typeface="Arial" panose="020B0604020202020204" pitchFamily="34" charset="0"/>
                <a:cs typeface="Arial" panose="020B0604020202020204" pitchFamily="34" charset="0"/>
              </a:rPr>
              <a:t>Départements ministériels</a:t>
            </a:r>
          </a:p>
          <a:p>
            <a:pPr marL="800100" lvl="2" indent="-342900" algn="just">
              <a:lnSpc>
                <a:spcPct val="150000"/>
              </a:lnSpc>
              <a:spcBef>
                <a:spcPts val="1200"/>
              </a:spcBef>
              <a:spcAft>
                <a:spcPts val="1200"/>
              </a:spcAft>
              <a:buFont typeface="Courier New" panose="02070309020205020404" pitchFamily="49" charset="0"/>
              <a:buChar char="o"/>
            </a:pPr>
            <a:r>
              <a:rPr lang="fr-FR" sz="2400" dirty="0">
                <a:latin typeface="Arial" panose="020B0604020202020204" pitchFamily="34" charset="0"/>
                <a:cs typeface="Arial" panose="020B0604020202020204" pitchFamily="34" charset="0"/>
              </a:rPr>
              <a:t>Autres intervenants : Partenaires techniques et financiers (Banque mondiale, ONU-Habitat, ONG, Associations).</a:t>
            </a:r>
          </a:p>
          <a:p>
            <a:pPr marL="0" lvl="1" indent="0" algn="just">
              <a:lnSpc>
                <a:spcPct val="150000"/>
              </a:lnSpc>
              <a:spcBef>
                <a:spcPts val="600"/>
              </a:spcBef>
              <a:spcAft>
                <a:spcPts val="600"/>
              </a:spcAft>
              <a:buNone/>
            </a:pPr>
            <a:endParaRPr lang="fr-FR" dirty="0">
              <a:latin typeface="Arial" panose="020B0604020202020204" pitchFamily="34" charset="0"/>
              <a:cs typeface="Arial" panose="020B0604020202020204" pitchFamily="34" charset="0"/>
            </a:endParaRPr>
          </a:p>
          <a:p>
            <a:pPr marL="0" indent="0">
              <a:lnSpc>
                <a:spcPct val="114000"/>
              </a:lnSpc>
              <a:spcAft>
                <a:spcPts val="600"/>
              </a:spcAft>
              <a:buNone/>
            </a:pPr>
            <a:endParaRPr lang="fr-FR" sz="2600" b="1"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a:p>
            <a:pPr lvl="1">
              <a:lnSpc>
                <a:spcPct val="150000"/>
              </a:lnSpc>
              <a:spcBef>
                <a:spcPts val="1200"/>
              </a:spcBef>
              <a:spcAft>
                <a:spcPts val="1200"/>
              </a:spcAf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747B8302-BE74-AE69-6F01-1F3CB1267DCC}"/>
              </a:ext>
            </a:extLst>
          </p:cNvPr>
          <p:cNvSpPr>
            <a:spLocks noGrp="1"/>
          </p:cNvSpPr>
          <p:nvPr>
            <p:ph type="sldNum" sz="quarter" idx="12"/>
          </p:nvPr>
        </p:nvSpPr>
        <p:spPr/>
        <p:txBody>
          <a:bodyPr/>
          <a:lstStyle/>
          <a:p>
            <a:fld id="{DD4EBFAF-5F12-48E2-B83E-1784939E7E94}" type="slidenum">
              <a:rPr lang="en-US" smtClean="0"/>
              <a:pPr/>
              <a:t>9</a:t>
            </a:fld>
            <a:endParaRPr lang="en-US"/>
          </a:p>
        </p:txBody>
      </p:sp>
    </p:spTree>
    <p:extLst>
      <p:ext uri="{BB962C8B-B14F-4D97-AF65-F5344CB8AC3E}">
        <p14:creationId xmlns:p14="http://schemas.microsoft.com/office/powerpoint/2010/main" val="4913942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6419</TotalTime>
  <Words>1236</Words>
  <Application>Microsoft Office PowerPoint</Application>
  <PresentationFormat>Grand écran</PresentationFormat>
  <Paragraphs>189</Paragraphs>
  <Slides>17</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Arial Black</vt:lpstr>
      <vt:lpstr>Arial Narrow</vt:lpstr>
      <vt:lpstr>Calibri</vt:lpstr>
      <vt:lpstr>Calibri Light</vt:lpstr>
      <vt:lpstr>Century Gothic</vt:lpstr>
      <vt:lpstr>Courier New</vt:lpstr>
      <vt:lpstr>Garamond</vt:lpstr>
      <vt:lpstr>Wingdings</vt:lpstr>
      <vt:lpstr>Thème Office</vt:lpstr>
      <vt:lpstr>Présentation PowerPoint</vt:lpstr>
      <vt:lpstr>Plan</vt:lpstr>
      <vt:lpstr>Introduction (1/2)</vt:lpstr>
      <vt:lpstr>Introduction (2/2)</vt:lpstr>
      <vt:lpstr>I- Défis de l’urbanisation</vt:lpstr>
      <vt:lpstr>II- Actions de mise en œuvre (1/9)</vt:lpstr>
      <vt:lpstr>II- Actions de mise en œuvre (2/9)</vt:lpstr>
      <vt:lpstr>II- Actions de mise en œuvre (3/9)</vt:lpstr>
      <vt:lpstr>II- Actions de mise en œuvre (4/9)</vt:lpstr>
      <vt:lpstr>II- Actions de mise en œuvre (5/9)</vt:lpstr>
      <vt:lpstr>II- Actions de mise en œuvre (6/9)</vt:lpstr>
      <vt:lpstr>II- Actions de mise en œuvre (7/9)</vt:lpstr>
      <vt:lpstr>II- Actions de mise en œuvre (8/9)</vt:lpstr>
      <vt:lpstr>II- Actions de mise en œuvre (9/9)</vt:lpstr>
      <vt:lpstr>III- Perspectives</vt:lpstr>
      <vt:lpstr>Conclusion</vt:lpstr>
      <vt:lpstr>MERCI POUR VOTRE AIMABLE ATTENTION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KAFANDO</dc:creator>
  <cp:lastModifiedBy>Dr KAFANDO B.</cp:lastModifiedBy>
  <cp:revision>695</cp:revision>
  <dcterms:created xsi:type="dcterms:W3CDTF">2012-05-05T20:11:32Z</dcterms:created>
  <dcterms:modified xsi:type="dcterms:W3CDTF">2026-02-25T09:34:12Z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TC100690401036</vt:lpwstr>
  </property>
</Properties>
</file>