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8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3000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9728"/>
            <a:ext cx="228600" cy="5033772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0"/>
            <a:ext cx="9144000" cy="11430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4572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FORUM SUR LA GESTION DOMANIALE ET FONCIÈRE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09728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 DOMAINE FONCIER NATIONAL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9A82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 BURKINA FASO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914400" y="260604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juridique, institutionnel et gestion du domaine public immobilier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3200400" y="3200400"/>
            <a:ext cx="2743200" cy="36576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3429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 015-2025/ALT du 21 octobre 2025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portant Réorganisation Agraire et Foncière (RAF)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57200" y="43891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8BAC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Burkina Faso  |  2025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1828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INTRODUCTION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822960"/>
            <a:ext cx="8595360" cy="4023360"/>
          </a:xfrm>
          <a:prstGeom prst="rect">
            <a:avLst/>
          </a:prstGeom>
          <a:solidFill>
            <a:srgbClr val="1E4472"/>
          </a:solidFill>
          <a:ln w="12700">
            <a:solidFill>
              <a:srgbClr val="2A5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48640" y="914400"/>
            <a:ext cx="804672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Contexte &amp; Enjeux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gestion du foncier constitue l'un des défis majeurs du développement au Burkina Faso. Face à la pression démographique croissante, aux conflits fonciers et à la nécessité d'une meilleure sécurisation des terres, le législateur a adopté une nouvelle loi de réorganisation agraire et foncière.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  <a:p>
            <a:pPr marL="0" indent="0">
              <a:buNone/>
            </a:pPr>
            <a:r>
              <a:rPr lang="en-US" sz="16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 de la présentation</a:t>
            </a:r>
            <a:endParaRPr lang="en-US" sz="1600" dirty="0"/>
          </a:p>
          <a:p>
            <a:pPr marL="0" indent="0">
              <a:buNone/>
            </a:pPr>
            <a:r>
              <a:rPr lang="en-US" sz="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548640" y="2514600"/>
            <a:ext cx="320040" cy="3200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251460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3A5C"/>
                </a:solidFill>
              </a:rPr>
              <a:t>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960120" y="2532888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Présenter le cadre juridique et institutionnel applicable en matière foncière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548640" y="3035808"/>
            <a:ext cx="320040" cy="3200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3035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3A5C"/>
                </a:solidFill>
              </a:rPr>
              <a:t>2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960120" y="3054096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Définir et analyser la composition du Domaine Foncier National (DFN)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548640" y="3557016"/>
            <a:ext cx="320040" cy="3200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557016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3A5C"/>
                </a:solidFill>
              </a:rPr>
              <a:t>3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960120" y="3575304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Examiner le régime juridique du domaine public immobilier de l'État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4078224"/>
            <a:ext cx="320040" cy="3200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4078224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3A5C"/>
                </a:solidFill>
              </a:rPr>
              <a:t>4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960120" y="4096512"/>
            <a:ext cx="74980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Identifier les modes de gestion et les difficultés pratiques constatées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I. CADRE JURIDIQUE DU FONCIER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402336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051560"/>
            <a:ext cx="402336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5156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 de référence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554480"/>
            <a:ext cx="37490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 015-2025/ALT du 21 octobre 2025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portant Réorganisation Agraire et Foncière (RAF)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C'est le cadre juridique de référence en matière de gestion domaniale et foncière au Burkina Faso.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11480" y="251460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Textes sectoriels 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2834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n°002-2001/AN – Gestion de l'eau</a:t>
            </a:r>
            <a:endParaRPr lang="en-US" sz="950" dirty="0"/>
          </a:p>
        </p:txBody>
      </p:sp>
      <p:sp>
        <p:nvSpPr>
          <p:cNvPr id="11" name="Text 9"/>
          <p:cNvSpPr/>
          <p:nvPr/>
        </p:nvSpPr>
        <p:spPr>
          <a:xfrm>
            <a:off x="411480" y="310896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n°034/2002/AN – Pastoralisme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411480" y="338328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n°055-2004 – Code des Collectivités Territoriales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411480" y="365760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n°017-2006 – Code de l'urbanisme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411480" y="393192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n°057-2008/AN – Promotion immobilière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411480" y="42062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n°003-2011/AN – Code forestier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11480" y="448056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9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n°036-2015/CNT – Code minier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572000" y="1051560"/>
            <a:ext cx="4297680" cy="38404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0" y="1051560"/>
            <a:ext cx="4297680" cy="411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1051560"/>
            <a:ext cx="4114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Cadre institutionnel — La chaîne foncière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663440" y="1554480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155448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ANCF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6080760" y="157276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Coordination et arbitrage des acteurs de la chaîne foncière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63440" y="2029968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63440" y="2029968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Économie / Finances (DGI)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6080760" y="204825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 domaniale, immatriculation, cadastre, expropriation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663440" y="2505456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63440" y="2505456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ANDFOP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6080760" y="2523744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Sécurisation des propriétés des organismes publics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4663440" y="2980944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63440" y="2980944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Urbanisme</a:t>
            </a:r>
            <a:endParaRPr lang="en-US" sz="850" dirty="0"/>
          </a:p>
        </p:txBody>
      </p:sp>
      <p:sp>
        <p:nvSpPr>
          <p:cNvPr id="31" name="Text 29"/>
          <p:cNvSpPr/>
          <p:nvPr/>
        </p:nvSpPr>
        <p:spPr>
          <a:xfrm>
            <a:off x="6080760" y="299923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Aménagement urbain et construction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663440" y="3456432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63440" y="3456432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Min. Agriculture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080760" y="3474720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Aménagement agricole et sécurisation foncière rurale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4663440" y="3931920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663440" y="3931920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Collectivités territoriales</a:t>
            </a:r>
            <a:endParaRPr lang="en-US" sz="850" dirty="0"/>
          </a:p>
        </p:txBody>
      </p:sp>
      <p:sp>
        <p:nvSpPr>
          <p:cNvPr id="37" name="Text 35"/>
          <p:cNvSpPr/>
          <p:nvPr/>
        </p:nvSpPr>
        <p:spPr>
          <a:xfrm>
            <a:off x="6080760" y="3950208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Délivrance des attestations de possession foncière rurale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4663440" y="4407408"/>
            <a:ext cx="1371600" cy="384048"/>
          </a:xfrm>
          <a:prstGeom prst="rect">
            <a:avLst/>
          </a:prstGeom>
          <a:solidFill>
            <a:srgbClr val="F9A825">
              <a:alpha val="85000"/>
            </a:srgbClr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663440" y="4407408"/>
            <a:ext cx="1371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Commissions Foncières Villageoises</a:t>
            </a:r>
            <a:endParaRPr lang="en-US" sz="850" dirty="0"/>
          </a:p>
        </p:txBody>
      </p:sp>
      <p:sp>
        <p:nvSpPr>
          <p:cNvPr id="40" name="Text 38"/>
          <p:cNvSpPr/>
          <p:nvPr/>
        </p:nvSpPr>
        <p:spPr>
          <a:xfrm>
            <a:off x="6080760" y="4425696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Appui à la gestion du foncier rural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RAF 2025 – Burkina Faso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II. NOTION ET COMPOSITION DU DOMAINE FONCIER NATIONAL</a:t>
            </a:r>
            <a:endParaRPr lang="en-US" sz="19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27432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05840"/>
            <a:ext cx="2743200" cy="5029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05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 du DFN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338328" y="1600200"/>
            <a:ext cx="2523744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L'ensemble des terres et biens immeubles situés dans les limites du territoire du Burkina Faso, ainsi que ceux situés à l'étranger sur lesquels l'État exerce sa souveraineté.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154680" y="1005840"/>
            <a:ext cx="27432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1005840"/>
            <a:ext cx="2743200" cy="5029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005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Appartenance du DFN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3264408" y="1600200"/>
            <a:ext cx="2523744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domaine foncier national est de plein droit propriété de l'État. L'État peut céder cette propriété à toute personne physique ou morale de droit privé ou public. Les collectivités territoriales ne disposent plus d'un domaine foncier immobilier propre.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080760" y="1005840"/>
            <a:ext cx="27432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80760" y="1005840"/>
            <a:ext cx="2743200" cy="50292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100584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Composition du Domaine Foncier de l'État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6190488" y="1600200"/>
            <a:ext cx="2523744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domaine foncier de l'État comprend :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 domaine public immobilier (naturel et artificiel)</a:t>
            </a:r>
            <a:endParaRPr lang="en-US" sz="1150" dirty="0"/>
          </a:p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Un domaine privé immobilier (affecté au service public et non affecté)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RAF 2025 – Burkina Faso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III. DOMAINE PUBLIC IMMOBILIER DE L'ÉTAT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41148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05840"/>
            <a:ext cx="411480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0584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public NATUREL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150876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public de l'eau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91109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Espace aérien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65760" y="231343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Gîtes, gisements de mines et carrières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2715768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Aires protégées et formations naturelles classées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65760" y="3118104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Bas-fonds non aménagés d'intérêt local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3520440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Collines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65760" y="3922776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Lieux sacrés classés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4325112"/>
            <a:ext cx="3840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autre bien immeuble classé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0" y="1005840"/>
            <a:ext cx="4343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572000" y="1005840"/>
            <a:ext cx="4343400" cy="411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663440" y="1005840"/>
            <a:ext cx="4160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Domaine public ARTIFICIEL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663440" y="1508760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Chemins de fer, routes, pistes, câbles, télécommunications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663440" y="1984248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Aéroports, aérogares, aérodromes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663440" y="2459736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Ouvrages de maîtrise des eaux et transport d'énergie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663440" y="2935224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Ouvrages de défense terrestre et aérienne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663440" y="3410712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Monuments publics, sites historiques, marchés, cimetières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663440" y="3886200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Immeubles de l'État affectés à l'usage du public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63440" y="4361688"/>
            <a:ext cx="41148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Biens immeubles à vocation d'usage direct du public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800" i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NB : Un bien du domaine public qui perd sa vocation peut être déclassé et incorporé dans le domaine privé immobilier.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IV. MESURES DE PROTECTION DU DOMAINE PUBLIC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05840"/>
            <a:ext cx="2743200" cy="5943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0584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INALIÉNABILITÉ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338328" y="1691640"/>
            <a:ext cx="252374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Toute aliénation d'un bien du domaine public est nulle et de nul effet. L'État ne peut consentir de droit réel immobilier à un particulier sur ce domaine.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154680" y="10058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154680" y="1005840"/>
            <a:ext cx="2743200" cy="59436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46120" y="100584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IMPRESCRIPTIBILITÉ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3264408" y="1691640"/>
            <a:ext cx="252374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possession ou l'occupation prolongée d'un bien du domaine public ne confère aucun droit. La prescription acquisitive est inopérante.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080760" y="1005840"/>
            <a:ext cx="2743200" cy="25603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080760" y="1005840"/>
            <a:ext cx="2743200" cy="59436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72200" y="1005840"/>
            <a:ext cx="25603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INSAISISSABILITÉ</a:t>
            </a:r>
            <a:endParaRPr lang="en-US" sz="1250" dirty="0"/>
          </a:p>
        </p:txBody>
      </p:sp>
      <p:sp>
        <p:nvSpPr>
          <p:cNvPr id="16" name="Text 14"/>
          <p:cNvSpPr/>
          <p:nvPr/>
        </p:nvSpPr>
        <p:spPr>
          <a:xfrm>
            <a:off x="6190488" y="1691640"/>
            <a:ext cx="2523744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Aucune dépendance du domaine public ne peut faire l'objet d'une saisie dans le cadre de l'exécution d'une décision de justice.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228600" y="3703320"/>
            <a:ext cx="8686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28600" y="3703320"/>
            <a:ext cx="228600" cy="100584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3749040"/>
            <a:ext cx="81381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Immatriculation foncière : </a:t>
            </a: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opération consistant à désigner un terrain par un numéro chronologique du livre foncier à la suite d'un bornage. Elle aboutit à la création du titre de propriété au nom de l'État (titre foncier).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94360" y="4251960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Autres mesures : </a:t>
            </a:r>
            <a:r>
              <a:rPr lang="en-US" sz="120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sanctions administratives et pénales, mesures réglementaires de police et de protection.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RAF 2025 – Burkina Faso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V. GESTION DES BIENS DU DOMAINE PUBLIC IMMOBILIER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41148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05840"/>
            <a:ext cx="411480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20040" y="1005840"/>
            <a:ext cx="39319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 de gestion (Art. 35 RAF)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20040" y="1508760"/>
            <a:ext cx="914400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" y="150876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RÉGIE</a:t>
            </a:r>
            <a:endParaRPr lang="en-US" sz="850" dirty="0"/>
          </a:p>
        </p:txBody>
      </p:sp>
      <p:sp>
        <p:nvSpPr>
          <p:cNvPr id="10" name="Text 8"/>
          <p:cNvSpPr/>
          <p:nvPr/>
        </p:nvSpPr>
        <p:spPr>
          <a:xfrm>
            <a:off x="320040" y="182880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L'État confie à un tiers l'exécution d'opérations (entretien, gestion) sans transfert de responsabilité ni de gestion domaniale.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" y="2606040"/>
            <a:ext cx="914400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0040" y="260604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CONCESSION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20040" y="292608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L'État confie à un tiers pour une durée déterminée l'exploitation ou la valorisation d'un bien, contre obligations définies dans un cahier des charges.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0040" y="3703320"/>
            <a:ext cx="914400" cy="2743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0040" y="37033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A3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DÉLÉGATION</a:t>
            </a:r>
            <a:endParaRPr lang="en-US" sz="850" dirty="0"/>
          </a:p>
        </p:txBody>
      </p:sp>
      <p:sp>
        <p:nvSpPr>
          <p:cNvPr id="16" name="Text 14"/>
          <p:cNvSpPr/>
          <p:nvPr/>
        </p:nvSpPr>
        <p:spPr>
          <a:xfrm>
            <a:off x="320040" y="4023360"/>
            <a:ext cx="38404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Conférée par arrêté du ministre chargé du bien concerné ou par décret en Conseil des ministres. Révocable en cas de manquement.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0" y="1005840"/>
            <a:ext cx="434340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572000" y="1005840"/>
            <a:ext cx="4343400" cy="41148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63440" y="1005840"/>
            <a:ext cx="41605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Modes d'occupation du domaine public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663440" y="1508760"/>
            <a:ext cx="128016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663440" y="15087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PERMISSIONS DE VOIRIE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4663440" y="182880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Autorisations d'occuper le domaine public, à titre personnel, précaires et révocables à première réquisition sans indemnité. Peuvent être soumises au paiement d'une redevance.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4663440" y="2606040"/>
            <a:ext cx="128016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63440" y="26060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BAIL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4663440" y="292608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Lorsque l'exploitation est justifiée par un besoin collectif lié à un service public, un bail renouvelable peut être conclu — résiliable à tout moment par l'État avec préavis de 6 mois.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663440" y="3703320"/>
            <a:ext cx="1280160" cy="27432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663440" y="370332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AUTORISATIONS D'EXPLOITER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4663440" y="4023360"/>
            <a:ext cx="41148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ministres et présidents de conseils de collectivités peuvent accorder des autorisations d'exploiter ou d'occuper des dépendances du domaine public par arrêté.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RAF 2025 – Burkina Faso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2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73152"/>
            <a:ext cx="84124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VI. DIFFICULTÉS CONSTATÉES DANS LA GESTION</a:t>
            </a:r>
            <a:endParaRPr lang="en-US" sz="2100" dirty="0"/>
          </a:p>
        </p:txBody>
      </p:sp>
      <p:sp>
        <p:nvSpPr>
          <p:cNvPr id="5" name="Shape 3"/>
          <p:cNvSpPr/>
          <p:nvPr/>
        </p:nvSpPr>
        <p:spPr>
          <a:xfrm>
            <a:off x="228600" y="1005840"/>
            <a:ext cx="28346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" y="1005840"/>
            <a:ext cx="2834640" cy="640080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01752" y="1024128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868680" y="1024128"/>
            <a:ext cx="20848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Conflits de compétence entre acteurs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737360"/>
            <a:ext cx="25603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conflits surviennent entre plusieurs administrations sur la gestion de certains espaces. Exemple : la ceinture verte de Ouagadougou, dont la gestion est revendiquée par plusieurs ministères.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172968" y="1005840"/>
            <a:ext cx="28346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72968" y="1005840"/>
            <a:ext cx="2834640" cy="64008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246120" y="1024128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3813048" y="1024128"/>
            <a:ext cx="20848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Non-sécurisation de certains biens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10128" y="1737360"/>
            <a:ext cx="25603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L'absence de sécurisation juridique (immatriculation) et physique (bornage) entraîne des contestations de limites par les populations riveraines, rendant la gestion effective difficile.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117336" y="1005840"/>
            <a:ext cx="2834640" cy="379476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4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17336" y="1005840"/>
            <a:ext cx="2834640" cy="64008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90488" y="1024128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6757416" y="1024128"/>
            <a:ext cx="2084832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Violations de l'inaliénabilité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54496" y="1737360"/>
            <a:ext cx="25603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1C2B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attributions irrégulières d'espaces verts à des particuliers ont été constatées, portant atteinte au principe d'inaliénabilité des biens du domaine public.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1A3A5C"/>
          </a:solidFill>
          <a:ln w="12700">
            <a:solidFill>
              <a:srgbClr val="1A3A5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4983480"/>
            <a:ext cx="8595360" cy="1600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Loi RAF 2025 – Burkina Faso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3A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4983480"/>
            <a:ext cx="9144000" cy="1600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73152"/>
            <a:ext cx="228600" cy="4910328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365760" y="914400"/>
            <a:ext cx="8503920" cy="3200400"/>
          </a:xfrm>
          <a:prstGeom prst="rect">
            <a:avLst/>
          </a:prstGeom>
          <a:solidFill>
            <a:srgbClr val="1E4472"/>
          </a:solidFill>
          <a:ln w="12700">
            <a:solidFill>
              <a:srgbClr val="2A5A8A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2920" y="1024128"/>
            <a:ext cx="274320" cy="274320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1005840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loi RAF de 2025 constitue une réforme majeure du cadre juridique foncier au Burkina Faso, affirmant la pleine propriété de l'État sur l'ensemble du domaine foncier national.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502920" y="1773936"/>
            <a:ext cx="274320" cy="274320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1755648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distinction entre domaine public et domaine privé de l'État est fondamentale : elle détermine le régime applicable (inaliénabilité, imprescriptibilité, insaisissabilité) et les modes de gestion autorisés.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02920" y="2523744"/>
            <a:ext cx="274320" cy="274320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2505456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défis persistants demeurent : conflits de compétence, insuffisance de sécurisation juridique et physique des biens, et violations ponctuelles du principe d'inaliénabilité.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02920" y="3273552"/>
            <a:ext cx="274320" cy="274320"/>
          </a:xfrm>
          <a:prstGeom prst="ellipse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3255264"/>
            <a:ext cx="7772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coordination renforcée entre les acteurs de la chaîne foncière et une meilleure application des textes sont indispensables à une gestion efficace et équitable du patrimoine foncier national.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65760" y="425196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i="1" dirty="0">
                <a:solidFill>
                  <a:srgbClr val="F9A82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Merci de votre attention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1166</Words>
  <Application>Microsoft Office PowerPoint</Application>
  <PresentationFormat>Affichage à l'écran (16:9)</PresentationFormat>
  <Paragraphs>133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Domaine Foncier National au Burkina Faso</dc:title>
  <dc:subject>PptxGenJS Presentation</dc:subject>
  <dc:creator>PptxGenJS</dc:creator>
  <cp:lastModifiedBy>yanogojeanbapt@gmail.com</cp:lastModifiedBy>
  <cp:revision>1</cp:revision>
  <dcterms:created xsi:type="dcterms:W3CDTF">2026-02-22T21:03:18Z</dcterms:created>
  <dcterms:modified xsi:type="dcterms:W3CDTF">2026-02-26T08:09:36Z</dcterms:modified>
</cp:coreProperties>
</file>