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82" r:id="rId4"/>
    <p:sldId id="265" r:id="rId5"/>
    <p:sldId id="284" r:id="rId6"/>
    <p:sldId id="272" r:id="rId7"/>
    <p:sldId id="263" r:id="rId8"/>
    <p:sldId id="275" r:id="rId9"/>
    <p:sldId id="276" r:id="rId10"/>
    <p:sldId id="273" r:id="rId11"/>
    <p:sldId id="283" r:id="rId12"/>
    <p:sldId id="260" r:id="rId13"/>
    <p:sldId id="259" r:id="rId14"/>
    <p:sldId id="281" r:id="rId15"/>
    <p:sldId id="280" r:id="rId1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7" d="100"/>
          <a:sy n="67" d="100"/>
        </p:scale>
        <p:origin x="858" y="7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057F65-693D-4C1E-BD7D-178164F33D5A}" type="datetimeFigureOut">
              <a:rPr lang="fr-FR" smtClean="0"/>
              <a:t>26/02/2026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7019C9-AA32-424B-B4DB-A142973A15DF}" type="slidenum">
              <a:rPr lang="fr-FR" smtClean="0"/>
              <a:t>‹N°›</a:t>
            </a:fld>
            <a:endParaRPr lang="fr-FR"/>
          </a:p>
        </p:txBody>
      </p:sp>
    </p:spTree>
    <p:extLst>
      <p:ext uri="{BB962C8B-B14F-4D97-AF65-F5344CB8AC3E}">
        <p14:creationId xmlns:p14="http://schemas.microsoft.com/office/powerpoint/2010/main" val="3569715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l"/>
            <a:endParaRPr lang="fr-FR" dirty="0"/>
          </a:p>
        </p:txBody>
      </p:sp>
      <p:sp>
        <p:nvSpPr>
          <p:cNvPr id="4" name="Espace réservé du numéro de diapositive 3"/>
          <p:cNvSpPr>
            <a:spLocks noGrp="1"/>
          </p:cNvSpPr>
          <p:nvPr>
            <p:ph type="sldNum" sz="quarter" idx="5"/>
          </p:nvPr>
        </p:nvSpPr>
        <p:spPr/>
        <p:txBody>
          <a:bodyPr/>
          <a:lstStyle/>
          <a:p>
            <a:fld id="{A17019C9-AA32-424B-B4DB-A142973A15DF}" type="slidenum">
              <a:rPr lang="fr-FR" smtClean="0"/>
              <a:t>5</a:t>
            </a:fld>
            <a:endParaRPr lang="fr-FR"/>
          </a:p>
        </p:txBody>
      </p:sp>
    </p:spTree>
    <p:extLst>
      <p:ext uri="{BB962C8B-B14F-4D97-AF65-F5344CB8AC3E}">
        <p14:creationId xmlns:p14="http://schemas.microsoft.com/office/powerpoint/2010/main" val="1276865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l"/>
            <a:endParaRPr lang="fr-FR" dirty="0"/>
          </a:p>
        </p:txBody>
      </p:sp>
      <p:sp>
        <p:nvSpPr>
          <p:cNvPr id="4" name="Espace réservé du numéro de diapositive 3"/>
          <p:cNvSpPr>
            <a:spLocks noGrp="1"/>
          </p:cNvSpPr>
          <p:nvPr>
            <p:ph type="sldNum" sz="quarter" idx="5"/>
          </p:nvPr>
        </p:nvSpPr>
        <p:spPr/>
        <p:txBody>
          <a:bodyPr/>
          <a:lstStyle/>
          <a:p>
            <a:fld id="{A17019C9-AA32-424B-B4DB-A142973A15DF}" type="slidenum">
              <a:rPr lang="fr-FR" smtClean="0"/>
              <a:t>6</a:t>
            </a:fld>
            <a:endParaRPr lang="fr-FR"/>
          </a:p>
        </p:txBody>
      </p:sp>
    </p:spTree>
    <p:extLst>
      <p:ext uri="{BB962C8B-B14F-4D97-AF65-F5344CB8AC3E}">
        <p14:creationId xmlns:p14="http://schemas.microsoft.com/office/powerpoint/2010/main" val="42873352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D0B65F-308E-F4BD-7AD6-670F84C996F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C534C53-4754-20B7-5CF1-9EFCDEC09DAA}"/>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D7D55375-D736-B7CF-D64C-7E7C25FC8657}"/>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7C84267A-6F68-234E-4916-6352363E902F}"/>
              </a:ext>
            </a:extLst>
          </p:cNvPr>
          <p:cNvSpPr>
            <a:spLocks noGrp="1"/>
          </p:cNvSpPr>
          <p:nvPr>
            <p:ph type="sldNum" sz="quarter" idx="5"/>
          </p:nvPr>
        </p:nvSpPr>
        <p:spPr/>
        <p:txBody>
          <a:bodyPr/>
          <a:lstStyle/>
          <a:p>
            <a:fld id="{A17019C9-AA32-424B-B4DB-A142973A15DF}" type="slidenum">
              <a:rPr lang="fr-FR" smtClean="0"/>
              <a:t>11</a:t>
            </a:fld>
            <a:endParaRPr lang="fr-FR"/>
          </a:p>
        </p:txBody>
      </p:sp>
    </p:spTree>
    <p:extLst>
      <p:ext uri="{BB962C8B-B14F-4D97-AF65-F5344CB8AC3E}">
        <p14:creationId xmlns:p14="http://schemas.microsoft.com/office/powerpoint/2010/main" val="686964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17019C9-AA32-424B-B4DB-A142973A15DF}" type="slidenum">
              <a:rPr lang="fr-FR" smtClean="0"/>
              <a:t>12</a:t>
            </a:fld>
            <a:endParaRPr lang="fr-FR"/>
          </a:p>
        </p:txBody>
      </p:sp>
    </p:spTree>
    <p:extLst>
      <p:ext uri="{BB962C8B-B14F-4D97-AF65-F5344CB8AC3E}">
        <p14:creationId xmlns:p14="http://schemas.microsoft.com/office/powerpoint/2010/main" val="23717021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EBC13F-1286-4819-A551-DA5F2117D7B1}"/>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9F108DE5-2A8C-9BC6-50D1-C2BB5AEF7B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2737F98A-53A4-91F0-4A05-F80D5D4DDF93}"/>
              </a:ext>
            </a:extLst>
          </p:cNvPr>
          <p:cNvSpPr>
            <a:spLocks noGrp="1"/>
          </p:cNvSpPr>
          <p:nvPr>
            <p:ph type="dt" sz="half" idx="10"/>
          </p:nvPr>
        </p:nvSpPr>
        <p:spPr/>
        <p:txBody>
          <a:bodyPr/>
          <a:lstStyle/>
          <a:p>
            <a:fld id="{B2EE4FE7-CBCA-4F49-B026-BB9D1CE33742}" type="datetimeFigureOut">
              <a:rPr lang="fr-FR" smtClean="0"/>
              <a:t>26/02/2026</a:t>
            </a:fld>
            <a:endParaRPr lang="fr-FR"/>
          </a:p>
        </p:txBody>
      </p:sp>
      <p:sp>
        <p:nvSpPr>
          <p:cNvPr id="5" name="Espace réservé du pied de page 4">
            <a:extLst>
              <a:ext uri="{FF2B5EF4-FFF2-40B4-BE49-F238E27FC236}">
                <a16:creationId xmlns:a16="http://schemas.microsoft.com/office/drawing/2014/main" id="{1883497C-7022-47BB-A570-C35279734CB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1CD2CE3-873D-5495-3575-462A9870F0AF}"/>
              </a:ext>
            </a:extLst>
          </p:cNvPr>
          <p:cNvSpPr>
            <a:spLocks noGrp="1"/>
          </p:cNvSpPr>
          <p:nvPr>
            <p:ph type="sldNum" sz="quarter" idx="12"/>
          </p:nvPr>
        </p:nvSpPr>
        <p:spPr/>
        <p:txBody>
          <a:bodyPr/>
          <a:lstStyle/>
          <a:p>
            <a:fld id="{C48C76EA-4821-4556-85C6-835C472E1F48}" type="slidenum">
              <a:rPr lang="fr-FR" smtClean="0"/>
              <a:t>‹N°›</a:t>
            </a:fld>
            <a:endParaRPr lang="fr-FR"/>
          </a:p>
        </p:txBody>
      </p:sp>
    </p:spTree>
    <p:extLst>
      <p:ext uri="{BB962C8B-B14F-4D97-AF65-F5344CB8AC3E}">
        <p14:creationId xmlns:p14="http://schemas.microsoft.com/office/powerpoint/2010/main" val="3919619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3297434-8C56-487B-BBDD-CA4C50DEC74F}"/>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339DC973-1340-2297-FBD0-D6C470E0918D}"/>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9FD1464-20A0-D80E-919E-D01BEB169FCC}"/>
              </a:ext>
            </a:extLst>
          </p:cNvPr>
          <p:cNvSpPr>
            <a:spLocks noGrp="1"/>
          </p:cNvSpPr>
          <p:nvPr>
            <p:ph type="dt" sz="half" idx="10"/>
          </p:nvPr>
        </p:nvSpPr>
        <p:spPr/>
        <p:txBody>
          <a:bodyPr/>
          <a:lstStyle/>
          <a:p>
            <a:fld id="{B2EE4FE7-CBCA-4F49-B026-BB9D1CE33742}" type="datetimeFigureOut">
              <a:rPr lang="fr-FR" smtClean="0"/>
              <a:t>26/02/2026</a:t>
            </a:fld>
            <a:endParaRPr lang="fr-FR"/>
          </a:p>
        </p:txBody>
      </p:sp>
      <p:sp>
        <p:nvSpPr>
          <p:cNvPr id="5" name="Espace réservé du pied de page 4">
            <a:extLst>
              <a:ext uri="{FF2B5EF4-FFF2-40B4-BE49-F238E27FC236}">
                <a16:creationId xmlns:a16="http://schemas.microsoft.com/office/drawing/2014/main" id="{F629BBBA-22A3-D98B-CAA9-15F173A5E69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FCDAC2C-6FD6-FD5F-4CBD-A655A532ADC5}"/>
              </a:ext>
            </a:extLst>
          </p:cNvPr>
          <p:cNvSpPr>
            <a:spLocks noGrp="1"/>
          </p:cNvSpPr>
          <p:nvPr>
            <p:ph type="sldNum" sz="quarter" idx="12"/>
          </p:nvPr>
        </p:nvSpPr>
        <p:spPr/>
        <p:txBody>
          <a:bodyPr/>
          <a:lstStyle/>
          <a:p>
            <a:fld id="{C48C76EA-4821-4556-85C6-835C472E1F48}" type="slidenum">
              <a:rPr lang="fr-FR" smtClean="0"/>
              <a:t>‹N°›</a:t>
            </a:fld>
            <a:endParaRPr lang="fr-FR"/>
          </a:p>
        </p:txBody>
      </p:sp>
    </p:spTree>
    <p:extLst>
      <p:ext uri="{BB962C8B-B14F-4D97-AF65-F5344CB8AC3E}">
        <p14:creationId xmlns:p14="http://schemas.microsoft.com/office/powerpoint/2010/main" val="210794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0E04C282-E130-5C12-F347-024AC7E63FFD}"/>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6BE3FD93-C7DE-B9B4-DB8C-B0AB118AEE3B}"/>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C264319-504A-6132-4766-7A6A227B089C}"/>
              </a:ext>
            </a:extLst>
          </p:cNvPr>
          <p:cNvSpPr>
            <a:spLocks noGrp="1"/>
          </p:cNvSpPr>
          <p:nvPr>
            <p:ph type="dt" sz="half" idx="10"/>
          </p:nvPr>
        </p:nvSpPr>
        <p:spPr/>
        <p:txBody>
          <a:bodyPr/>
          <a:lstStyle/>
          <a:p>
            <a:fld id="{B2EE4FE7-CBCA-4F49-B026-BB9D1CE33742}" type="datetimeFigureOut">
              <a:rPr lang="fr-FR" smtClean="0"/>
              <a:t>26/02/2026</a:t>
            </a:fld>
            <a:endParaRPr lang="fr-FR"/>
          </a:p>
        </p:txBody>
      </p:sp>
      <p:sp>
        <p:nvSpPr>
          <p:cNvPr id="5" name="Espace réservé du pied de page 4">
            <a:extLst>
              <a:ext uri="{FF2B5EF4-FFF2-40B4-BE49-F238E27FC236}">
                <a16:creationId xmlns:a16="http://schemas.microsoft.com/office/drawing/2014/main" id="{D54DE700-00B9-BA0F-348D-7FE738D3BEC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12A21FA-2BEE-6434-86E5-5EA2F41EC665}"/>
              </a:ext>
            </a:extLst>
          </p:cNvPr>
          <p:cNvSpPr>
            <a:spLocks noGrp="1"/>
          </p:cNvSpPr>
          <p:nvPr>
            <p:ph type="sldNum" sz="quarter" idx="12"/>
          </p:nvPr>
        </p:nvSpPr>
        <p:spPr/>
        <p:txBody>
          <a:bodyPr/>
          <a:lstStyle/>
          <a:p>
            <a:fld id="{C48C76EA-4821-4556-85C6-835C472E1F48}" type="slidenum">
              <a:rPr lang="fr-FR" smtClean="0"/>
              <a:t>‹N°›</a:t>
            </a:fld>
            <a:endParaRPr lang="fr-FR"/>
          </a:p>
        </p:txBody>
      </p:sp>
    </p:spTree>
    <p:extLst>
      <p:ext uri="{BB962C8B-B14F-4D97-AF65-F5344CB8AC3E}">
        <p14:creationId xmlns:p14="http://schemas.microsoft.com/office/powerpoint/2010/main" val="2111333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9A4FFD-C6AC-B3E5-31C0-9EA56D9B42F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CDEE9D2-F630-E68B-D2AA-F4DFEF45FA27}"/>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4FFCCA3-8984-E573-15D6-A17B909EDB43}"/>
              </a:ext>
            </a:extLst>
          </p:cNvPr>
          <p:cNvSpPr>
            <a:spLocks noGrp="1"/>
          </p:cNvSpPr>
          <p:nvPr>
            <p:ph type="dt" sz="half" idx="10"/>
          </p:nvPr>
        </p:nvSpPr>
        <p:spPr/>
        <p:txBody>
          <a:bodyPr/>
          <a:lstStyle/>
          <a:p>
            <a:fld id="{B2EE4FE7-CBCA-4F49-B026-BB9D1CE33742}" type="datetimeFigureOut">
              <a:rPr lang="fr-FR" smtClean="0"/>
              <a:t>26/02/2026</a:t>
            </a:fld>
            <a:endParaRPr lang="fr-FR"/>
          </a:p>
        </p:txBody>
      </p:sp>
      <p:sp>
        <p:nvSpPr>
          <p:cNvPr id="5" name="Espace réservé du pied de page 4">
            <a:extLst>
              <a:ext uri="{FF2B5EF4-FFF2-40B4-BE49-F238E27FC236}">
                <a16:creationId xmlns:a16="http://schemas.microsoft.com/office/drawing/2014/main" id="{7CC8C8C9-8D0E-EF8F-9F41-5D5EEC3DEC4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1CC6E7B-A545-BF8F-6130-5618BD430A5E}"/>
              </a:ext>
            </a:extLst>
          </p:cNvPr>
          <p:cNvSpPr>
            <a:spLocks noGrp="1"/>
          </p:cNvSpPr>
          <p:nvPr>
            <p:ph type="sldNum" sz="quarter" idx="12"/>
          </p:nvPr>
        </p:nvSpPr>
        <p:spPr/>
        <p:txBody>
          <a:bodyPr/>
          <a:lstStyle/>
          <a:p>
            <a:fld id="{C48C76EA-4821-4556-85C6-835C472E1F48}" type="slidenum">
              <a:rPr lang="fr-FR" smtClean="0"/>
              <a:t>‹N°›</a:t>
            </a:fld>
            <a:endParaRPr lang="fr-FR"/>
          </a:p>
        </p:txBody>
      </p:sp>
    </p:spTree>
    <p:extLst>
      <p:ext uri="{BB962C8B-B14F-4D97-AF65-F5344CB8AC3E}">
        <p14:creationId xmlns:p14="http://schemas.microsoft.com/office/powerpoint/2010/main" val="3667356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9632A8-07EF-C994-D1FC-A8E122C63A8E}"/>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BCFCB65B-33A2-254C-EF0D-53495174B67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81922D4-D205-DD38-CCB6-CD20CA8DA2EF}"/>
              </a:ext>
            </a:extLst>
          </p:cNvPr>
          <p:cNvSpPr>
            <a:spLocks noGrp="1"/>
          </p:cNvSpPr>
          <p:nvPr>
            <p:ph type="dt" sz="half" idx="10"/>
          </p:nvPr>
        </p:nvSpPr>
        <p:spPr/>
        <p:txBody>
          <a:bodyPr/>
          <a:lstStyle/>
          <a:p>
            <a:fld id="{B2EE4FE7-CBCA-4F49-B026-BB9D1CE33742}" type="datetimeFigureOut">
              <a:rPr lang="fr-FR" smtClean="0"/>
              <a:t>26/02/2026</a:t>
            </a:fld>
            <a:endParaRPr lang="fr-FR"/>
          </a:p>
        </p:txBody>
      </p:sp>
      <p:sp>
        <p:nvSpPr>
          <p:cNvPr id="5" name="Espace réservé du pied de page 4">
            <a:extLst>
              <a:ext uri="{FF2B5EF4-FFF2-40B4-BE49-F238E27FC236}">
                <a16:creationId xmlns:a16="http://schemas.microsoft.com/office/drawing/2014/main" id="{07FBECE2-0476-459E-D71E-E5FF5A4844F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3ED345F-91B6-7607-EE31-CFB1CD66EA37}"/>
              </a:ext>
            </a:extLst>
          </p:cNvPr>
          <p:cNvSpPr>
            <a:spLocks noGrp="1"/>
          </p:cNvSpPr>
          <p:nvPr>
            <p:ph type="sldNum" sz="quarter" idx="12"/>
          </p:nvPr>
        </p:nvSpPr>
        <p:spPr/>
        <p:txBody>
          <a:bodyPr/>
          <a:lstStyle/>
          <a:p>
            <a:fld id="{C48C76EA-4821-4556-85C6-835C472E1F48}" type="slidenum">
              <a:rPr lang="fr-FR" smtClean="0"/>
              <a:t>‹N°›</a:t>
            </a:fld>
            <a:endParaRPr lang="fr-FR"/>
          </a:p>
        </p:txBody>
      </p:sp>
    </p:spTree>
    <p:extLst>
      <p:ext uri="{BB962C8B-B14F-4D97-AF65-F5344CB8AC3E}">
        <p14:creationId xmlns:p14="http://schemas.microsoft.com/office/powerpoint/2010/main" val="4156213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CC1308B-87A4-6FCE-7B21-11F465436E8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DB35A8A-8719-DD1D-E490-C4C1B30D20F0}"/>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9B4CECC2-AC2D-898C-C80B-065B6AD9F3E3}"/>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EEF83E27-E124-DDA9-B224-19DA9895E961}"/>
              </a:ext>
            </a:extLst>
          </p:cNvPr>
          <p:cNvSpPr>
            <a:spLocks noGrp="1"/>
          </p:cNvSpPr>
          <p:nvPr>
            <p:ph type="dt" sz="half" idx="10"/>
          </p:nvPr>
        </p:nvSpPr>
        <p:spPr/>
        <p:txBody>
          <a:bodyPr/>
          <a:lstStyle/>
          <a:p>
            <a:fld id="{B2EE4FE7-CBCA-4F49-B026-BB9D1CE33742}" type="datetimeFigureOut">
              <a:rPr lang="fr-FR" smtClean="0"/>
              <a:t>26/02/2026</a:t>
            </a:fld>
            <a:endParaRPr lang="fr-FR"/>
          </a:p>
        </p:txBody>
      </p:sp>
      <p:sp>
        <p:nvSpPr>
          <p:cNvPr id="6" name="Espace réservé du pied de page 5">
            <a:extLst>
              <a:ext uri="{FF2B5EF4-FFF2-40B4-BE49-F238E27FC236}">
                <a16:creationId xmlns:a16="http://schemas.microsoft.com/office/drawing/2014/main" id="{80E6A910-E6AD-6CE6-0DEE-FF9B5641110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18C9C7E-9EA3-3F9F-2959-AD91D4003517}"/>
              </a:ext>
            </a:extLst>
          </p:cNvPr>
          <p:cNvSpPr>
            <a:spLocks noGrp="1"/>
          </p:cNvSpPr>
          <p:nvPr>
            <p:ph type="sldNum" sz="quarter" idx="12"/>
          </p:nvPr>
        </p:nvSpPr>
        <p:spPr/>
        <p:txBody>
          <a:bodyPr/>
          <a:lstStyle/>
          <a:p>
            <a:fld id="{C48C76EA-4821-4556-85C6-835C472E1F48}" type="slidenum">
              <a:rPr lang="fr-FR" smtClean="0"/>
              <a:t>‹N°›</a:t>
            </a:fld>
            <a:endParaRPr lang="fr-FR"/>
          </a:p>
        </p:txBody>
      </p:sp>
    </p:spTree>
    <p:extLst>
      <p:ext uri="{BB962C8B-B14F-4D97-AF65-F5344CB8AC3E}">
        <p14:creationId xmlns:p14="http://schemas.microsoft.com/office/powerpoint/2010/main" val="2420850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585EA4-C315-F3DE-40F9-509F98808994}"/>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BCB4B4E3-D9D9-3ABB-51B4-E89355D4B8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090EB70C-C1B1-A086-1BC6-1A1714436A24}"/>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F1E0B3A6-7869-5EF5-C050-683BC0AF7F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A79FCD53-096D-BB24-BD33-03041AA7B88B}"/>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0CA381AD-CB7A-182A-B4F1-665C212B9691}"/>
              </a:ext>
            </a:extLst>
          </p:cNvPr>
          <p:cNvSpPr>
            <a:spLocks noGrp="1"/>
          </p:cNvSpPr>
          <p:nvPr>
            <p:ph type="dt" sz="half" idx="10"/>
          </p:nvPr>
        </p:nvSpPr>
        <p:spPr/>
        <p:txBody>
          <a:bodyPr/>
          <a:lstStyle/>
          <a:p>
            <a:fld id="{B2EE4FE7-CBCA-4F49-B026-BB9D1CE33742}" type="datetimeFigureOut">
              <a:rPr lang="fr-FR" smtClean="0"/>
              <a:t>26/02/2026</a:t>
            </a:fld>
            <a:endParaRPr lang="fr-FR"/>
          </a:p>
        </p:txBody>
      </p:sp>
      <p:sp>
        <p:nvSpPr>
          <p:cNvPr id="8" name="Espace réservé du pied de page 7">
            <a:extLst>
              <a:ext uri="{FF2B5EF4-FFF2-40B4-BE49-F238E27FC236}">
                <a16:creationId xmlns:a16="http://schemas.microsoft.com/office/drawing/2014/main" id="{BDAABCB6-557D-4C67-7969-2856E5F903F4}"/>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E5766DA-E297-DC22-7A65-69741D85C604}"/>
              </a:ext>
            </a:extLst>
          </p:cNvPr>
          <p:cNvSpPr>
            <a:spLocks noGrp="1"/>
          </p:cNvSpPr>
          <p:nvPr>
            <p:ph type="sldNum" sz="quarter" idx="12"/>
          </p:nvPr>
        </p:nvSpPr>
        <p:spPr/>
        <p:txBody>
          <a:bodyPr/>
          <a:lstStyle/>
          <a:p>
            <a:fld id="{C48C76EA-4821-4556-85C6-835C472E1F48}" type="slidenum">
              <a:rPr lang="fr-FR" smtClean="0"/>
              <a:t>‹N°›</a:t>
            </a:fld>
            <a:endParaRPr lang="fr-FR"/>
          </a:p>
        </p:txBody>
      </p:sp>
    </p:spTree>
    <p:extLst>
      <p:ext uri="{BB962C8B-B14F-4D97-AF65-F5344CB8AC3E}">
        <p14:creationId xmlns:p14="http://schemas.microsoft.com/office/powerpoint/2010/main" val="2738019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3F7B99-324C-BD42-473D-0F2372D0D608}"/>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BA65F5E3-20BB-3598-83E5-16B751F48BF2}"/>
              </a:ext>
            </a:extLst>
          </p:cNvPr>
          <p:cNvSpPr>
            <a:spLocks noGrp="1"/>
          </p:cNvSpPr>
          <p:nvPr>
            <p:ph type="dt" sz="half" idx="10"/>
          </p:nvPr>
        </p:nvSpPr>
        <p:spPr/>
        <p:txBody>
          <a:bodyPr/>
          <a:lstStyle/>
          <a:p>
            <a:fld id="{B2EE4FE7-CBCA-4F49-B026-BB9D1CE33742}" type="datetimeFigureOut">
              <a:rPr lang="fr-FR" smtClean="0"/>
              <a:t>26/02/2026</a:t>
            </a:fld>
            <a:endParaRPr lang="fr-FR"/>
          </a:p>
        </p:txBody>
      </p:sp>
      <p:sp>
        <p:nvSpPr>
          <p:cNvPr id="4" name="Espace réservé du pied de page 3">
            <a:extLst>
              <a:ext uri="{FF2B5EF4-FFF2-40B4-BE49-F238E27FC236}">
                <a16:creationId xmlns:a16="http://schemas.microsoft.com/office/drawing/2014/main" id="{77493387-95DC-8B63-32CC-8A7D9F68FDDA}"/>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1899BC89-F9C7-1FB5-B431-474926EFDE8E}"/>
              </a:ext>
            </a:extLst>
          </p:cNvPr>
          <p:cNvSpPr>
            <a:spLocks noGrp="1"/>
          </p:cNvSpPr>
          <p:nvPr>
            <p:ph type="sldNum" sz="quarter" idx="12"/>
          </p:nvPr>
        </p:nvSpPr>
        <p:spPr/>
        <p:txBody>
          <a:bodyPr/>
          <a:lstStyle/>
          <a:p>
            <a:fld id="{C48C76EA-4821-4556-85C6-835C472E1F48}" type="slidenum">
              <a:rPr lang="fr-FR" smtClean="0"/>
              <a:t>‹N°›</a:t>
            </a:fld>
            <a:endParaRPr lang="fr-FR"/>
          </a:p>
        </p:txBody>
      </p:sp>
    </p:spTree>
    <p:extLst>
      <p:ext uri="{BB962C8B-B14F-4D97-AF65-F5344CB8AC3E}">
        <p14:creationId xmlns:p14="http://schemas.microsoft.com/office/powerpoint/2010/main" val="4077859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91642AB9-9252-A952-361A-E47299AD8360}"/>
              </a:ext>
            </a:extLst>
          </p:cNvPr>
          <p:cNvSpPr>
            <a:spLocks noGrp="1"/>
          </p:cNvSpPr>
          <p:nvPr>
            <p:ph type="dt" sz="half" idx="10"/>
          </p:nvPr>
        </p:nvSpPr>
        <p:spPr/>
        <p:txBody>
          <a:bodyPr/>
          <a:lstStyle/>
          <a:p>
            <a:fld id="{B2EE4FE7-CBCA-4F49-B026-BB9D1CE33742}" type="datetimeFigureOut">
              <a:rPr lang="fr-FR" smtClean="0"/>
              <a:t>26/02/2026</a:t>
            </a:fld>
            <a:endParaRPr lang="fr-FR"/>
          </a:p>
        </p:txBody>
      </p:sp>
      <p:sp>
        <p:nvSpPr>
          <p:cNvPr id="3" name="Espace réservé du pied de page 2">
            <a:extLst>
              <a:ext uri="{FF2B5EF4-FFF2-40B4-BE49-F238E27FC236}">
                <a16:creationId xmlns:a16="http://schemas.microsoft.com/office/drawing/2014/main" id="{5E7F973E-8285-452E-05AC-5717BDC6C517}"/>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DA5ADEDE-C314-7F97-E58A-4691D07E997F}"/>
              </a:ext>
            </a:extLst>
          </p:cNvPr>
          <p:cNvSpPr>
            <a:spLocks noGrp="1"/>
          </p:cNvSpPr>
          <p:nvPr>
            <p:ph type="sldNum" sz="quarter" idx="12"/>
          </p:nvPr>
        </p:nvSpPr>
        <p:spPr/>
        <p:txBody>
          <a:bodyPr/>
          <a:lstStyle/>
          <a:p>
            <a:fld id="{C48C76EA-4821-4556-85C6-835C472E1F48}" type="slidenum">
              <a:rPr lang="fr-FR" smtClean="0"/>
              <a:t>‹N°›</a:t>
            </a:fld>
            <a:endParaRPr lang="fr-FR"/>
          </a:p>
        </p:txBody>
      </p:sp>
    </p:spTree>
    <p:extLst>
      <p:ext uri="{BB962C8B-B14F-4D97-AF65-F5344CB8AC3E}">
        <p14:creationId xmlns:p14="http://schemas.microsoft.com/office/powerpoint/2010/main" val="593578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B9FFB0-6403-724B-F2E8-F9AE2D69618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310A7F2E-507F-494A-4D20-10FE790305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2AA95664-FD91-2E96-D76C-FB5E8FCAAB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8D1AB97-2A62-B575-9706-2C02AAC2D194}"/>
              </a:ext>
            </a:extLst>
          </p:cNvPr>
          <p:cNvSpPr>
            <a:spLocks noGrp="1"/>
          </p:cNvSpPr>
          <p:nvPr>
            <p:ph type="dt" sz="half" idx="10"/>
          </p:nvPr>
        </p:nvSpPr>
        <p:spPr/>
        <p:txBody>
          <a:bodyPr/>
          <a:lstStyle/>
          <a:p>
            <a:fld id="{B2EE4FE7-CBCA-4F49-B026-BB9D1CE33742}" type="datetimeFigureOut">
              <a:rPr lang="fr-FR" smtClean="0"/>
              <a:t>26/02/2026</a:t>
            </a:fld>
            <a:endParaRPr lang="fr-FR"/>
          </a:p>
        </p:txBody>
      </p:sp>
      <p:sp>
        <p:nvSpPr>
          <p:cNvPr id="6" name="Espace réservé du pied de page 5">
            <a:extLst>
              <a:ext uri="{FF2B5EF4-FFF2-40B4-BE49-F238E27FC236}">
                <a16:creationId xmlns:a16="http://schemas.microsoft.com/office/drawing/2014/main" id="{8D1E31A6-5E45-6393-0B9A-185325C81AC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552C289-6483-28FE-B2E8-21059E281CBF}"/>
              </a:ext>
            </a:extLst>
          </p:cNvPr>
          <p:cNvSpPr>
            <a:spLocks noGrp="1"/>
          </p:cNvSpPr>
          <p:nvPr>
            <p:ph type="sldNum" sz="quarter" idx="12"/>
          </p:nvPr>
        </p:nvSpPr>
        <p:spPr/>
        <p:txBody>
          <a:bodyPr/>
          <a:lstStyle/>
          <a:p>
            <a:fld id="{C48C76EA-4821-4556-85C6-835C472E1F48}" type="slidenum">
              <a:rPr lang="fr-FR" smtClean="0"/>
              <a:t>‹N°›</a:t>
            </a:fld>
            <a:endParaRPr lang="fr-FR"/>
          </a:p>
        </p:txBody>
      </p:sp>
    </p:spTree>
    <p:extLst>
      <p:ext uri="{BB962C8B-B14F-4D97-AF65-F5344CB8AC3E}">
        <p14:creationId xmlns:p14="http://schemas.microsoft.com/office/powerpoint/2010/main" val="1754045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296189-04BF-DD6C-D69F-C81DE3E7F08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9B64312A-5424-DD3A-9446-C9BEB02D3D7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89B9F7B5-5F9F-A6E9-DA19-36D99496B5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9193598-F9F6-02C6-31AA-B190BC8F814E}"/>
              </a:ext>
            </a:extLst>
          </p:cNvPr>
          <p:cNvSpPr>
            <a:spLocks noGrp="1"/>
          </p:cNvSpPr>
          <p:nvPr>
            <p:ph type="dt" sz="half" idx="10"/>
          </p:nvPr>
        </p:nvSpPr>
        <p:spPr/>
        <p:txBody>
          <a:bodyPr/>
          <a:lstStyle/>
          <a:p>
            <a:fld id="{B2EE4FE7-CBCA-4F49-B026-BB9D1CE33742}" type="datetimeFigureOut">
              <a:rPr lang="fr-FR" smtClean="0"/>
              <a:t>26/02/2026</a:t>
            </a:fld>
            <a:endParaRPr lang="fr-FR"/>
          </a:p>
        </p:txBody>
      </p:sp>
      <p:sp>
        <p:nvSpPr>
          <p:cNvPr id="6" name="Espace réservé du pied de page 5">
            <a:extLst>
              <a:ext uri="{FF2B5EF4-FFF2-40B4-BE49-F238E27FC236}">
                <a16:creationId xmlns:a16="http://schemas.microsoft.com/office/drawing/2014/main" id="{AF0ECEE8-E555-FF7C-27EC-7A12B0FB768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FE1D171-0960-718C-794D-A43E6811AC58}"/>
              </a:ext>
            </a:extLst>
          </p:cNvPr>
          <p:cNvSpPr>
            <a:spLocks noGrp="1"/>
          </p:cNvSpPr>
          <p:nvPr>
            <p:ph type="sldNum" sz="quarter" idx="12"/>
          </p:nvPr>
        </p:nvSpPr>
        <p:spPr/>
        <p:txBody>
          <a:bodyPr/>
          <a:lstStyle/>
          <a:p>
            <a:fld id="{C48C76EA-4821-4556-85C6-835C472E1F48}" type="slidenum">
              <a:rPr lang="fr-FR" smtClean="0"/>
              <a:t>‹N°›</a:t>
            </a:fld>
            <a:endParaRPr lang="fr-FR"/>
          </a:p>
        </p:txBody>
      </p:sp>
    </p:spTree>
    <p:extLst>
      <p:ext uri="{BB962C8B-B14F-4D97-AF65-F5344CB8AC3E}">
        <p14:creationId xmlns:p14="http://schemas.microsoft.com/office/powerpoint/2010/main" val="139562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D9F21F25-A8A0-C873-13CF-93837ACB407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78F72971-49B8-D86A-BBE8-0A3EB8589B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9AE676E-F261-0281-7730-A76CEBDA37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EE4FE7-CBCA-4F49-B026-BB9D1CE33742}" type="datetimeFigureOut">
              <a:rPr lang="fr-FR" smtClean="0"/>
              <a:t>26/02/2026</a:t>
            </a:fld>
            <a:endParaRPr lang="fr-FR"/>
          </a:p>
        </p:txBody>
      </p:sp>
      <p:sp>
        <p:nvSpPr>
          <p:cNvPr id="5" name="Espace réservé du pied de page 4">
            <a:extLst>
              <a:ext uri="{FF2B5EF4-FFF2-40B4-BE49-F238E27FC236}">
                <a16:creationId xmlns:a16="http://schemas.microsoft.com/office/drawing/2014/main" id="{4561262D-6ABA-D01E-D159-BA27D0C636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8AE660CF-575C-61AC-8539-B0DAAB7827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8C76EA-4821-4556-85C6-835C472E1F48}" type="slidenum">
              <a:rPr lang="fr-FR" smtClean="0"/>
              <a:t>‹N°›</a:t>
            </a:fld>
            <a:endParaRPr lang="fr-FR"/>
          </a:p>
        </p:txBody>
      </p:sp>
    </p:spTree>
    <p:extLst>
      <p:ext uri="{BB962C8B-B14F-4D97-AF65-F5344CB8AC3E}">
        <p14:creationId xmlns:p14="http://schemas.microsoft.com/office/powerpoint/2010/main" val="8109106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79E20C9-6C07-CC84-E655-B7D30F3F70CD}"/>
              </a:ext>
            </a:extLst>
          </p:cNvPr>
          <p:cNvSpPr/>
          <p:nvPr/>
        </p:nvSpPr>
        <p:spPr>
          <a:xfrm>
            <a:off x="0" y="42860"/>
            <a:ext cx="12072938" cy="684561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5" name="Rectangle 4">
            <a:extLst>
              <a:ext uri="{FF2B5EF4-FFF2-40B4-BE49-F238E27FC236}">
                <a16:creationId xmlns:a16="http://schemas.microsoft.com/office/drawing/2014/main" id="{92F0F0DF-4B71-31C3-EC9F-6E250D8543FB}"/>
              </a:ext>
            </a:extLst>
          </p:cNvPr>
          <p:cNvSpPr/>
          <p:nvPr/>
        </p:nvSpPr>
        <p:spPr>
          <a:xfrm>
            <a:off x="549591" y="2626994"/>
            <a:ext cx="10710863" cy="2157414"/>
          </a:xfrm>
          <a:prstGeom prst="rect">
            <a:avLst/>
          </a:prstGeom>
          <a:solidFill>
            <a:schemeClr val="accent6">
              <a:lumMod val="60000"/>
              <a:lumOff val="40000"/>
            </a:schemeClr>
          </a:solidFill>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fr-FR" sz="3600" b="1" dirty="0">
                <a:latin typeface="Arial Narrow" panose="020B0606020202030204" pitchFamily="34" charset="0"/>
              </a:rPr>
              <a:t>OCCUPATION DU DOMAINE PUBLIC : OPÉRATION DE LIBÉRATION DES ACCOTEMENTS </a:t>
            </a:r>
          </a:p>
        </p:txBody>
      </p:sp>
      <p:sp>
        <p:nvSpPr>
          <p:cNvPr id="2" name="Rectangle 1">
            <a:extLst>
              <a:ext uri="{FF2B5EF4-FFF2-40B4-BE49-F238E27FC236}">
                <a16:creationId xmlns:a16="http://schemas.microsoft.com/office/drawing/2014/main" id="{5E4581FF-A509-10DB-7361-34D2D1EC8974}"/>
              </a:ext>
            </a:extLst>
          </p:cNvPr>
          <p:cNvSpPr/>
          <p:nvPr/>
        </p:nvSpPr>
        <p:spPr>
          <a:xfrm>
            <a:off x="2178583" y="4995553"/>
            <a:ext cx="6200775" cy="1457325"/>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i="1" u="sng" dirty="0">
                <a:latin typeface="Arial Narrow" panose="020B0606020202030204" pitchFamily="34" charset="0"/>
              </a:rPr>
              <a:t>PRESENTATION </a:t>
            </a:r>
            <a:r>
              <a:rPr lang="fr-FR" sz="2400" b="1" i="1" u="sng" dirty="0">
                <a:latin typeface="Arial Narrow" panose="020B0606020202030204" pitchFamily="34" charset="0"/>
              </a:rPr>
              <a:t>:</a:t>
            </a:r>
            <a:r>
              <a:rPr lang="fr-FR" sz="2400" b="1" i="1" dirty="0">
                <a:latin typeface="Arial Narrow" panose="020B0606020202030204" pitchFamily="34" charset="0"/>
              </a:rPr>
              <a:t>         </a:t>
            </a:r>
            <a:r>
              <a:rPr lang="fr-FR" sz="2400" b="1" u="sng" dirty="0">
                <a:latin typeface="Arial Narrow" panose="020B0606020202030204" pitchFamily="34" charset="0"/>
              </a:rPr>
              <a:t>Issouf OUATTARA</a:t>
            </a:r>
          </a:p>
          <a:p>
            <a:pPr algn="ctr"/>
            <a:r>
              <a:rPr lang="fr-FR" sz="2400" i="1" dirty="0">
                <a:latin typeface="Arial Narrow" panose="020B0606020202030204" pitchFamily="34" charset="0"/>
              </a:rPr>
              <a:t>                                 Inspecteur de police municipale</a:t>
            </a:r>
            <a:r>
              <a:rPr lang="fr-FR" sz="2400" b="1" i="1" u="sng" dirty="0">
                <a:latin typeface="Arial Narrow" panose="020B0606020202030204" pitchFamily="34" charset="0"/>
              </a:rPr>
              <a:t>  </a:t>
            </a:r>
          </a:p>
        </p:txBody>
      </p:sp>
      <p:pic>
        <p:nvPicPr>
          <p:cNvPr id="7" name="Image 6">
            <a:extLst>
              <a:ext uri="{FF2B5EF4-FFF2-40B4-BE49-F238E27FC236}">
                <a16:creationId xmlns:a16="http://schemas.microsoft.com/office/drawing/2014/main" id="{CBAAC6A5-2DBA-5126-D063-A33A86CD37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43" y="42860"/>
            <a:ext cx="2578418" cy="2507933"/>
          </a:xfrm>
          <a:prstGeom prst="rect">
            <a:avLst/>
          </a:prstGeom>
        </p:spPr>
      </p:pic>
      <p:pic>
        <p:nvPicPr>
          <p:cNvPr id="9" name="Image 8">
            <a:extLst>
              <a:ext uri="{FF2B5EF4-FFF2-40B4-BE49-F238E27FC236}">
                <a16:creationId xmlns:a16="http://schemas.microsoft.com/office/drawing/2014/main" id="{9F3B955E-C51C-0AF4-E253-5CC01B64CD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90760" y="98106"/>
            <a:ext cx="1859281" cy="2157414"/>
          </a:xfrm>
          <a:prstGeom prst="rect">
            <a:avLst/>
          </a:prstGeom>
        </p:spPr>
      </p:pic>
      <p:sp>
        <p:nvSpPr>
          <p:cNvPr id="11" name="Espace réservé de la date 2">
            <a:extLst>
              <a:ext uri="{FF2B5EF4-FFF2-40B4-BE49-F238E27FC236}">
                <a16:creationId xmlns:a16="http://schemas.microsoft.com/office/drawing/2014/main" id="{732BFB5A-EC30-3017-68A2-BF2782E27916}"/>
              </a:ext>
            </a:extLst>
          </p:cNvPr>
          <p:cNvSpPr>
            <a:spLocks noGrp="1"/>
          </p:cNvSpPr>
          <p:nvPr>
            <p:ph type="dt" sz="half" idx="10"/>
          </p:nvPr>
        </p:nvSpPr>
        <p:spPr>
          <a:xfrm>
            <a:off x="10606522" y="6452878"/>
            <a:ext cx="1156852" cy="335048"/>
          </a:xfrm>
        </p:spPr>
        <p:txBody>
          <a:bodyPr/>
          <a:lstStyle/>
          <a:p>
            <a:fld id="{BC573CEB-E619-4003-8340-A6477107054A}" type="datetime1">
              <a:rPr lang="fr-FR" smtClean="0">
                <a:latin typeface="Arial" panose="020B0604020202020204" pitchFamily="34" charset="0"/>
                <a:cs typeface="Arial" panose="020B0604020202020204" pitchFamily="34" charset="0"/>
              </a:rPr>
              <a:t>26/02/2026</a:t>
            </a:fld>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11737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8B6D1-38CB-7145-D75B-406C660E2AA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76679E6-1440-2EA2-4C51-0E5B2F346F0F}"/>
              </a:ext>
            </a:extLst>
          </p:cNvPr>
          <p:cNvSpPr/>
          <p:nvPr/>
        </p:nvSpPr>
        <p:spPr>
          <a:xfrm>
            <a:off x="0" y="0"/>
            <a:ext cx="12192000" cy="685799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5" name="Rectangle 4">
            <a:extLst>
              <a:ext uri="{FF2B5EF4-FFF2-40B4-BE49-F238E27FC236}">
                <a16:creationId xmlns:a16="http://schemas.microsoft.com/office/drawing/2014/main" id="{4B250B61-FD0F-B2C4-B9B1-0FD2D0D4A58D}"/>
              </a:ext>
            </a:extLst>
          </p:cNvPr>
          <p:cNvSpPr/>
          <p:nvPr/>
        </p:nvSpPr>
        <p:spPr>
          <a:xfrm>
            <a:off x="0" y="0"/>
            <a:ext cx="12192000" cy="685799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3200" b="1" dirty="0">
                <a:latin typeface="Arial Narrow" panose="020B0606020202030204" pitchFamily="34" charset="0"/>
              </a:rPr>
              <a:t>ZONES INTERDITES D’OCCUPATION</a:t>
            </a:r>
          </a:p>
          <a:p>
            <a:pPr algn="ctr"/>
            <a:endParaRPr lang="fr-FR" sz="3000" b="1" dirty="0">
              <a:latin typeface="Arial Narrow" panose="020B0606020202030204" pitchFamily="34" charset="0"/>
            </a:endParaRPr>
          </a:p>
          <a:p>
            <a:pPr algn="just">
              <a:lnSpc>
                <a:spcPct val="200000"/>
              </a:lnSpc>
            </a:pPr>
            <a:r>
              <a:rPr lang="fr-FR" sz="3000" dirty="0">
                <a:latin typeface="Arial Narrow" panose="020B0606020202030204" pitchFamily="34" charset="0"/>
              </a:rPr>
              <a:t>                        Les occupations sont strictement interdites :</a:t>
            </a:r>
          </a:p>
          <a:p>
            <a:pPr marL="457200" indent="-457200" algn="just">
              <a:lnSpc>
                <a:spcPct val="200000"/>
              </a:lnSpc>
              <a:buFont typeface="Wingdings" panose="05000000000000000000" pitchFamily="2" charset="2"/>
              <a:buChar char="v"/>
            </a:pPr>
            <a:r>
              <a:rPr lang="fr-FR" sz="3000" dirty="0">
                <a:latin typeface="Arial Narrow" panose="020B0606020202030204" pitchFamily="34" charset="0"/>
              </a:rPr>
              <a:t>À proximité des stations services,</a:t>
            </a:r>
          </a:p>
          <a:p>
            <a:pPr marL="457200" indent="-457200" algn="just">
              <a:lnSpc>
                <a:spcPct val="200000"/>
              </a:lnSpc>
              <a:buFont typeface="Wingdings" panose="05000000000000000000" pitchFamily="2" charset="2"/>
              <a:buChar char="v"/>
            </a:pPr>
            <a:r>
              <a:rPr lang="fr-FR" sz="3000" dirty="0">
                <a:latin typeface="Arial Narrow" panose="020B0606020202030204" pitchFamily="34" charset="0"/>
              </a:rPr>
              <a:t>À proximité des sites de stockage de produits inflammables,</a:t>
            </a:r>
          </a:p>
          <a:p>
            <a:pPr marL="457200" indent="-457200" algn="just">
              <a:lnSpc>
                <a:spcPct val="200000"/>
              </a:lnSpc>
              <a:buFont typeface="Wingdings" panose="05000000000000000000" pitchFamily="2" charset="2"/>
              <a:buChar char="v"/>
            </a:pPr>
            <a:r>
              <a:rPr lang="fr-FR" sz="3000" dirty="0">
                <a:latin typeface="Arial Narrow" panose="020B0606020202030204" pitchFamily="34" charset="0"/>
              </a:rPr>
              <a:t>Sur un pan coupé après un ouvrage d’art public tel un caniveau, un dalot, un avaloir ou des canalisations. </a:t>
            </a:r>
            <a:endParaRPr lang="fr-FR" sz="3000" b="1" dirty="0">
              <a:latin typeface="Arial Narrow" panose="020B0606020202030204" pitchFamily="34" charset="0"/>
            </a:endParaRPr>
          </a:p>
        </p:txBody>
      </p:sp>
      <p:sp>
        <p:nvSpPr>
          <p:cNvPr id="2" name="Espace réservé de la date 2">
            <a:extLst>
              <a:ext uri="{FF2B5EF4-FFF2-40B4-BE49-F238E27FC236}">
                <a16:creationId xmlns:a16="http://schemas.microsoft.com/office/drawing/2014/main" id="{3BB1B7A9-6821-7E4F-9A8F-D0E1495DD554}"/>
              </a:ext>
            </a:extLst>
          </p:cNvPr>
          <p:cNvSpPr>
            <a:spLocks noGrp="1"/>
          </p:cNvSpPr>
          <p:nvPr>
            <p:ph type="dt" sz="half" idx="10"/>
          </p:nvPr>
        </p:nvSpPr>
        <p:spPr>
          <a:xfrm>
            <a:off x="10606522" y="6452878"/>
            <a:ext cx="1156852" cy="335048"/>
          </a:xfrm>
        </p:spPr>
        <p:txBody>
          <a:bodyPr/>
          <a:lstStyle/>
          <a:p>
            <a:fld id="{BC573CEB-E619-4003-8340-A6477107054A}" type="datetime1">
              <a:rPr lang="fr-FR" smtClean="0">
                <a:latin typeface="Arial" panose="020B0604020202020204" pitchFamily="34" charset="0"/>
                <a:cs typeface="Arial" panose="020B0604020202020204" pitchFamily="34" charset="0"/>
              </a:rPr>
              <a:t>26/02/2026</a:t>
            </a:fld>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0087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FCC2CA-623F-3E1C-8DB9-7F01E8E8CB3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1E510DA-7E00-398B-711F-A6F74FC00439}"/>
              </a:ext>
            </a:extLst>
          </p:cNvPr>
          <p:cNvSpPr/>
          <p:nvPr/>
        </p:nvSpPr>
        <p:spPr>
          <a:xfrm>
            <a:off x="0" y="0"/>
            <a:ext cx="12192000" cy="685799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sz="2000" dirty="0">
              <a:latin typeface="Arial Narrow" panose="020B0606020202030204" pitchFamily="34" charset="0"/>
            </a:endParaRPr>
          </a:p>
        </p:txBody>
      </p:sp>
      <p:sp>
        <p:nvSpPr>
          <p:cNvPr id="5" name="Rectangle 4">
            <a:extLst>
              <a:ext uri="{FF2B5EF4-FFF2-40B4-BE49-F238E27FC236}">
                <a16:creationId xmlns:a16="http://schemas.microsoft.com/office/drawing/2014/main" id="{EA885D99-BACC-7FF7-5E93-6F3893792A07}"/>
              </a:ext>
            </a:extLst>
          </p:cNvPr>
          <p:cNvSpPr/>
          <p:nvPr/>
        </p:nvSpPr>
        <p:spPr>
          <a:xfrm>
            <a:off x="114300" y="2528888"/>
            <a:ext cx="11963399" cy="392906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marL="457200" indent="-457200" algn="just">
              <a:lnSpc>
                <a:spcPct val="150000"/>
              </a:lnSpc>
              <a:buFont typeface="Wingdings" panose="05000000000000000000" pitchFamily="2" charset="2"/>
              <a:buChar char="Ø"/>
            </a:pPr>
            <a:r>
              <a:rPr lang="fr-FR" sz="3200" dirty="0">
                <a:latin typeface="Arial Narrow" panose="020B0606020202030204" pitchFamily="34" charset="0"/>
              </a:rPr>
              <a:t>Occupation de zone soumise à dérogation sans titre dérogatoire</a:t>
            </a:r>
          </a:p>
          <a:p>
            <a:pPr marL="457200" indent="-457200" algn="just">
              <a:lnSpc>
                <a:spcPct val="150000"/>
              </a:lnSpc>
              <a:buFont typeface="Wingdings" panose="05000000000000000000" pitchFamily="2" charset="2"/>
              <a:buChar char="Ø"/>
            </a:pPr>
            <a:r>
              <a:rPr lang="fr-FR" sz="3200" dirty="0">
                <a:latin typeface="Arial Narrow" panose="020B0606020202030204" pitchFamily="34" charset="0"/>
              </a:rPr>
              <a:t>Occupation de zone interdite d’occupation</a:t>
            </a:r>
          </a:p>
          <a:p>
            <a:pPr marL="457200" indent="-457200" algn="just">
              <a:lnSpc>
                <a:spcPct val="150000"/>
              </a:lnSpc>
              <a:buFont typeface="Wingdings" panose="05000000000000000000" pitchFamily="2" charset="2"/>
              <a:buChar char="Ø"/>
            </a:pPr>
            <a:r>
              <a:rPr lang="fr-FR" sz="3200" dirty="0">
                <a:latin typeface="Arial Narrow" panose="020B0606020202030204" pitchFamily="34" charset="0"/>
              </a:rPr>
              <a:t>Défaut d’accord du propriétaire du mur mitoyen </a:t>
            </a:r>
          </a:p>
          <a:p>
            <a:pPr marL="457200" indent="-457200" algn="just">
              <a:lnSpc>
                <a:spcPct val="150000"/>
              </a:lnSpc>
              <a:buFont typeface="Wingdings" panose="05000000000000000000" pitchFamily="2" charset="2"/>
              <a:buChar char="Ø"/>
            </a:pPr>
            <a:r>
              <a:rPr lang="fr-FR" sz="3200" dirty="0">
                <a:latin typeface="Arial Narrow" panose="020B0606020202030204" pitchFamily="34" charset="0"/>
              </a:rPr>
              <a:t>Besoin d’aménagement</a:t>
            </a:r>
          </a:p>
          <a:p>
            <a:pPr marL="457200" indent="-457200" algn="just">
              <a:lnSpc>
                <a:spcPct val="150000"/>
              </a:lnSpc>
              <a:buFont typeface="Wingdings" panose="05000000000000000000" pitchFamily="2" charset="2"/>
              <a:buChar char="Ø"/>
            </a:pPr>
            <a:r>
              <a:rPr lang="fr-FR" sz="3200" dirty="0">
                <a:latin typeface="Arial Narrow" panose="020B0606020202030204" pitchFamily="34" charset="0"/>
              </a:rPr>
              <a:t>Sécurité (routière, inondation, risques diverses </a:t>
            </a:r>
            <a:r>
              <a:rPr lang="fr-FR" sz="3200" dirty="0" err="1">
                <a:latin typeface="Arial Narrow" panose="020B0606020202030204" pitchFamily="34" charset="0"/>
              </a:rPr>
              <a:t>etc</a:t>
            </a:r>
            <a:r>
              <a:rPr lang="fr-FR" sz="3200" dirty="0">
                <a:latin typeface="Arial Narrow" panose="020B0606020202030204" pitchFamily="34" charset="0"/>
              </a:rPr>
              <a:t>).</a:t>
            </a:r>
          </a:p>
        </p:txBody>
      </p:sp>
      <p:sp>
        <p:nvSpPr>
          <p:cNvPr id="2" name="Rectangle 1">
            <a:extLst>
              <a:ext uri="{FF2B5EF4-FFF2-40B4-BE49-F238E27FC236}">
                <a16:creationId xmlns:a16="http://schemas.microsoft.com/office/drawing/2014/main" id="{09B88E6E-8E57-9663-E1C5-1D6EC6D909E5}"/>
              </a:ext>
            </a:extLst>
          </p:cNvPr>
          <p:cNvSpPr/>
          <p:nvPr/>
        </p:nvSpPr>
        <p:spPr>
          <a:xfrm>
            <a:off x="2557463" y="257175"/>
            <a:ext cx="7543800" cy="741587"/>
          </a:xfrm>
          <a:prstGeom prst="rect">
            <a:avLst/>
          </a:prstGeom>
          <a:solidFill>
            <a:schemeClr val="accent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3600" b="1" dirty="0">
                <a:latin typeface="Arial Narrow" panose="020B0606020202030204" pitchFamily="34" charset="0"/>
              </a:rPr>
              <a:t>Opération de déguerpissement</a:t>
            </a:r>
            <a:endParaRPr lang="fr-FR" sz="3600" dirty="0"/>
          </a:p>
        </p:txBody>
      </p:sp>
      <p:sp>
        <p:nvSpPr>
          <p:cNvPr id="3" name="Rectangle 2">
            <a:extLst>
              <a:ext uri="{FF2B5EF4-FFF2-40B4-BE49-F238E27FC236}">
                <a16:creationId xmlns:a16="http://schemas.microsoft.com/office/drawing/2014/main" id="{0CC89C3A-C7FE-F866-2095-7F87F952BCD0}"/>
              </a:ext>
            </a:extLst>
          </p:cNvPr>
          <p:cNvSpPr/>
          <p:nvPr/>
        </p:nvSpPr>
        <p:spPr>
          <a:xfrm>
            <a:off x="885824" y="1328738"/>
            <a:ext cx="8486775" cy="1114425"/>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3200" dirty="0">
                <a:solidFill>
                  <a:srgbClr val="FF0000"/>
                </a:solidFill>
                <a:latin typeface="Arial Narrow" panose="020B0606020202030204" pitchFamily="34" charset="0"/>
              </a:rPr>
              <a:t>Quand intervient l’autorité pour un déguerpissement??</a:t>
            </a:r>
          </a:p>
        </p:txBody>
      </p:sp>
      <p:sp>
        <p:nvSpPr>
          <p:cNvPr id="6" name="Espace réservé de la date 2">
            <a:extLst>
              <a:ext uri="{FF2B5EF4-FFF2-40B4-BE49-F238E27FC236}">
                <a16:creationId xmlns:a16="http://schemas.microsoft.com/office/drawing/2014/main" id="{B55FBEB2-912B-3B59-1B2C-C2B2A22A4660}"/>
              </a:ext>
            </a:extLst>
          </p:cNvPr>
          <p:cNvSpPr>
            <a:spLocks noGrp="1"/>
          </p:cNvSpPr>
          <p:nvPr>
            <p:ph type="dt" sz="half" idx="10"/>
          </p:nvPr>
        </p:nvSpPr>
        <p:spPr>
          <a:xfrm>
            <a:off x="10606522" y="6452878"/>
            <a:ext cx="1156852" cy="335048"/>
          </a:xfrm>
        </p:spPr>
        <p:txBody>
          <a:bodyPr/>
          <a:lstStyle/>
          <a:p>
            <a:fld id="{BC573CEB-E619-4003-8340-A6477107054A}" type="datetime1">
              <a:rPr lang="fr-FR" smtClean="0">
                <a:latin typeface="Arial" panose="020B0604020202020204" pitchFamily="34" charset="0"/>
                <a:cs typeface="Arial" panose="020B0604020202020204" pitchFamily="34" charset="0"/>
              </a:rPr>
              <a:t>26/02/2026</a:t>
            </a:fld>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195978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8FCABF-2D4F-D34E-02FE-A3DEB2AD62F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8E6CF2D-0327-3C03-CA7B-57D4DA5139F8}"/>
              </a:ext>
            </a:extLst>
          </p:cNvPr>
          <p:cNvSpPr/>
          <p:nvPr/>
        </p:nvSpPr>
        <p:spPr>
          <a:xfrm>
            <a:off x="0" y="0"/>
            <a:ext cx="12192000" cy="685799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5" name="Rectangle 4">
            <a:extLst>
              <a:ext uri="{FF2B5EF4-FFF2-40B4-BE49-F238E27FC236}">
                <a16:creationId xmlns:a16="http://schemas.microsoft.com/office/drawing/2014/main" id="{88C88135-1AFA-3C48-A4FA-AFADD3EBF5F5}"/>
              </a:ext>
            </a:extLst>
          </p:cNvPr>
          <p:cNvSpPr/>
          <p:nvPr/>
        </p:nvSpPr>
        <p:spPr>
          <a:xfrm>
            <a:off x="59531" y="1800225"/>
            <a:ext cx="12072937" cy="425767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sz="3000" b="1" dirty="0">
              <a:latin typeface="Arial Narrow" panose="020B0606020202030204" pitchFamily="34" charset="0"/>
            </a:endParaRPr>
          </a:p>
          <a:p>
            <a:pPr algn="ctr"/>
            <a:r>
              <a:rPr lang="fr-FR" sz="3000" b="1" dirty="0">
                <a:latin typeface="Arial Narrow" panose="020B0606020202030204" pitchFamily="34" charset="0"/>
              </a:rPr>
              <a:t>Stratégies de sensibilisation</a:t>
            </a:r>
          </a:p>
          <a:p>
            <a:pPr algn="just"/>
            <a:endParaRPr lang="fr-FR" sz="3000" dirty="0">
              <a:latin typeface="Arial Narrow" panose="020B0606020202030204" pitchFamily="34" charset="0"/>
            </a:endParaRPr>
          </a:p>
          <a:p>
            <a:pPr marL="514350" indent="-514350" algn="just">
              <a:lnSpc>
                <a:spcPct val="200000"/>
              </a:lnSpc>
              <a:buFont typeface="+mj-lt"/>
              <a:buAutoNum type="arabicPeriod"/>
            </a:pPr>
            <a:r>
              <a:rPr lang="fr-FR" sz="3000" dirty="0">
                <a:latin typeface="Arial Narrow" panose="020B0606020202030204" pitchFamily="34" charset="0"/>
              </a:rPr>
              <a:t>Les sorties terrains</a:t>
            </a:r>
          </a:p>
          <a:p>
            <a:pPr marL="514350" indent="-514350" algn="just">
              <a:lnSpc>
                <a:spcPct val="200000"/>
              </a:lnSpc>
              <a:buFont typeface="+mj-lt"/>
              <a:buAutoNum type="arabicPeriod"/>
            </a:pPr>
            <a:r>
              <a:rPr lang="fr-FR" sz="3000" dirty="0">
                <a:latin typeface="Arial Narrow" panose="020B0606020202030204" pitchFamily="34" charset="0"/>
              </a:rPr>
              <a:t>Les rencontres d’échange avec les acteurs</a:t>
            </a:r>
          </a:p>
          <a:p>
            <a:pPr marL="514350" indent="-514350" algn="just">
              <a:lnSpc>
                <a:spcPct val="200000"/>
              </a:lnSpc>
              <a:buFont typeface="+mj-lt"/>
              <a:buAutoNum type="arabicPeriod"/>
            </a:pPr>
            <a:r>
              <a:rPr lang="fr-FR" sz="3000" dirty="0">
                <a:latin typeface="Arial Narrow" panose="020B0606020202030204" pitchFamily="34" charset="0"/>
              </a:rPr>
              <a:t>Les communiqués administratifs (large diffusion )</a:t>
            </a:r>
          </a:p>
        </p:txBody>
      </p:sp>
      <p:sp>
        <p:nvSpPr>
          <p:cNvPr id="2" name="Rectangle 1">
            <a:extLst>
              <a:ext uri="{FF2B5EF4-FFF2-40B4-BE49-F238E27FC236}">
                <a16:creationId xmlns:a16="http://schemas.microsoft.com/office/drawing/2014/main" id="{EF66A136-A733-C42A-1200-8C13A43A116F}"/>
              </a:ext>
            </a:extLst>
          </p:cNvPr>
          <p:cNvSpPr/>
          <p:nvPr/>
        </p:nvSpPr>
        <p:spPr>
          <a:xfrm>
            <a:off x="2557463" y="257175"/>
            <a:ext cx="7543800" cy="942975"/>
          </a:xfrm>
          <a:prstGeom prst="rect">
            <a:avLst/>
          </a:prstGeom>
          <a:solidFill>
            <a:schemeClr val="accent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3200" b="1" dirty="0">
                <a:latin typeface="Arial Narrow" panose="020B0606020202030204" pitchFamily="34" charset="0"/>
              </a:rPr>
              <a:t>Opération de déguerpissement</a:t>
            </a:r>
            <a:endParaRPr lang="fr-FR" sz="3200" dirty="0"/>
          </a:p>
        </p:txBody>
      </p:sp>
      <p:sp>
        <p:nvSpPr>
          <p:cNvPr id="3" name="Espace réservé de la date 2">
            <a:extLst>
              <a:ext uri="{FF2B5EF4-FFF2-40B4-BE49-F238E27FC236}">
                <a16:creationId xmlns:a16="http://schemas.microsoft.com/office/drawing/2014/main" id="{7BBBAEDC-C89A-CD09-D5FC-1E6239F07E7F}"/>
              </a:ext>
            </a:extLst>
          </p:cNvPr>
          <p:cNvSpPr>
            <a:spLocks noGrp="1"/>
          </p:cNvSpPr>
          <p:nvPr>
            <p:ph type="dt" sz="half" idx="10"/>
          </p:nvPr>
        </p:nvSpPr>
        <p:spPr>
          <a:xfrm>
            <a:off x="10606522" y="6452878"/>
            <a:ext cx="1156852" cy="335048"/>
          </a:xfrm>
        </p:spPr>
        <p:txBody>
          <a:bodyPr/>
          <a:lstStyle/>
          <a:p>
            <a:fld id="{BC573CEB-E619-4003-8340-A6477107054A}" type="datetime1">
              <a:rPr lang="fr-FR" smtClean="0">
                <a:latin typeface="Arial" panose="020B0604020202020204" pitchFamily="34" charset="0"/>
                <a:cs typeface="Arial" panose="020B0604020202020204" pitchFamily="34" charset="0"/>
              </a:rPr>
              <a:t>26/02/2026</a:t>
            </a:fld>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1176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C8440F-A1ED-FC0B-4107-C3256311EF5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FC9E5B3-07A6-0D78-57BC-27937ADFED96}"/>
              </a:ext>
            </a:extLst>
          </p:cNvPr>
          <p:cNvSpPr/>
          <p:nvPr/>
        </p:nvSpPr>
        <p:spPr>
          <a:xfrm>
            <a:off x="0" y="0"/>
            <a:ext cx="12192000" cy="685799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5" name="Rectangle 4">
            <a:extLst>
              <a:ext uri="{FF2B5EF4-FFF2-40B4-BE49-F238E27FC236}">
                <a16:creationId xmlns:a16="http://schemas.microsoft.com/office/drawing/2014/main" id="{3DBBC143-B167-6569-87E3-6BC3DD9F9834}"/>
              </a:ext>
            </a:extLst>
          </p:cNvPr>
          <p:cNvSpPr/>
          <p:nvPr/>
        </p:nvSpPr>
        <p:spPr>
          <a:xfrm>
            <a:off x="0" y="0"/>
            <a:ext cx="12072938" cy="68580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3200" b="1" dirty="0">
                <a:latin typeface="Arial Narrow" panose="020B0606020202030204" pitchFamily="34" charset="0"/>
              </a:rPr>
              <a:t>Résultats</a:t>
            </a:r>
          </a:p>
          <a:p>
            <a:pPr marL="457200" indent="-457200" algn="just">
              <a:lnSpc>
                <a:spcPct val="150000"/>
              </a:lnSpc>
              <a:buFont typeface="Wingdings" panose="05000000000000000000" pitchFamily="2" charset="2"/>
              <a:buChar char="q"/>
            </a:pPr>
            <a:r>
              <a:rPr lang="fr-FR" sz="3000" dirty="0">
                <a:latin typeface="Arial Narrow" panose="020B0606020202030204" pitchFamily="34" charset="0"/>
              </a:rPr>
              <a:t>12 arrondissements visités</a:t>
            </a:r>
          </a:p>
          <a:p>
            <a:pPr marL="457200" indent="-457200" algn="just">
              <a:lnSpc>
                <a:spcPct val="150000"/>
              </a:lnSpc>
              <a:buFont typeface="Wingdings" panose="05000000000000000000" pitchFamily="2" charset="2"/>
              <a:buChar char="q"/>
            </a:pPr>
            <a:r>
              <a:rPr lang="fr-FR" sz="3000" dirty="0">
                <a:latin typeface="Arial Narrow" panose="020B0606020202030204" pitchFamily="34" charset="0"/>
              </a:rPr>
              <a:t>70% des installations anarchiques libérés</a:t>
            </a:r>
          </a:p>
          <a:p>
            <a:pPr marL="457200" indent="-457200" algn="just">
              <a:lnSpc>
                <a:spcPct val="150000"/>
              </a:lnSpc>
              <a:buFont typeface="Wingdings" panose="05000000000000000000" pitchFamily="2" charset="2"/>
              <a:buChar char="q"/>
            </a:pPr>
            <a:r>
              <a:rPr lang="fr-FR" sz="3000" dirty="0">
                <a:latin typeface="Arial Narrow" panose="020B0606020202030204" pitchFamily="34" charset="0"/>
              </a:rPr>
              <a:t>Amélioration de la circulation routière (fluidification de la circulation et réduction des accidents ).</a:t>
            </a:r>
          </a:p>
          <a:p>
            <a:pPr marL="457200" indent="-457200" algn="just">
              <a:lnSpc>
                <a:spcPct val="150000"/>
              </a:lnSpc>
              <a:buFont typeface="Wingdings" panose="05000000000000000000" pitchFamily="2" charset="2"/>
              <a:buChar char="q"/>
            </a:pPr>
            <a:r>
              <a:rPr lang="fr-FR" sz="3000" dirty="0">
                <a:latin typeface="Arial Narrow" panose="020B0606020202030204" pitchFamily="34" charset="0"/>
              </a:rPr>
              <a:t>Reduction des inondations (accès facile aux caniveaux pour les opérations de curage).</a:t>
            </a:r>
          </a:p>
          <a:p>
            <a:pPr marL="457200" indent="-457200" algn="just">
              <a:lnSpc>
                <a:spcPct val="150000"/>
              </a:lnSpc>
              <a:buFont typeface="Wingdings" panose="05000000000000000000" pitchFamily="2" charset="2"/>
              <a:buChar char="q"/>
            </a:pPr>
            <a:r>
              <a:rPr lang="fr-FR" sz="3000" dirty="0">
                <a:latin typeface="Arial Narrow" panose="020B0606020202030204" pitchFamily="34" charset="0"/>
              </a:rPr>
              <a:t>Meilleur recouvrement </a:t>
            </a:r>
            <a:r>
              <a:rPr lang="fr-FR" sz="3000">
                <a:latin typeface="Arial Narrow" panose="020B0606020202030204" pitchFamily="34" charset="0"/>
              </a:rPr>
              <a:t>des taxes</a:t>
            </a:r>
            <a:endParaRPr lang="fr-FR" sz="3000" dirty="0">
              <a:latin typeface="Arial Narrow" panose="020B0606020202030204" pitchFamily="34" charset="0"/>
            </a:endParaRPr>
          </a:p>
        </p:txBody>
      </p:sp>
      <p:sp>
        <p:nvSpPr>
          <p:cNvPr id="2" name="Espace réservé de la date 2">
            <a:extLst>
              <a:ext uri="{FF2B5EF4-FFF2-40B4-BE49-F238E27FC236}">
                <a16:creationId xmlns:a16="http://schemas.microsoft.com/office/drawing/2014/main" id="{A2D0D06D-48FC-A968-48AF-090DF75328AE}"/>
              </a:ext>
            </a:extLst>
          </p:cNvPr>
          <p:cNvSpPr>
            <a:spLocks noGrp="1"/>
          </p:cNvSpPr>
          <p:nvPr>
            <p:ph type="dt" sz="half" idx="10"/>
          </p:nvPr>
        </p:nvSpPr>
        <p:spPr>
          <a:xfrm>
            <a:off x="10606522" y="6452878"/>
            <a:ext cx="1156852" cy="335048"/>
          </a:xfrm>
        </p:spPr>
        <p:txBody>
          <a:bodyPr/>
          <a:lstStyle/>
          <a:p>
            <a:fld id="{BC573CEB-E619-4003-8340-A6477107054A}" type="datetime1">
              <a:rPr lang="fr-FR" smtClean="0">
                <a:latin typeface="Arial" panose="020B0604020202020204" pitchFamily="34" charset="0"/>
                <a:cs typeface="Arial" panose="020B0604020202020204" pitchFamily="34" charset="0"/>
              </a:rPr>
              <a:t>26/02/2026</a:t>
            </a:fld>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66130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6307A5-52C7-F3EF-D8F6-76A7C64D7AB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5892A67-C024-6CCC-0414-B5F322A1548F}"/>
              </a:ext>
            </a:extLst>
          </p:cNvPr>
          <p:cNvSpPr/>
          <p:nvPr/>
        </p:nvSpPr>
        <p:spPr>
          <a:xfrm>
            <a:off x="0" y="0"/>
            <a:ext cx="12192000" cy="685799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5" name="Rectangle 4">
            <a:extLst>
              <a:ext uri="{FF2B5EF4-FFF2-40B4-BE49-F238E27FC236}">
                <a16:creationId xmlns:a16="http://schemas.microsoft.com/office/drawing/2014/main" id="{DC06BBCD-5E15-8D67-246C-B3140D149CDF}"/>
              </a:ext>
            </a:extLst>
          </p:cNvPr>
          <p:cNvSpPr/>
          <p:nvPr/>
        </p:nvSpPr>
        <p:spPr>
          <a:xfrm>
            <a:off x="60960" y="76200"/>
            <a:ext cx="12072938" cy="670083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3200" b="1" dirty="0">
                <a:latin typeface="Arial Narrow" panose="020B0606020202030204" pitchFamily="34" charset="0"/>
              </a:rPr>
              <a:t>Stratégie de réduction des effets des déguerpissements</a:t>
            </a:r>
          </a:p>
          <a:p>
            <a:pPr marL="457200" indent="-457200" algn="just">
              <a:lnSpc>
                <a:spcPct val="200000"/>
              </a:lnSpc>
              <a:buFont typeface="Wingdings" panose="05000000000000000000" pitchFamily="2" charset="2"/>
              <a:buChar char="q"/>
            </a:pPr>
            <a:r>
              <a:rPr lang="fr-FR" sz="3000" dirty="0">
                <a:latin typeface="Arial Narrow" panose="020B0606020202030204" pitchFamily="34" charset="0"/>
              </a:rPr>
              <a:t>Maintient des acquis sur les zones déjà déguerpies avec des contrôles réguliers sur les installations et la mise en valeur des zones non mises en valeur.</a:t>
            </a:r>
          </a:p>
          <a:p>
            <a:pPr marL="457200" indent="-457200" algn="just">
              <a:lnSpc>
                <a:spcPct val="200000"/>
              </a:lnSpc>
              <a:buFont typeface="Wingdings" panose="05000000000000000000" pitchFamily="2" charset="2"/>
              <a:buChar char="q"/>
            </a:pPr>
            <a:r>
              <a:rPr lang="fr-FR" sz="3000" dirty="0">
                <a:latin typeface="Arial Narrow" panose="020B0606020202030204" pitchFamily="34" charset="0"/>
              </a:rPr>
              <a:t>Intensification de la sensibilisation sur les conditions d’occupation du domaine public et des zones interdites de toute forme d’installation.</a:t>
            </a:r>
          </a:p>
          <a:p>
            <a:pPr marL="457200" indent="-457200" algn="just">
              <a:lnSpc>
                <a:spcPct val="200000"/>
              </a:lnSpc>
              <a:buFont typeface="Wingdings" panose="05000000000000000000" pitchFamily="2" charset="2"/>
              <a:buChar char="q"/>
            </a:pPr>
            <a:r>
              <a:rPr lang="fr-FR" sz="3000" dirty="0">
                <a:latin typeface="Arial Narrow" panose="020B0606020202030204" pitchFamily="34" charset="0"/>
              </a:rPr>
              <a:t>Identification des zones libres afin de réinstaller les personnes déguerpies</a:t>
            </a:r>
          </a:p>
          <a:p>
            <a:pPr marL="457200" indent="-457200" algn="just">
              <a:lnSpc>
                <a:spcPct val="200000"/>
              </a:lnSpc>
              <a:buFont typeface="Wingdings" panose="05000000000000000000" pitchFamily="2" charset="2"/>
              <a:buChar char="q"/>
            </a:pPr>
            <a:r>
              <a:rPr lang="fr-FR" sz="3000" dirty="0">
                <a:latin typeface="Arial Narrow" panose="020B0606020202030204" pitchFamily="34" charset="0"/>
              </a:rPr>
              <a:t>Renforcement du dispositif juridique</a:t>
            </a:r>
          </a:p>
          <a:p>
            <a:pPr algn="ctr"/>
            <a:endParaRPr lang="fr-FR" sz="2800" b="1" dirty="0">
              <a:latin typeface="Arial Narrow" panose="020B0606020202030204" pitchFamily="34" charset="0"/>
            </a:endParaRPr>
          </a:p>
        </p:txBody>
      </p:sp>
      <p:sp>
        <p:nvSpPr>
          <p:cNvPr id="2" name="Espace réservé de la date 2">
            <a:extLst>
              <a:ext uri="{FF2B5EF4-FFF2-40B4-BE49-F238E27FC236}">
                <a16:creationId xmlns:a16="http://schemas.microsoft.com/office/drawing/2014/main" id="{A3F18D5F-1915-5B84-BA92-B66E48F3EA8B}"/>
              </a:ext>
            </a:extLst>
          </p:cNvPr>
          <p:cNvSpPr>
            <a:spLocks noGrp="1"/>
          </p:cNvSpPr>
          <p:nvPr>
            <p:ph type="dt" sz="half" idx="10"/>
          </p:nvPr>
        </p:nvSpPr>
        <p:spPr>
          <a:xfrm>
            <a:off x="10606522" y="6452878"/>
            <a:ext cx="1156852" cy="335048"/>
          </a:xfrm>
        </p:spPr>
        <p:txBody>
          <a:bodyPr/>
          <a:lstStyle/>
          <a:p>
            <a:fld id="{BC573CEB-E619-4003-8340-A6477107054A}" type="datetime1">
              <a:rPr lang="fr-FR" smtClean="0">
                <a:latin typeface="Arial" panose="020B0604020202020204" pitchFamily="34" charset="0"/>
                <a:cs typeface="Arial" panose="020B0604020202020204" pitchFamily="34" charset="0"/>
              </a:rPr>
              <a:t>26/02/2026</a:t>
            </a:fld>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4095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D62B2D-94C7-767C-35DF-5C6A55F16D83}"/>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D56145E3-F669-E9F9-970A-389A91C71064}"/>
              </a:ext>
            </a:extLst>
          </p:cNvPr>
          <p:cNvSpPr/>
          <p:nvPr/>
        </p:nvSpPr>
        <p:spPr>
          <a:xfrm>
            <a:off x="842963" y="1366518"/>
            <a:ext cx="9772650" cy="305732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4000" i="1" dirty="0">
                <a:latin typeface="Arial Narrow" panose="020B0606020202030204" pitchFamily="34" charset="0"/>
              </a:rPr>
              <a:t>Construisons ensemble l’avenir de notre pays!!!!!!!</a:t>
            </a:r>
          </a:p>
          <a:p>
            <a:pPr algn="ctr"/>
            <a:endParaRPr lang="fr-FR" sz="4000" i="1" dirty="0">
              <a:latin typeface="Arial Narrow" panose="020B0606020202030204" pitchFamily="34" charset="0"/>
            </a:endParaRPr>
          </a:p>
          <a:p>
            <a:pPr algn="ctr"/>
            <a:r>
              <a:rPr lang="fr-FR" sz="4000" i="1" dirty="0">
                <a:latin typeface="Arial Narrow" panose="020B0606020202030204" pitchFamily="34" charset="0"/>
              </a:rPr>
              <a:t> « notre force, c’est notre civisme, notre fierté, c’est notre patriotisme ».</a:t>
            </a:r>
          </a:p>
        </p:txBody>
      </p:sp>
      <p:sp>
        <p:nvSpPr>
          <p:cNvPr id="3" name="Rectangle : avec coins rognés en haut 2">
            <a:extLst>
              <a:ext uri="{FF2B5EF4-FFF2-40B4-BE49-F238E27FC236}">
                <a16:creationId xmlns:a16="http://schemas.microsoft.com/office/drawing/2014/main" id="{BB4CDB01-7414-3CEC-2482-7BDFAC713E1C}"/>
              </a:ext>
            </a:extLst>
          </p:cNvPr>
          <p:cNvSpPr/>
          <p:nvPr/>
        </p:nvSpPr>
        <p:spPr>
          <a:xfrm>
            <a:off x="1785938" y="5072063"/>
            <a:ext cx="9501187" cy="1085854"/>
          </a:xfrm>
          <a:prstGeom prst="snip2Same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4400" b="1" dirty="0">
                <a:solidFill>
                  <a:srgbClr val="FF0000"/>
                </a:solidFill>
                <a:effectLst>
                  <a:outerShdw blurRad="38100" dist="38100" dir="2700000" algn="tl">
                    <a:srgbClr val="000000">
                      <a:alpha val="43137"/>
                    </a:srgbClr>
                  </a:outerShdw>
                </a:effectLst>
                <a:latin typeface="Arial Narrow" panose="020B0606020202030204" pitchFamily="34" charset="0"/>
              </a:rPr>
              <a:t>La Patrie </a:t>
            </a:r>
            <a:r>
              <a:rPr lang="fr-FR" sz="4400" b="1" dirty="0">
                <a:solidFill>
                  <a:schemeClr val="accent4"/>
                </a:solidFill>
                <a:effectLst>
                  <a:outerShdw blurRad="38100" dist="38100" dir="2700000" algn="tl">
                    <a:srgbClr val="000000">
                      <a:alpha val="43137"/>
                    </a:srgbClr>
                  </a:outerShdw>
                </a:effectLst>
                <a:latin typeface="Arial Narrow" panose="020B0606020202030204" pitchFamily="34" charset="0"/>
              </a:rPr>
              <a:t>ou la Mort, </a:t>
            </a:r>
            <a:r>
              <a:rPr lang="fr-FR" sz="4400" b="1" dirty="0">
                <a:solidFill>
                  <a:srgbClr val="00B050"/>
                </a:solidFill>
                <a:effectLst>
                  <a:outerShdw blurRad="38100" dist="38100" dir="2700000" algn="tl">
                    <a:srgbClr val="000000">
                      <a:alpha val="43137"/>
                    </a:srgbClr>
                  </a:outerShdw>
                </a:effectLst>
                <a:latin typeface="Arial Narrow" panose="020B0606020202030204" pitchFamily="34" charset="0"/>
              </a:rPr>
              <a:t>nous Vaincrons</a:t>
            </a:r>
          </a:p>
        </p:txBody>
      </p:sp>
      <p:sp>
        <p:nvSpPr>
          <p:cNvPr id="6" name="Rectangle 5">
            <a:extLst>
              <a:ext uri="{FF2B5EF4-FFF2-40B4-BE49-F238E27FC236}">
                <a16:creationId xmlns:a16="http://schemas.microsoft.com/office/drawing/2014/main" id="{F514668B-C63F-3810-B547-B10EA2E1C00D}"/>
              </a:ext>
            </a:extLst>
          </p:cNvPr>
          <p:cNvSpPr/>
          <p:nvPr/>
        </p:nvSpPr>
        <p:spPr>
          <a:xfrm>
            <a:off x="3352800" y="514343"/>
            <a:ext cx="5486400" cy="557212"/>
          </a:xfrm>
          <a:prstGeom prst="rect">
            <a:avLst/>
          </a:prstGeom>
          <a:solidFill>
            <a:schemeClr val="accent1"/>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fr-FR" sz="3200" b="1" dirty="0">
                <a:latin typeface="Arial Narrow" panose="020B0606020202030204" pitchFamily="34" charset="0"/>
              </a:rPr>
              <a:t>CONCLUSION</a:t>
            </a:r>
          </a:p>
        </p:txBody>
      </p:sp>
      <p:sp>
        <p:nvSpPr>
          <p:cNvPr id="4" name="Espace réservé de la date 2">
            <a:extLst>
              <a:ext uri="{FF2B5EF4-FFF2-40B4-BE49-F238E27FC236}">
                <a16:creationId xmlns:a16="http://schemas.microsoft.com/office/drawing/2014/main" id="{FC83C127-BDC9-BC61-25A1-C5E6C81FFEC5}"/>
              </a:ext>
            </a:extLst>
          </p:cNvPr>
          <p:cNvSpPr>
            <a:spLocks noGrp="1"/>
          </p:cNvSpPr>
          <p:nvPr>
            <p:ph type="dt" sz="half" idx="10"/>
          </p:nvPr>
        </p:nvSpPr>
        <p:spPr>
          <a:xfrm>
            <a:off x="10606522" y="6452878"/>
            <a:ext cx="1156852" cy="335048"/>
          </a:xfrm>
        </p:spPr>
        <p:txBody>
          <a:bodyPr/>
          <a:lstStyle/>
          <a:p>
            <a:fld id="{BC573CEB-E619-4003-8340-A6477107054A}" type="datetime1">
              <a:rPr lang="fr-FR" smtClean="0">
                <a:latin typeface="Arial" panose="020B0604020202020204" pitchFamily="34" charset="0"/>
                <a:cs typeface="Arial" panose="020B0604020202020204" pitchFamily="34" charset="0"/>
              </a:rPr>
              <a:t>26/02/2026</a:t>
            </a:fld>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96574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ppt_w</p:attrName>
                                        </p:attrNameLst>
                                      </p:cBhvr>
                                      <p:tavLst>
                                        <p:tav tm="0" fmla="#ppt_w*sin(2.5*pi*$)">
                                          <p:val>
                                            <p:fltVal val="0"/>
                                          </p:val>
                                        </p:tav>
                                        <p:tav tm="100000">
                                          <p:val>
                                            <p:fltVal val="1"/>
                                          </p:val>
                                        </p:tav>
                                      </p:tavLst>
                                    </p:anim>
                                    <p:anim calcmode="lin" valueType="num">
                                      <p:cBhvr>
                                        <p:cTn id="9" dur="2000" fill="hold"/>
                                        <p:tgtEl>
                                          <p:spTgt spid="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4D486-07B8-8F14-DA84-BDF315766FF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D7A1A26-7D9E-6C7B-EFA4-24529FB890C7}"/>
              </a:ext>
            </a:extLst>
          </p:cNvPr>
          <p:cNvSpPr/>
          <p:nvPr/>
        </p:nvSpPr>
        <p:spPr>
          <a:xfrm>
            <a:off x="0" y="-99603"/>
            <a:ext cx="12192000" cy="6957603"/>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5" name="Rectangle 4">
            <a:extLst>
              <a:ext uri="{FF2B5EF4-FFF2-40B4-BE49-F238E27FC236}">
                <a16:creationId xmlns:a16="http://schemas.microsoft.com/office/drawing/2014/main" id="{91B324BC-1F99-D8DF-DE1B-43D7BC6A8E85}"/>
              </a:ext>
            </a:extLst>
          </p:cNvPr>
          <p:cNvSpPr/>
          <p:nvPr/>
        </p:nvSpPr>
        <p:spPr>
          <a:xfrm>
            <a:off x="280987" y="282094"/>
            <a:ext cx="11630025" cy="1571625"/>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3200" b="1" dirty="0">
                <a:latin typeface="Arial Narrow" panose="020B0606020202030204" pitchFamily="34" charset="0"/>
              </a:rPr>
              <a:t>Objectif général : renforcer la connaissance des participants sur la gestion du domaine public</a:t>
            </a:r>
          </a:p>
        </p:txBody>
      </p:sp>
      <p:sp>
        <p:nvSpPr>
          <p:cNvPr id="2" name="Rectangle 1">
            <a:extLst>
              <a:ext uri="{FF2B5EF4-FFF2-40B4-BE49-F238E27FC236}">
                <a16:creationId xmlns:a16="http://schemas.microsoft.com/office/drawing/2014/main" id="{842446C9-E52C-B797-7DEE-68D89BF8035A}"/>
              </a:ext>
            </a:extLst>
          </p:cNvPr>
          <p:cNvSpPr/>
          <p:nvPr/>
        </p:nvSpPr>
        <p:spPr>
          <a:xfrm>
            <a:off x="3371849" y="2189643"/>
            <a:ext cx="8591550" cy="4314823"/>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marL="457200" indent="-457200" algn="just">
              <a:lnSpc>
                <a:spcPct val="150000"/>
              </a:lnSpc>
              <a:buFont typeface="Wingdings" panose="05000000000000000000" pitchFamily="2" charset="2"/>
              <a:buChar char="v"/>
            </a:pPr>
            <a:r>
              <a:rPr lang="fr-FR" sz="3200" b="1" dirty="0">
                <a:latin typeface="Arial Narrow" panose="020B0606020202030204" pitchFamily="34" charset="0"/>
              </a:rPr>
              <a:t>Connaitre la règlementation sur le domaine public</a:t>
            </a:r>
          </a:p>
          <a:p>
            <a:pPr marL="457200" indent="-457200" algn="just">
              <a:lnSpc>
                <a:spcPct val="150000"/>
              </a:lnSpc>
              <a:buFont typeface="Wingdings" panose="05000000000000000000" pitchFamily="2" charset="2"/>
              <a:buChar char="v"/>
            </a:pPr>
            <a:r>
              <a:rPr lang="fr-FR" sz="3200" b="1" dirty="0">
                <a:latin typeface="Arial Narrow" panose="020B0606020202030204" pitchFamily="34" charset="0"/>
              </a:rPr>
              <a:t>Connaitre le bilan des actions de haute intensité de déguerpissement dans la commune de Ouagadougou.</a:t>
            </a:r>
          </a:p>
          <a:p>
            <a:pPr marL="457200" indent="-457200" algn="just">
              <a:lnSpc>
                <a:spcPct val="150000"/>
              </a:lnSpc>
              <a:buFont typeface="Wingdings" panose="05000000000000000000" pitchFamily="2" charset="2"/>
              <a:buChar char="v"/>
            </a:pPr>
            <a:r>
              <a:rPr lang="fr-FR" sz="3200" b="1" dirty="0">
                <a:latin typeface="Arial Narrow" panose="020B0606020202030204" pitchFamily="34" charset="0"/>
              </a:rPr>
              <a:t>S’imprégner des perspectives des actions a venir dans le cadre de la gestion du domaine public,</a:t>
            </a:r>
          </a:p>
        </p:txBody>
      </p:sp>
      <p:sp>
        <p:nvSpPr>
          <p:cNvPr id="3" name="Rectangle 2">
            <a:extLst>
              <a:ext uri="{FF2B5EF4-FFF2-40B4-BE49-F238E27FC236}">
                <a16:creationId xmlns:a16="http://schemas.microsoft.com/office/drawing/2014/main" id="{F7B93AC4-8825-244E-EED7-5391C6061E48}"/>
              </a:ext>
            </a:extLst>
          </p:cNvPr>
          <p:cNvSpPr/>
          <p:nvPr/>
        </p:nvSpPr>
        <p:spPr>
          <a:xfrm>
            <a:off x="1" y="3643311"/>
            <a:ext cx="3078480" cy="1057275"/>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3200" b="1" dirty="0">
                <a:latin typeface="Arial Narrow" panose="020B0606020202030204" pitchFamily="34" charset="0"/>
              </a:rPr>
              <a:t>Objectifs spécifiques : </a:t>
            </a:r>
          </a:p>
        </p:txBody>
      </p:sp>
      <p:sp>
        <p:nvSpPr>
          <p:cNvPr id="6" name="Espace réservé de la date 2">
            <a:extLst>
              <a:ext uri="{FF2B5EF4-FFF2-40B4-BE49-F238E27FC236}">
                <a16:creationId xmlns:a16="http://schemas.microsoft.com/office/drawing/2014/main" id="{19844459-BB8B-27F7-8375-6E48D9BB4CB1}"/>
              </a:ext>
            </a:extLst>
          </p:cNvPr>
          <p:cNvSpPr>
            <a:spLocks noGrp="1"/>
          </p:cNvSpPr>
          <p:nvPr>
            <p:ph type="dt" sz="half" idx="10"/>
          </p:nvPr>
        </p:nvSpPr>
        <p:spPr>
          <a:xfrm>
            <a:off x="10606522" y="6452878"/>
            <a:ext cx="1156852" cy="335048"/>
          </a:xfrm>
        </p:spPr>
        <p:txBody>
          <a:bodyPr/>
          <a:lstStyle/>
          <a:p>
            <a:fld id="{BC573CEB-E619-4003-8340-A6477107054A}" type="datetime1">
              <a:rPr lang="fr-FR" smtClean="0">
                <a:latin typeface="Arial" panose="020B0604020202020204" pitchFamily="34" charset="0"/>
                <a:cs typeface="Arial" panose="020B0604020202020204" pitchFamily="34" charset="0"/>
              </a:rPr>
              <a:t>26/02/2026</a:t>
            </a:fld>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89032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75480E-470F-0841-55C5-0BA06AE0A49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EDDA5A1-0BF1-A3BC-6CAD-0E1A6D51A30B}"/>
              </a:ext>
            </a:extLst>
          </p:cNvPr>
          <p:cNvSpPr/>
          <p:nvPr/>
        </p:nvSpPr>
        <p:spPr>
          <a:xfrm>
            <a:off x="39528" y="71440"/>
            <a:ext cx="12061031" cy="674606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5" name="Rectangle 4">
            <a:extLst>
              <a:ext uri="{FF2B5EF4-FFF2-40B4-BE49-F238E27FC236}">
                <a16:creationId xmlns:a16="http://schemas.microsoft.com/office/drawing/2014/main" id="{B5C14781-E1F0-51AA-9A6F-B96E75657A6A}"/>
              </a:ext>
            </a:extLst>
          </p:cNvPr>
          <p:cNvSpPr/>
          <p:nvPr/>
        </p:nvSpPr>
        <p:spPr>
          <a:xfrm>
            <a:off x="2943224" y="101452"/>
            <a:ext cx="6086475" cy="814388"/>
          </a:xfrm>
          <a:prstGeom prst="rect">
            <a:avLst/>
          </a:prstGeom>
          <a:solidFill>
            <a:schemeClr val="accent1"/>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4000" b="1" dirty="0">
                <a:latin typeface="Arial Narrow" panose="020B0606020202030204" pitchFamily="34" charset="0"/>
              </a:rPr>
              <a:t>PLAN</a:t>
            </a:r>
          </a:p>
        </p:txBody>
      </p:sp>
      <p:sp>
        <p:nvSpPr>
          <p:cNvPr id="2" name="Rectangle 1">
            <a:extLst>
              <a:ext uri="{FF2B5EF4-FFF2-40B4-BE49-F238E27FC236}">
                <a16:creationId xmlns:a16="http://schemas.microsoft.com/office/drawing/2014/main" id="{964C55BD-1F17-D99E-DF4A-30412CA99A20}"/>
              </a:ext>
            </a:extLst>
          </p:cNvPr>
          <p:cNvSpPr/>
          <p:nvPr/>
        </p:nvSpPr>
        <p:spPr>
          <a:xfrm>
            <a:off x="1259679" y="2788454"/>
            <a:ext cx="9453564" cy="607213"/>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3600" b="1" dirty="0">
                <a:latin typeface="Arial Narrow" panose="020B0606020202030204" pitchFamily="34" charset="0"/>
              </a:rPr>
              <a:t>I.   Domaine public et règlementation </a:t>
            </a:r>
          </a:p>
        </p:txBody>
      </p:sp>
      <p:sp>
        <p:nvSpPr>
          <p:cNvPr id="3" name="Rectangle 2">
            <a:extLst>
              <a:ext uri="{FF2B5EF4-FFF2-40B4-BE49-F238E27FC236}">
                <a16:creationId xmlns:a16="http://schemas.microsoft.com/office/drawing/2014/main" id="{C56CE403-3F06-E29C-B41E-6159C1E09F16}"/>
              </a:ext>
            </a:extLst>
          </p:cNvPr>
          <p:cNvSpPr/>
          <p:nvPr/>
        </p:nvSpPr>
        <p:spPr>
          <a:xfrm>
            <a:off x="1369218" y="3864768"/>
            <a:ext cx="9453564" cy="1014417"/>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3600" b="1" dirty="0">
                <a:latin typeface="Arial Narrow" panose="020B0606020202030204" pitchFamily="34" charset="0"/>
              </a:rPr>
              <a:t>II.   Opération de déguerpissement : prévention, répression et bilan.</a:t>
            </a:r>
          </a:p>
        </p:txBody>
      </p:sp>
      <p:sp>
        <p:nvSpPr>
          <p:cNvPr id="6" name="Rectangle 5">
            <a:extLst>
              <a:ext uri="{FF2B5EF4-FFF2-40B4-BE49-F238E27FC236}">
                <a16:creationId xmlns:a16="http://schemas.microsoft.com/office/drawing/2014/main" id="{256B8D60-E128-F2C9-9B26-4FAE4B7384AB}"/>
              </a:ext>
            </a:extLst>
          </p:cNvPr>
          <p:cNvSpPr/>
          <p:nvPr/>
        </p:nvSpPr>
        <p:spPr>
          <a:xfrm>
            <a:off x="959642" y="1562114"/>
            <a:ext cx="9453564" cy="60721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3600" b="1" dirty="0">
                <a:latin typeface="Arial Narrow" panose="020B0606020202030204" pitchFamily="34" charset="0"/>
              </a:rPr>
              <a:t>Introduction </a:t>
            </a:r>
          </a:p>
        </p:txBody>
      </p:sp>
      <p:sp>
        <p:nvSpPr>
          <p:cNvPr id="7" name="Rectangle 6">
            <a:extLst>
              <a:ext uri="{FF2B5EF4-FFF2-40B4-BE49-F238E27FC236}">
                <a16:creationId xmlns:a16="http://schemas.microsoft.com/office/drawing/2014/main" id="{B5AD2733-DBB8-DC19-067E-9B4C300EBEE1}"/>
              </a:ext>
            </a:extLst>
          </p:cNvPr>
          <p:cNvSpPr/>
          <p:nvPr/>
        </p:nvSpPr>
        <p:spPr>
          <a:xfrm>
            <a:off x="1259679" y="5441153"/>
            <a:ext cx="9453564" cy="81438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3600" b="1" dirty="0">
                <a:latin typeface="Arial Narrow" panose="020B0606020202030204" pitchFamily="34" charset="0"/>
              </a:rPr>
              <a:t>Conclusion </a:t>
            </a:r>
          </a:p>
        </p:txBody>
      </p:sp>
      <p:sp>
        <p:nvSpPr>
          <p:cNvPr id="8" name="Espace réservé de la date 2">
            <a:extLst>
              <a:ext uri="{FF2B5EF4-FFF2-40B4-BE49-F238E27FC236}">
                <a16:creationId xmlns:a16="http://schemas.microsoft.com/office/drawing/2014/main" id="{D3F235AA-BE29-9EED-205E-6E8CEBD5689A}"/>
              </a:ext>
            </a:extLst>
          </p:cNvPr>
          <p:cNvSpPr>
            <a:spLocks noGrp="1"/>
          </p:cNvSpPr>
          <p:nvPr>
            <p:ph type="dt" sz="half" idx="10"/>
          </p:nvPr>
        </p:nvSpPr>
        <p:spPr>
          <a:xfrm>
            <a:off x="10606522" y="6452878"/>
            <a:ext cx="1156852" cy="335048"/>
          </a:xfrm>
        </p:spPr>
        <p:txBody>
          <a:bodyPr/>
          <a:lstStyle/>
          <a:p>
            <a:fld id="{BC573CEB-E619-4003-8340-A6477107054A}" type="datetime1">
              <a:rPr lang="fr-FR" smtClean="0">
                <a:latin typeface="Arial" panose="020B0604020202020204" pitchFamily="34" charset="0"/>
                <a:cs typeface="Arial" panose="020B0604020202020204" pitchFamily="34" charset="0"/>
              </a:rPr>
              <a:t>26/02/2026</a:t>
            </a:fld>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562141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A4550-7DD8-EA2F-5CD1-FC0549B3C91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3383972-46F3-470B-0073-DE2CB6F97A88}"/>
              </a:ext>
            </a:extLst>
          </p:cNvPr>
          <p:cNvSpPr/>
          <p:nvPr/>
        </p:nvSpPr>
        <p:spPr>
          <a:xfrm>
            <a:off x="0" y="0"/>
            <a:ext cx="12192000" cy="685799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5" name="Rectangle 4">
            <a:extLst>
              <a:ext uri="{FF2B5EF4-FFF2-40B4-BE49-F238E27FC236}">
                <a16:creationId xmlns:a16="http://schemas.microsoft.com/office/drawing/2014/main" id="{90CB1683-CAFB-9A8E-0682-9BB27CEB5B35}"/>
              </a:ext>
            </a:extLst>
          </p:cNvPr>
          <p:cNvSpPr/>
          <p:nvPr/>
        </p:nvSpPr>
        <p:spPr>
          <a:xfrm>
            <a:off x="114300" y="816294"/>
            <a:ext cx="11958638" cy="571309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just">
              <a:lnSpc>
                <a:spcPct val="150000"/>
              </a:lnSpc>
            </a:pPr>
            <a:r>
              <a:rPr lang="fr-FR" sz="2800" dirty="0">
                <a:latin typeface="Arial Narrow" panose="020B0606020202030204" pitchFamily="34" charset="0"/>
              </a:rPr>
              <a:t>Le Burkina Faso, pays situé au cœur de l’Afrique de l’ouest, avec pour capitale Ouagadougou, fait face depuis une dizaine d’années à une crise sécuritaire avec son corolaire, la montée de l’insécurité, de l’incivisme et les problèmes liés à la gestion du domaine public.</a:t>
            </a:r>
          </a:p>
          <a:p>
            <a:pPr algn="just">
              <a:lnSpc>
                <a:spcPct val="150000"/>
              </a:lnSpc>
            </a:pPr>
            <a:r>
              <a:rPr lang="fr-FR" sz="2800" dirty="0">
                <a:latin typeface="Arial Narrow" panose="020B0606020202030204" pitchFamily="34" charset="0"/>
              </a:rPr>
              <a:t>Avec la Révolution Progressiste Populaire (RPP) amorcée en 2024, les autorités ont décidé de s’attaquer a la gestion du domaine public notamment le volet occupation anarchique du domaine public. Ainsi, plusieurs actions de libération des accotements et de déguerpissements ont été effectuées par les services compétents afin de mètre de l’ordre dans la gestion du domaine public.</a:t>
            </a:r>
          </a:p>
          <a:p>
            <a:pPr algn="ctr"/>
            <a:endParaRPr lang="fr-FR" sz="2800" b="1" dirty="0">
              <a:latin typeface="Arial Narrow" panose="020B0606020202030204" pitchFamily="34" charset="0"/>
            </a:endParaRPr>
          </a:p>
        </p:txBody>
      </p:sp>
      <p:sp>
        <p:nvSpPr>
          <p:cNvPr id="2" name="Rectangle 1">
            <a:extLst>
              <a:ext uri="{FF2B5EF4-FFF2-40B4-BE49-F238E27FC236}">
                <a16:creationId xmlns:a16="http://schemas.microsoft.com/office/drawing/2014/main" id="{E7DF13B5-42D9-FFB6-C961-D81D84CAFA29}"/>
              </a:ext>
            </a:extLst>
          </p:cNvPr>
          <p:cNvSpPr/>
          <p:nvPr/>
        </p:nvSpPr>
        <p:spPr>
          <a:xfrm>
            <a:off x="3278981" y="130493"/>
            <a:ext cx="5629275" cy="6858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3200" b="1" dirty="0">
                <a:latin typeface="Arial Narrow" panose="020B0606020202030204" pitchFamily="34" charset="0"/>
              </a:rPr>
              <a:t>INTRODUCTION</a:t>
            </a:r>
          </a:p>
        </p:txBody>
      </p:sp>
      <p:sp>
        <p:nvSpPr>
          <p:cNvPr id="3" name="Espace réservé de la date 2">
            <a:extLst>
              <a:ext uri="{FF2B5EF4-FFF2-40B4-BE49-F238E27FC236}">
                <a16:creationId xmlns:a16="http://schemas.microsoft.com/office/drawing/2014/main" id="{6C2E007C-6856-9F26-4E90-13542BEE0A96}"/>
              </a:ext>
            </a:extLst>
          </p:cNvPr>
          <p:cNvSpPr>
            <a:spLocks noGrp="1"/>
          </p:cNvSpPr>
          <p:nvPr>
            <p:ph type="dt" sz="half" idx="10"/>
          </p:nvPr>
        </p:nvSpPr>
        <p:spPr>
          <a:xfrm>
            <a:off x="10606522" y="6452878"/>
            <a:ext cx="1156852" cy="335048"/>
          </a:xfrm>
        </p:spPr>
        <p:txBody>
          <a:bodyPr/>
          <a:lstStyle/>
          <a:p>
            <a:fld id="{BC573CEB-E619-4003-8340-A6477107054A}" type="datetime1">
              <a:rPr lang="fr-FR" smtClean="0">
                <a:latin typeface="Arial" panose="020B0604020202020204" pitchFamily="34" charset="0"/>
                <a:cs typeface="Arial" panose="020B0604020202020204" pitchFamily="34" charset="0"/>
              </a:rPr>
              <a:t>26/02/2026</a:t>
            </a:fld>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7887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7D3F0-05C5-6295-0445-8643A9FE96D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334D4B-12F8-2801-75E8-15CD93519D85}"/>
              </a:ext>
            </a:extLst>
          </p:cNvPr>
          <p:cNvSpPr/>
          <p:nvPr/>
        </p:nvSpPr>
        <p:spPr>
          <a:xfrm>
            <a:off x="0" y="0"/>
            <a:ext cx="12192000" cy="685799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5" name="Rectangle 4">
            <a:extLst>
              <a:ext uri="{FF2B5EF4-FFF2-40B4-BE49-F238E27FC236}">
                <a16:creationId xmlns:a16="http://schemas.microsoft.com/office/drawing/2014/main" id="{8C19E9DD-4629-5852-F2D7-FCA1B1498ED6}"/>
              </a:ext>
            </a:extLst>
          </p:cNvPr>
          <p:cNvSpPr/>
          <p:nvPr/>
        </p:nvSpPr>
        <p:spPr>
          <a:xfrm>
            <a:off x="114300" y="1814513"/>
            <a:ext cx="11958638" cy="495776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marL="457200" indent="-457200" algn="just">
              <a:buFont typeface="Wingdings" panose="05000000000000000000" pitchFamily="2" charset="2"/>
              <a:buChar char="v"/>
            </a:pPr>
            <a:r>
              <a:rPr lang="fr-FR" sz="3200" dirty="0">
                <a:latin typeface="Arial Narrow" panose="020B0606020202030204" pitchFamily="34" charset="0"/>
              </a:rPr>
              <a:t>Loi n°024-2025/ALT du 30 décembre 2025 portant code général des collectivités territoriales au Burkina Faso.</a:t>
            </a:r>
          </a:p>
          <a:p>
            <a:pPr algn="just"/>
            <a:endParaRPr lang="fr-FR" sz="3200" dirty="0">
              <a:latin typeface="Arial Narrow" panose="020B0606020202030204" pitchFamily="34" charset="0"/>
            </a:endParaRPr>
          </a:p>
          <a:p>
            <a:pPr marL="457200" indent="-457200" algn="just">
              <a:buFont typeface="Wingdings" panose="05000000000000000000" pitchFamily="2" charset="2"/>
              <a:buChar char="v"/>
            </a:pPr>
            <a:r>
              <a:rPr lang="fr-FR" sz="3200" dirty="0">
                <a:latin typeface="Arial Narrow" panose="020B0606020202030204" pitchFamily="34" charset="0"/>
              </a:rPr>
              <a:t>Délibération n° 2010-006/CO/CAB/DQ portant règlementation de l’occupation du domaine public dans la ville de Ouagadougou.</a:t>
            </a:r>
          </a:p>
          <a:p>
            <a:pPr algn="just"/>
            <a:endParaRPr lang="fr-FR" sz="3200" dirty="0">
              <a:latin typeface="Arial Narrow" panose="020B0606020202030204" pitchFamily="34" charset="0"/>
            </a:endParaRPr>
          </a:p>
          <a:p>
            <a:pPr marL="457200" indent="-457200" algn="just">
              <a:buFont typeface="Wingdings" panose="05000000000000000000" pitchFamily="2" charset="2"/>
              <a:buChar char="v"/>
            </a:pPr>
            <a:r>
              <a:rPr lang="fr-FR" sz="3200" dirty="0">
                <a:latin typeface="Arial Narrow" panose="020B0606020202030204" pitchFamily="34" charset="0"/>
              </a:rPr>
              <a:t>Communiqué conjoint n°203-010/MTMUSR/MATDS/MDICAPME relatif à l’occupation des accotements et des chaussées des routes par les populations sur le territoire nationale.</a:t>
            </a:r>
          </a:p>
        </p:txBody>
      </p:sp>
      <p:sp>
        <p:nvSpPr>
          <p:cNvPr id="2" name="Rectangle 1">
            <a:extLst>
              <a:ext uri="{FF2B5EF4-FFF2-40B4-BE49-F238E27FC236}">
                <a16:creationId xmlns:a16="http://schemas.microsoft.com/office/drawing/2014/main" id="{0E9D3BC8-343F-E474-B755-E1E115C3F213}"/>
              </a:ext>
            </a:extLst>
          </p:cNvPr>
          <p:cNvSpPr/>
          <p:nvPr/>
        </p:nvSpPr>
        <p:spPr>
          <a:xfrm>
            <a:off x="1985963" y="85727"/>
            <a:ext cx="8194357" cy="685800"/>
          </a:xfrm>
          <a:prstGeom prst="rect">
            <a:avLst/>
          </a:prstGeom>
          <a:solidFill>
            <a:schemeClr val="accent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3600" b="1" dirty="0">
                <a:latin typeface="Arial Narrow" panose="020B0606020202030204" pitchFamily="34" charset="0"/>
              </a:rPr>
              <a:t>DOMAINE PUBLIC ET RÈGLEMENTATION </a:t>
            </a:r>
          </a:p>
        </p:txBody>
      </p:sp>
      <p:sp>
        <p:nvSpPr>
          <p:cNvPr id="3" name="Rectangle 2">
            <a:extLst>
              <a:ext uri="{FF2B5EF4-FFF2-40B4-BE49-F238E27FC236}">
                <a16:creationId xmlns:a16="http://schemas.microsoft.com/office/drawing/2014/main" id="{E5F165D8-D294-3E72-2D16-43C48C55D43F}"/>
              </a:ext>
            </a:extLst>
          </p:cNvPr>
          <p:cNvSpPr/>
          <p:nvPr/>
        </p:nvSpPr>
        <p:spPr>
          <a:xfrm>
            <a:off x="3233260" y="888683"/>
            <a:ext cx="5629275" cy="6858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3200" b="1" dirty="0">
                <a:latin typeface="Arial Narrow" panose="020B0606020202030204" pitchFamily="34" charset="0"/>
              </a:rPr>
              <a:t>CADRE REGLEMENTATAIRE</a:t>
            </a:r>
          </a:p>
        </p:txBody>
      </p:sp>
      <p:sp>
        <p:nvSpPr>
          <p:cNvPr id="6" name="Espace réservé de la date 2">
            <a:extLst>
              <a:ext uri="{FF2B5EF4-FFF2-40B4-BE49-F238E27FC236}">
                <a16:creationId xmlns:a16="http://schemas.microsoft.com/office/drawing/2014/main" id="{BFE2057D-435F-D87A-69BA-31DE3344FD53}"/>
              </a:ext>
            </a:extLst>
          </p:cNvPr>
          <p:cNvSpPr>
            <a:spLocks noGrp="1"/>
          </p:cNvSpPr>
          <p:nvPr>
            <p:ph type="dt" sz="half" idx="10"/>
          </p:nvPr>
        </p:nvSpPr>
        <p:spPr>
          <a:xfrm>
            <a:off x="10606522" y="6452878"/>
            <a:ext cx="1156852" cy="335048"/>
          </a:xfrm>
        </p:spPr>
        <p:txBody>
          <a:bodyPr/>
          <a:lstStyle/>
          <a:p>
            <a:fld id="{BC573CEB-E619-4003-8340-A6477107054A}" type="datetime1">
              <a:rPr lang="fr-FR" smtClean="0">
                <a:latin typeface="Arial" panose="020B0604020202020204" pitchFamily="34" charset="0"/>
                <a:cs typeface="Arial" panose="020B0604020202020204" pitchFamily="34" charset="0"/>
              </a:rPr>
              <a:t>26/02/2026</a:t>
            </a:fld>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6934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1E684-586A-BCAE-1C78-555A6A6B70E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A3E094F-703B-55CB-70BB-A0653637B1E2}"/>
              </a:ext>
            </a:extLst>
          </p:cNvPr>
          <p:cNvSpPr/>
          <p:nvPr/>
        </p:nvSpPr>
        <p:spPr>
          <a:xfrm>
            <a:off x="0" y="0"/>
            <a:ext cx="12192000" cy="685799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5" name="Rectangle 4">
            <a:extLst>
              <a:ext uri="{FF2B5EF4-FFF2-40B4-BE49-F238E27FC236}">
                <a16:creationId xmlns:a16="http://schemas.microsoft.com/office/drawing/2014/main" id="{50ECC613-1CF7-7C84-53CD-423E2A37F1B7}"/>
              </a:ext>
            </a:extLst>
          </p:cNvPr>
          <p:cNvSpPr/>
          <p:nvPr/>
        </p:nvSpPr>
        <p:spPr>
          <a:xfrm>
            <a:off x="0" y="1"/>
            <a:ext cx="12192000" cy="685799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just"/>
            <a:r>
              <a:rPr lang="fr-FR" sz="3000" dirty="0">
                <a:latin typeface="Arial Narrow" panose="020B0606020202030204" pitchFamily="34" charset="0"/>
              </a:rPr>
              <a:t>Le </a:t>
            </a:r>
            <a:r>
              <a:rPr lang="fr-FR" sz="3000" b="1" dirty="0">
                <a:latin typeface="Arial Narrow" panose="020B0606020202030204" pitchFamily="34" charset="0"/>
              </a:rPr>
              <a:t>domaine public </a:t>
            </a:r>
            <a:r>
              <a:rPr lang="fr-FR" sz="3000" dirty="0">
                <a:latin typeface="Arial Narrow" panose="020B0606020202030204" pitchFamily="34" charset="0"/>
              </a:rPr>
              <a:t>est l’espace qui se dégage après la mise en œuvre du Plan d’Occupation du Sol (POS) ou plan de lotissement.</a:t>
            </a:r>
          </a:p>
          <a:p>
            <a:pPr algn="just"/>
            <a:endParaRPr lang="fr-FR" sz="3000" dirty="0">
              <a:latin typeface="Arial Narrow" panose="020B0606020202030204" pitchFamily="34" charset="0"/>
            </a:endParaRPr>
          </a:p>
          <a:p>
            <a:pPr algn="just"/>
            <a:r>
              <a:rPr lang="fr-FR" sz="3000" dirty="0">
                <a:latin typeface="Arial Narrow" panose="020B0606020202030204" pitchFamily="34" charset="0"/>
              </a:rPr>
              <a:t>Les abords des voies aménagées dans les zones non loties tombent dans le champ d’application de la présente délibération.</a:t>
            </a:r>
          </a:p>
          <a:p>
            <a:pPr algn="just"/>
            <a:endParaRPr lang="fr-FR" sz="3000" dirty="0">
              <a:latin typeface="Arial Narrow" panose="020B0606020202030204" pitchFamily="34" charset="0"/>
            </a:endParaRPr>
          </a:p>
          <a:p>
            <a:pPr algn="just"/>
            <a:r>
              <a:rPr lang="fr-FR" sz="3000" b="1" dirty="0">
                <a:latin typeface="Arial Narrow" panose="020B0606020202030204" pitchFamily="34" charset="0"/>
              </a:rPr>
              <a:t>Statut du domaine public: </a:t>
            </a:r>
            <a:r>
              <a:rPr lang="fr-FR" sz="3000" dirty="0">
                <a:latin typeface="Arial Narrow" panose="020B0606020202030204" pitchFamily="34" charset="0"/>
              </a:rPr>
              <a:t>Le domaine public est un patrimoine commun, destiné à la circulation des usagers et à la réalisation d’ouvrages communautaires.</a:t>
            </a:r>
          </a:p>
          <a:p>
            <a:pPr algn="just"/>
            <a:endParaRPr lang="fr-FR" sz="3000" dirty="0">
              <a:latin typeface="Arial Narrow" panose="020B0606020202030204" pitchFamily="34" charset="0"/>
            </a:endParaRPr>
          </a:p>
          <a:p>
            <a:pPr algn="just"/>
            <a:r>
              <a:rPr lang="fr-FR" sz="3000" dirty="0">
                <a:latin typeface="Arial Narrow" panose="020B0606020202030204" pitchFamily="34" charset="0"/>
              </a:rPr>
              <a:t>La collectivité en est le gérant et le gestionnaire dans les limites de ses compétences.</a:t>
            </a:r>
          </a:p>
        </p:txBody>
      </p:sp>
      <p:sp>
        <p:nvSpPr>
          <p:cNvPr id="2" name="Rectangle 1">
            <a:extLst>
              <a:ext uri="{FF2B5EF4-FFF2-40B4-BE49-F238E27FC236}">
                <a16:creationId xmlns:a16="http://schemas.microsoft.com/office/drawing/2014/main" id="{71C93AA1-649D-5929-94F8-B1B86A3B4073}"/>
              </a:ext>
            </a:extLst>
          </p:cNvPr>
          <p:cNvSpPr/>
          <p:nvPr/>
        </p:nvSpPr>
        <p:spPr>
          <a:xfrm>
            <a:off x="3157537" y="171446"/>
            <a:ext cx="5329238" cy="771525"/>
          </a:xfrm>
          <a:prstGeom prst="rect">
            <a:avLst/>
          </a:prstGeom>
          <a:solidFill>
            <a:schemeClr val="accent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3600" b="1" dirty="0">
                <a:latin typeface="Arial Narrow" panose="020B0606020202030204" pitchFamily="34" charset="0"/>
              </a:rPr>
              <a:t>DÉFINITION </a:t>
            </a:r>
          </a:p>
        </p:txBody>
      </p:sp>
      <p:sp>
        <p:nvSpPr>
          <p:cNvPr id="3" name="Espace réservé de la date 2">
            <a:extLst>
              <a:ext uri="{FF2B5EF4-FFF2-40B4-BE49-F238E27FC236}">
                <a16:creationId xmlns:a16="http://schemas.microsoft.com/office/drawing/2014/main" id="{97D51E49-1383-269A-A3CB-910C303D8DD2}"/>
              </a:ext>
            </a:extLst>
          </p:cNvPr>
          <p:cNvSpPr>
            <a:spLocks noGrp="1"/>
          </p:cNvSpPr>
          <p:nvPr>
            <p:ph type="dt" sz="half" idx="10"/>
          </p:nvPr>
        </p:nvSpPr>
        <p:spPr>
          <a:xfrm>
            <a:off x="10606522" y="6452878"/>
            <a:ext cx="1156852" cy="335048"/>
          </a:xfrm>
        </p:spPr>
        <p:txBody>
          <a:bodyPr/>
          <a:lstStyle/>
          <a:p>
            <a:fld id="{BC573CEB-E619-4003-8340-A6477107054A}" type="datetime1">
              <a:rPr lang="fr-FR" smtClean="0">
                <a:latin typeface="Arial" panose="020B0604020202020204" pitchFamily="34" charset="0"/>
                <a:cs typeface="Arial" panose="020B0604020202020204" pitchFamily="34" charset="0"/>
              </a:rPr>
              <a:t>26/02/2026</a:t>
            </a:fld>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75861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D2EDA1-0980-E405-0013-04000FF8CFF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53EAF99-F282-48D5-068D-1817B82DA825}"/>
              </a:ext>
            </a:extLst>
          </p:cNvPr>
          <p:cNvSpPr/>
          <p:nvPr/>
        </p:nvSpPr>
        <p:spPr>
          <a:xfrm>
            <a:off x="0" y="0"/>
            <a:ext cx="12192000" cy="685799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5" name="Rectangle 4">
            <a:extLst>
              <a:ext uri="{FF2B5EF4-FFF2-40B4-BE49-F238E27FC236}">
                <a16:creationId xmlns:a16="http://schemas.microsoft.com/office/drawing/2014/main" id="{3B8F4777-8336-A473-987E-22C7483041DE}"/>
              </a:ext>
            </a:extLst>
          </p:cNvPr>
          <p:cNvSpPr/>
          <p:nvPr/>
        </p:nvSpPr>
        <p:spPr>
          <a:xfrm>
            <a:off x="0" y="0"/>
            <a:ext cx="12192000" cy="685799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sz="2800" dirty="0">
              <a:latin typeface="Arial Narrow" panose="020B0606020202030204" pitchFamily="34" charset="0"/>
            </a:endParaRPr>
          </a:p>
          <a:p>
            <a:pPr algn="ctr"/>
            <a:endParaRPr lang="fr-FR" sz="2800" dirty="0">
              <a:latin typeface="Arial Narrow" panose="020B0606020202030204" pitchFamily="34" charset="0"/>
            </a:endParaRPr>
          </a:p>
          <a:p>
            <a:pPr algn="just"/>
            <a:r>
              <a:rPr lang="fr-FR" sz="3000" dirty="0">
                <a:latin typeface="Arial Narrow" panose="020B0606020202030204" pitchFamily="34" charset="0"/>
              </a:rPr>
              <a:t>Toute occupation ou exploitation du domaine public est soumise à autorisation préalable.</a:t>
            </a:r>
          </a:p>
          <a:p>
            <a:pPr algn="just"/>
            <a:r>
              <a:rPr lang="fr-FR" sz="3000" dirty="0">
                <a:latin typeface="Arial Narrow" panose="020B0606020202030204" pitchFamily="34" charset="0"/>
              </a:rPr>
              <a:t>Cette autorisation est accordée par le Maire d’Arrondissement après étude du dossier par la commission d’Arrondissement chargée de la gestion du domaine public.</a:t>
            </a:r>
          </a:p>
          <a:p>
            <a:pPr algn="just"/>
            <a:r>
              <a:rPr lang="fr-FR" sz="3000" dirty="0">
                <a:latin typeface="Arial Narrow" panose="020B0606020202030204" pitchFamily="34" charset="0"/>
              </a:rPr>
              <a:t>L’autorisation du domaine public est individuelle et personnelle et ne peut faire l’objet d’aucune transaction.</a:t>
            </a:r>
          </a:p>
          <a:p>
            <a:pPr algn="just"/>
            <a:endParaRPr lang="fr-FR" sz="1400" dirty="0">
              <a:latin typeface="Arial Narrow" panose="020B0606020202030204" pitchFamily="34" charset="0"/>
            </a:endParaRPr>
          </a:p>
          <a:p>
            <a:pPr algn="just"/>
            <a:r>
              <a:rPr lang="fr-FR" sz="3000" dirty="0">
                <a:latin typeface="Arial Narrow" panose="020B0606020202030204" pitchFamily="34" charset="0"/>
              </a:rPr>
              <a:t>Les occupants du domaine public sont astreints au respect de la règlementation du code de l’hygiène de la salubrité, de la sécurité et de la tranquillité publique ainsi que la règlementation des débits de boissons</a:t>
            </a:r>
          </a:p>
          <a:p>
            <a:pPr algn="just"/>
            <a:r>
              <a:rPr lang="fr-FR" sz="3000" dirty="0">
                <a:latin typeface="Arial Narrow" panose="020B0606020202030204" pitchFamily="34" charset="0"/>
              </a:rPr>
              <a:t>Elle est annuellement renouvelée, exception faite des cas des dépôts d’agrégats par les promoteurs immobiliers à but non commercial qui est de trois (03) mois. </a:t>
            </a:r>
          </a:p>
        </p:txBody>
      </p:sp>
      <p:sp>
        <p:nvSpPr>
          <p:cNvPr id="2" name="Rectangle 1">
            <a:extLst>
              <a:ext uri="{FF2B5EF4-FFF2-40B4-BE49-F238E27FC236}">
                <a16:creationId xmlns:a16="http://schemas.microsoft.com/office/drawing/2014/main" id="{BBF4629D-118D-A4AE-3238-870CAE028337}"/>
              </a:ext>
            </a:extLst>
          </p:cNvPr>
          <p:cNvSpPr/>
          <p:nvPr/>
        </p:nvSpPr>
        <p:spPr>
          <a:xfrm>
            <a:off x="1300163" y="114301"/>
            <a:ext cx="8858251" cy="92868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3200" b="1" dirty="0">
                <a:latin typeface="Arial Narrow" panose="020B0606020202030204" pitchFamily="34" charset="0"/>
              </a:rPr>
              <a:t>CONDITIONS D’OCCUPATION DU DOMAINE PUBLIQUE</a:t>
            </a:r>
          </a:p>
        </p:txBody>
      </p:sp>
      <p:sp>
        <p:nvSpPr>
          <p:cNvPr id="3" name="Espace réservé de la date 2">
            <a:extLst>
              <a:ext uri="{FF2B5EF4-FFF2-40B4-BE49-F238E27FC236}">
                <a16:creationId xmlns:a16="http://schemas.microsoft.com/office/drawing/2014/main" id="{C1B3AA2D-F0C9-A6E3-595B-6A701E21CB38}"/>
              </a:ext>
            </a:extLst>
          </p:cNvPr>
          <p:cNvSpPr>
            <a:spLocks noGrp="1"/>
          </p:cNvSpPr>
          <p:nvPr>
            <p:ph type="dt" sz="half" idx="10"/>
          </p:nvPr>
        </p:nvSpPr>
        <p:spPr>
          <a:xfrm>
            <a:off x="10606522" y="6452878"/>
            <a:ext cx="1156852" cy="335048"/>
          </a:xfrm>
        </p:spPr>
        <p:txBody>
          <a:bodyPr/>
          <a:lstStyle/>
          <a:p>
            <a:fld id="{BC573CEB-E619-4003-8340-A6477107054A}" type="datetime1">
              <a:rPr lang="fr-FR" smtClean="0">
                <a:latin typeface="Arial" panose="020B0604020202020204" pitchFamily="34" charset="0"/>
                <a:cs typeface="Arial" panose="020B0604020202020204" pitchFamily="34" charset="0"/>
              </a:rPr>
              <a:t>26/02/2026</a:t>
            </a:fld>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5987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23251B-30BF-E9E2-2C9D-21D76C5121E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A48996A-4C60-6AE5-4F4A-BB2BD4CDD6C1}"/>
              </a:ext>
            </a:extLst>
          </p:cNvPr>
          <p:cNvSpPr/>
          <p:nvPr/>
        </p:nvSpPr>
        <p:spPr>
          <a:xfrm>
            <a:off x="0" y="0"/>
            <a:ext cx="12192000" cy="685799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5" name="Rectangle 4">
            <a:extLst>
              <a:ext uri="{FF2B5EF4-FFF2-40B4-BE49-F238E27FC236}">
                <a16:creationId xmlns:a16="http://schemas.microsoft.com/office/drawing/2014/main" id="{923E94CC-18F1-096C-A375-EA644AABAE7A}"/>
              </a:ext>
            </a:extLst>
          </p:cNvPr>
          <p:cNvSpPr/>
          <p:nvPr/>
        </p:nvSpPr>
        <p:spPr>
          <a:xfrm>
            <a:off x="60960" y="0"/>
            <a:ext cx="12085320" cy="685799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just"/>
            <a:endParaRPr lang="fr-FR" sz="3000" dirty="0">
              <a:latin typeface="Arial Narrow" panose="020B0606020202030204" pitchFamily="34" charset="0"/>
            </a:endParaRPr>
          </a:p>
          <a:p>
            <a:pPr algn="just"/>
            <a:r>
              <a:rPr lang="fr-FR" sz="3000" dirty="0">
                <a:latin typeface="Arial Narrow" panose="020B0606020202030204" pitchFamily="34" charset="0"/>
              </a:rPr>
              <a:t>            Demande manuscrite timbrée</a:t>
            </a:r>
          </a:p>
          <a:p>
            <a:pPr marL="457200" indent="-457200" algn="just">
              <a:buFont typeface="Wingdings" panose="05000000000000000000" pitchFamily="2" charset="2"/>
              <a:buChar char="v"/>
            </a:pPr>
            <a:r>
              <a:rPr lang="fr-FR" sz="3000" dirty="0">
                <a:latin typeface="Arial Narrow" panose="020B0606020202030204" pitchFamily="34" charset="0"/>
              </a:rPr>
              <a:t>Identité complète du demandeur (personne physique ou morale)</a:t>
            </a:r>
          </a:p>
          <a:p>
            <a:pPr marL="457200" indent="-457200" algn="just">
              <a:buFont typeface="Wingdings" panose="05000000000000000000" pitchFamily="2" charset="2"/>
              <a:buChar char="v"/>
            </a:pPr>
            <a:r>
              <a:rPr lang="fr-FR" sz="3000" dirty="0">
                <a:latin typeface="Arial Narrow" panose="020B0606020202030204" pitchFamily="34" charset="0"/>
              </a:rPr>
              <a:t>la nature de l’activité,</a:t>
            </a:r>
          </a:p>
          <a:p>
            <a:pPr marL="457200" indent="-457200" algn="just">
              <a:buFont typeface="Wingdings" panose="05000000000000000000" pitchFamily="2" charset="2"/>
              <a:buChar char="v"/>
            </a:pPr>
            <a:r>
              <a:rPr lang="fr-FR" sz="3000" dirty="0">
                <a:latin typeface="Arial Narrow" panose="020B0606020202030204" pitchFamily="34" charset="0"/>
              </a:rPr>
              <a:t>la description exacte des lieux,</a:t>
            </a:r>
          </a:p>
          <a:p>
            <a:pPr marL="457200" indent="-457200" algn="just">
              <a:buFont typeface="Wingdings" panose="05000000000000000000" pitchFamily="2" charset="2"/>
              <a:buChar char="v"/>
            </a:pPr>
            <a:r>
              <a:rPr lang="fr-FR" sz="3000" dirty="0">
                <a:latin typeface="Arial Narrow" panose="020B0606020202030204" pitchFamily="34" charset="0"/>
              </a:rPr>
              <a:t>le montant de la taxe annuelle,</a:t>
            </a:r>
          </a:p>
          <a:p>
            <a:pPr marL="457200" indent="-457200" algn="just">
              <a:buFont typeface="Wingdings" panose="05000000000000000000" pitchFamily="2" charset="2"/>
              <a:buChar char="v"/>
            </a:pPr>
            <a:r>
              <a:rPr lang="fr-FR" sz="3000" dirty="0">
                <a:latin typeface="Arial Narrow" panose="020B0606020202030204" pitchFamily="34" charset="0"/>
              </a:rPr>
              <a:t>la dimension et le type d’occupation ou d’exploitation</a:t>
            </a:r>
          </a:p>
          <a:p>
            <a:pPr marL="457200" indent="-457200" algn="just">
              <a:buFont typeface="Wingdings" panose="05000000000000000000" pitchFamily="2" charset="2"/>
              <a:buChar char="v"/>
            </a:pPr>
            <a:r>
              <a:rPr lang="fr-FR" sz="3000" b="1" dirty="0">
                <a:solidFill>
                  <a:srgbClr val="FF0000"/>
                </a:solidFill>
                <a:latin typeface="Arial Narrow" panose="020B0606020202030204" pitchFamily="34" charset="0"/>
              </a:rPr>
              <a:t>Un accord écrit du propriétaire du mur mitoyen</a:t>
            </a:r>
          </a:p>
          <a:p>
            <a:pPr algn="just"/>
            <a:endParaRPr lang="fr-FR" sz="3000" b="1" dirty="0">
              <a:solidFill>
                <a:srgbClr val="FF0000"/>
              </a:solidFill>
              <a:latin typeface="Arial Narrow" panose="020B0606020202030204" pitchFamily="34" charset="0"/>
            </a:endParaRPr>
          </a:p>
          <a:p>
            <a:pPr marL="457200" indent="-457200" algn="just">
              <a:buFont typeface="Wingdings" panose="05000000000000000000" pitchFamily="2" charset="2"/>
              <a:buChar char="v"/>
            </a:pPr>
            <a:r>
              <a:rPr lang="fr-FR" sz="3000" b="1" dirty="0">
                <a:solidFill>
                  <a:srgbClr val="FF0000"/>
                </a:solidFill>
                <a:latin typeface="Arial Narrow" panose="020B0606020202030204" pitchFamily="34" charset="0"/>
              </a:rPr>
              <a:t>La distance séparant toute installation de la portion de voie effectivement cyclable sera d’au moins deux (02) mètres</a:t>
            </a:r>
          </a:p>
        </p:txBody>
      </p:sp>
      <p:sp>
        <p:nvSpPr>
          <p:cNvPr id="2" name="Rectangle 1">
            <a:extLst>
              <a:ext uri="{FF2B5EF4-FFF2-40B4-BE49-F238E27FC236}">
                <a16:creationId xmlns:a16="http://schemas.microsoft.com/office/drawing/2014/main" id="{197AB469-B1C0-06CB-9618-EEB84587B3D7}"/>
              </a:ext>
            </a:extLst>
          </p:cNvPr>
          <p:cNvSpPr/>
          <p:nvPr/>
        </p:nvSpPr>
        <p:spPr>
          <a:xfrm>
            <a:off x="1614487" y="200005"/>
            <a:ext cx="8843963" cy="92868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3200" b="1" dirty="0">
                <a:latin typeface="Arial Narrow" panose="020B0606020202030204" pitchFamily="34" charset="0"/>
              </a:rPr>
              <a:t>CONDITIONS D’OCCUPATION DU DOMAINE PUBLIQUE</a:t>
            </a:r>
          </a:p>
        </p:txBody>
      </p:sp>
      <p:sp>
        <p:nvSpPr>
          <p:cNvPr id="3" name="Espace réservé de la date 2">
            <a:extLst>
              <a:ext uri="{FF2B5EF4-FFF2-40B4-BE49-F238E27FC236}">
                <a16:creationId xmlns:a16="http://schemas.microsoft.com/office/drawing/2014/main" id="{312E1E92-5339-A9F9-C8CC-280C148AAAD9}"/>
              </a:ext>
            </a:extLst>
          </p:cNvPr>
          <p:cNvSpPr>
            <a:spLocks noGrp="1"/>
          </p:cNvSpPr>
          <p:nvPr>
            <p:ph type="dt" sz="half" idx="10"/>
          </p:nvPr>
        </p:nvSpPr>
        <p:spPr>
          <a:xfrm>
            <a:off x="10606522" y="6452878"/>
            <a:ext cx="1156852" cy="335048"/>
          </a:xfrm>
        </p:spPr>
        <p:txBody>
          <a:bodyPr/>
          <a:lstStyle/>
          <a:p>
            <a:fld id="{BC573CEB-E619-4003-8340-A6477107054A}" type="datetime1">
              <a:rPr lang="fr-FR" smtClean="0">
                <a:latin typeface="Arial" panose="020B0604020202020204" pitchFamily="34" charset="0"/>
                <a:cs typeface="Arial" panose="020B0604020202020204" pitchFamily="34" charset="0"/>
              </a:rPr>
              <a:t>26/02/2026</a:t>
            </a:fld>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4885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A1FAF-8EAA-7F9A-8869-96C4BB427AC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E8404BA-455A-774F-E214-34AECE11F0DC}"/>
              </a:ext>
            </a:extLst>
          </p:cNvPr>
          <p:cNvSpPr/>
          <p:nvPr/>
        </p:nvSpPr>
        <p:spPr>
          <a:xfrm>
            <a:off x="0" y="0"/>
            <a:ext cx="12192000" cy="685799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5" name="Rectangle 4">
            <a:extLst>
              <a:ext uri="{FF2B5EF4-FFF2-40B4-BE49-F238E27FC236}">
                <a16:creationId xmlns:a16="http://schemas.microsoft.com/office/drawing/2014/main" id="{03632EAB-0E91-A1B7-1FC8-6D666A4AEB6E}"/>
              </a:ext>
            </a:extLst>
          </p:cNvPr>
          <p:cNvSpPr/>
          <p:nvPr/>
        </p:nvSpPr>
        <p:spPr>
          <a:xfrm>
            <a:off x="0" y="50005"/>
            <a:ext cx="12191999" cy="6757987"/>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sz="3200" b="1" dirty="0">
              <a:latin typeface="Arial Narrow" panose="020B0606020202030204" pitchFamily="34" charset="0"/>
            </a:endParaRPr>
          </a:p>
          <a:p>
            <a:pPr algn="ctr"/>
            <a:r>
              <a:rPr lang="fr-FR" sz="3200" b="1" dirty="0">
                <a:latin typeface="Arial Narrow" panose="020B0606020202030204" pitchFamily="34" charset="0"/>
              </a:rPr>
              <a:t>ZONES D’OCCUPATIONS SOUMISES A DEROGATIONS.</a:t>
            </a:r>
          </a:p>
          <a:p>
            <a:pPr marL="457200" indent="-457200" algn="just">
              <a:buFont typeface="Wingdings" panose="05000000000000000000" pitchFamily="2" charset="2"/>
              <a:buChar char="v"/>
            </a:pPr>
            <a:r>
              <a:rPr lang="fr-FR" sz="3000" dirty="0">
                <a:latin typeface="Arial Narrow" panose="020B0606020202030204" pitchFamily="34" charset="0"/>
              </a:rPr>
              <a:t>les abords des : </a:t>
            </a:r>
          </a:p>
          <a:p>
            <a:pPr marL="457200" indent="-457200">
              <a:buFont typeface="Wingdings" panose="05000000000000000000" pitchFamily="2" charset="2"/>
              <a:buChar char="§"/>
            </a:pPr>
            <a:r>
              <a:rPr lang="fr-FR" sz="3000" dirty="0">
                <a:latin typeface="Arial Narrow" panose="020B0606020202030204" pitchFamily="34" charset="0"/>
              </a:rPr>
              <a:t>barrages</a:t>
            </a:r>
          </a:p>
          <a:p>
            <a:pPr marL="457200" indent="-457200">
              <a:buFont typeface="Wingdings" panose="05000000000000000000" pitchFamily="2" charset="2"/>
              <a:buChar char="§"/>
            </a:pPr>
            <a:r>
              <a:rPr lang="fr-FR" sz="3000" dirty="0">
                <a:latin typeface="Arial Narrow" panose="020B0606020202030204" pitchFamily="34" charset="0"/>
              </a:rPr>
              <a:t>établissements scolaires,</a:t>
            </a:r>
          </a:p>
          <a:p>
            <a:pPr marL="457200" indent="-457200">
              <a:buFont typeface="Wingdings" panose="05000000000000000000" pitchFamily="2" charset="2"/>
              <a:buChar char="§"/>
            </a:pPr>
            <a:r>
              <a:rPr lang="fr-FR" sz="3000" dirty="0">
                <a:latin typeface="Arial Narrow" panose="020B0606020202030204" pitchFamily="34" charset="0"/>
              </a:rPr>
              <a:t>des lieux de cultes,</a:t>
            </a:r>
          </a:p>
          <a:p>
            <a:pPr marL="457200" indent="-457200">
              <a:buFont typeface="Wingdings" panose="05000000000000000000" pitchFamily="2" charset="2"/>
              <a:buChar char="§"/>
            </a:pPr>
            <a:r>
              <a:rPr lang="fr-FR" sz="3000" dirty="0">
                <a:latin typeface="Arial Narrow" panose="020B0606020202030204" pitchFamily="34" charset="0"/>
              </a:rPr>
              <a:t>des cimetières,</a:t>
            </a:r>
          </a:p>
          <a:p>
            <a:pPr marL="457200" indent="-457200">
              <a:buFont typeface="Wingdings" panose="05000000000000000000" pitchFamily="2" charset="2"/>
              <a:buChar char="§"/>
            </a:pPr>
            <a:r>
              <a:rPr lang="fr-FR" sz="3000" dirty="0">
                <a:latin typeface="Arial Narrow" panose="020B0606020202030204" pitchFamily="34" charset="0"/>
              </a:rPr>
              <a:t>de formations sanitaires,</a:t>
            </a:r>
          </a:p>
          <a:p>
            <a:pPr marL="457200" indent="-457200">
              <a:buFont typeface="Wingdings" panose="05000000000000000000" pitchFamily="2" charset="2"/>
              <a:buChar char="§"/>
            </a:pPr>
            <a:r>
              <a:rPr lang="fr-FR" sz="3000" dirty="0">
                <a:latin typeface="Arial Narrow" panose="020B0606020202030204" pitchFamily="34" charset="0"/>
              </a:rPr>
              <a:t>du Parc Urbain </a:t>
            </a:r>
            <a:r>
              <a:rPr lang="fr-FR" sz="3000" dirty="0" err="1">
                <a:latin typeface="Arial Narrow" panose="020B0606020202030204" pitchFamily="34" charset="0"/>
              </a:rPr>
              <a:t>Bangr-Wéogo</a:t>
            </a:r>
            <a:r>
              <a:rPr lang="fr-FR" sz="3000" dirty="0">
                <a:latin typeface="Arial Narrow" panose="020B0606020202030204" pitchFamily="34" charset="0"/>
              </a:rPr>
              <a:t>,</a:t>
            </a:r>
          </a:p>
          <a:p>
            <a:pPr marL="457200" indent="-457200">
              <a:buFont typeface="Wingdings" panose="05000000000000000000" pitchFamily="2" charset="2"/>
              <a:buChar char="§"/>
            </a:pPr>
            <a:r>
              <a:rPr lang="fr-FR" sz="3000" dirty="0">
                <a:latin typeface="Arial Narrow" panose="020B0606020202030204" pitchFamily="34" charset="0"/>
              </a:rPr>
              <a:t>des unités industrielles,</a:t>
            </a:r>
          </a:p>
          <a:p>
            <a:pPr marL="457200" indent="-457200">
              <a:buFont typeface="Wingdings" panose="05000000000000000000" pitchFamily="2" charset="2"/>
              <a:buChar char="§"/>
            </a:pPr>
            <a:r>
              <a:rPr lang="fr-FR" sz="3000" dirty="0">
                <a:latin typeface="Arial Narrow" panose="020B0606020202030204" pitchFamily="34" charset="0"/>
              </a:rPr>
              <a:t>des casernes et brigades,</a:t>
            </a:r>
          </a:p>
          <a:p>
            <a:pPr marL="457200" indent="-457200">
              <a:buFont typeface="Wingdings" panose="05000000000000000000" pitchFamily="2" charset="2"/>
              <a:buChar char="§"/>
            </a:pPr>
            <a:r>
              <a:rPr lang="fr-FR" sz="3000" dirty="0">
                <a:latin typeface="Arial Narrow" panose="020B0606020202030204" pitchFamily="34" charset="0"/>
              </a:rPr>
              <a:t>des enclaves diplomatiques,</a:t>
            </a:r>
          </a:p>
          <a:p>
            <a:pPr marL="457200" indent="-457200">
              <a:buFont typeface="Wingdings" panose="05000000000000000000" pitchFamily="2" charset="2"/>
              <a:buChar char="§"/>
            </a:pPr>
            <a:r>
              <a:rPr lang="fr-FR" sz="3000" dirty="0">
                <a:latin typeface="Arial Narrow" panose="020B0606020202030204" pitchFamily="34" charset="0"/>
              </a:rPr>
              <a:t>l’intérieur des cités et zones résidentielles,</a:t>
            </a:r>
          </a:p>
          <a:p>
            <a:pPr marL="457200" indent="-457200" algn="just">
              <a:buFont typeface="Wingdings" panose="05000000000000000000" pitchFamily="2" charset="2"/>
              <a:buChar char="v"/>
            </a:pPr>
            <a:r>
              <a:rPr lang="fr-FR" sz="3000" dirty="0">
                <a:latin typeface="Arial Narrow" panose="020B0606020202030204" pitchFamily="34" charset="0"/>
              </a:rPr>
              <a:t>les accotements de la ligne du chemin de fer,</a:t>
            </a:r>
          </a:p>
          <a:p>
            <a:pPr marL="457200" indent="-457200" algn="just">
              <a:buFont typeface="Wingdings" panose="05000000000000000000" pitchFamily="2" charset="2"/>
              <a:buChar char="v"/>
            </a:pPr>
            <a:r>
              <a:rPr lang="fr-FR" sz="3000" dirty="0">
                <a:latin typeface="Arial Narrow" panose="020B0606020202030204" pitchFamily="34" charset="0"/>
              </a:rPr>
              <a:t>les voies régulièrement empruntées par les cortèges officiels. </a:t>
            </a:r>
          </a:p>
          <a:p>
            <a:pPr algn="ctr"/>
            <a:endParaRPr lang="fr-FR" sz="2800" b="1" dirty="0">
              <a:latin typeface="Arial Narrow" panose="020B0606020202030204" pitchFamily="34" charset="0"/>
            </a:endParaRPr>
          </a:p>
        </p:txBody>
      </p:sp>
      <p:sp>
        <p:nvSpPr>
          <p:cNvPr id="2" name="Espace réservé de la date 2">
            <a:extLst>
              <a:ext uri="{FF2B5EF4-FFF2-40B4-BE49-F238E27FC236}">
                <a16:creationId xmlns:a16="http://schemas.microsoft.com/office/drawing/2014/main" id="{4862C6FF-AE38-B069-CC46-2D318C2D2844}"/>
              </a:ext>
            </a:extLst>
          </p:cNvPr>
          <p:cNvSpPr>
            <a:spLocks noGrp="1"/>
          </p:cNvSpPr>
          <p:nvPr>
            <p:ph type="dt" sz="half" idx="10"/>
          </p:nvPr>
        </p:nvSpPr>
        <p:spPr>
          <a:xfrm>
            <a:off x="10606522" y="6452878"/>
            <a:ext cx="1156852" cy="335048"/>
          </a:xfrm>
        </p:spPr>
        <p:txBody>
          <a:bodyPr/>
          <a:lstStyle/>
          <a:p>
            <a:fld id="{BC573CEB-E619-4003-8340-A6477107054A}" type="datetime1">
              <a:rPr lang="fr-FR" smtClean="0">
                <a:latin typeface="Arial" panose="020B0604020202020204" pitchFamily="34" charset="0"/>
                <a:cs typeface="Arial" panose="020B0604020202020204" pitchFamily="34" charset="0"/>
              </a:rPr>
              <a:t>26/02/2026</a:t>
            </a:fld>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420597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8699</TotalTime>
  <Words>919</Words>
  <Application>Microsoft Office PowerPoint</Application>
  <PresentationFormat>Grand écran</PresentationFormat>
  <Paragraphs>121</Paragraphs>
  <Slides>15</Slides>
  <Notes>4</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15</vt:i4>
      </vt:variant>
    </vt:vector>
  </HeadingPairs>
  <TitlesOfParts>
    <vt:vector size="21" baseType="lpstr">
      <vt:lpstr>Arial</vt:lpstr>
      <vt:lpstr>Arial Narrow</vt:lpstr>
      <vt:lpstr>Calibri</vt:lpstr>
      <vt:lpstr>Calibri Light</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Ouattara issouf</dc:creator>
  <cp:lastModifiedBy>Ouattara issouf</cp:lastModifiedBy>
  <cp:revision>31</cp:revision>
  <dcterms:created xsi:type="dcterms:W3CDTF">2026-01-13T16:11:23Z</dcterms:created>
  <dcterms:modified xsi:type="dcterms:W3CDTF">2026-02-26T08:31:24Z</dcterms:modified>
</cp:coreProperties>
</file>