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Présentation officielle destinée aux autorités, experts, collectivités territoriales et partenaires techniques.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Conclure en appelant à des engagements formels et mesurables.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Clôturer sur une vision nationale ambitieuse et structurée.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Insister sur l’orientation résultats et la nécessité de décisions concrètes à l’issue du colloque.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Mettre en perspective les enjeux ruraux et urbains à l’échelle nationale.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Souligner l’ampleur du phénomène et son impact sur le logement et l’économie.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Expliquer pourquoi les outils actuels ne produisent pas les effets attendus.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Présenter la banque foncière comme mécanisme structurant national.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Insister sur la dimension d’intérêt général attachée à la propriété.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Mettre en avant la transparence et la lutte contre la corruption.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Garantir la redevabilité et le suivi permanent entre deux colloques.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t>COLLOQUE NATIONAL SUR LA RÉFORME FONCIÈRE</a:t>
            </a:r>
            <a:endParaRPr lang="en-US" alt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990090"/>
          </a:xfrm>
        </p:spPr>
        <p:txBody>
          <a:bodyPr>
            <a:noAutofit/>
          </a:bodyPr>
          <a:lstStyle/>
          <a:p>
            <a:r>
              <a:rPr lang="en-US" altLang="fr-FR" b="1">
                <a:solidFill>
                  <a:schemeClr val="tx1"/>
                </a:solidFill>
              </a:rPr>
              <a:t>Valeurs et r</a:t>
            </a:r>
            <a:r>
              <a:rPr lang="en-US" altLang="en-US" b="1">
                <a:solidFill>
                  <a:schemeClr val="tx1"/>
                </a:solidFill>
              </a:rPr>
              <a:t>é</a:t>
            </a:r>
            <a:r>
              <a:rPr lang="en-US" altLang="fr-FR" b="1">
                <a:solidFill>
                  <a:schemeClr val="tx1"/>
                </a:solidFill>
              </a:rPr>
              <a:t>alit</a:t>
            </a:r>
            <a:r>
              <a:rPr lang="en-US" altLang="en-US" b="1">
                <a:solidFill>
                  <a:schemeClr val="tx1"/>
                </a:solidFill>
              </a:rPr>
              <a:t>é</a:t>
            </a:r>
            <a:r>
              <a:rPr lang="en-US" altLang="fr-FR" b="1">
                <a:solidFill>
                  <a:schemeClr val="tx1"/>
                </a:solidFill>
              </a:rPr>
              <a:t>s socioculturelles à </a:t>
            </a:r>
          </a:p>
          <a:p>
            <a:r>
              <a:rPr lang="en-US" altLang="fr-FR" b="1">
                <a:solidFill>
                  <a:schemeClr val="tx1"/>
                </a:solidFill>
              </a:rPr>
              <a:t>int</a:t>
            </a:r>
            <a:r>
              <a:rPr lang="en-US" altLang="en-US" b="1">
                <a:solidFill>
                  <a:schemeClr val="tx1"/>
                </a:solidFill>
              </a:rPr>
              <a:t>é</a:t>
            </a:r>
            <a:r>
              <a:rPr lang="en-US" altLang="fr-FR" b="1">
                <a:solidFill>
                  <a:schemeClr val="tx1"/>
                </a:solidFill>
              </a:rPr>
              <a:t>grer dans un contexte de </a:t>
            </a:r>
          </a:p>
          <a:p>
            <a:r>
              <a:rPr lang="en-US" altLang="fr-FR" b="1">
                <a:solidFill>
                  <a:schemeClr val="tx1"/>
                </a:solidFill>
              </a:rPr>
              <a:t>d</a:t>
            </a:r>
            <a:r>
              <a:rPr lang="en-US" altLang="en-US" b="1">
                <a:solidFill>
                  <a:schemeClr val="tx1"/>
                </a:solidFill>
              </a:rPr>
              <a:t>é</a:t>
            </a:r>
            <a:r>
              <a:rPr lang="en-US" altLang="fr-FR" b="1">
                <a:solidFill>
                  <a:schemeClr val="tx1"/>
                </a:solidFill>
              </a:rPr>
              <a:t>mat</a:t>
            </a:r>
            <a:r>
              <a:rPr lang="en-US" altLang="en-US" b="1">
                <a:solidFill>
                  <a:schemeClr val="tx1"/>
                </a:solidFill>
              </a:rPr>
              <a:t>é</a:t>
            </a:r>
            <a:r>
              <a:rPr lang="en-US" altLang="fr-FR" b="1">
                <a:solidFill>
                  <a:schemeClr val="tx1"/>
                </a:solidFill>
              </a:rPr>
              <a:t>rialisation des droits</a:t>
            </a:r>
          </a:p>
          <a:p>
            <a:endParaRPr lang="en-US" altLang="fr-FR" sz="1900" b="1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sz="4800">
                <a:solidFill>
                  <a:schemeClr val="tx1"/>
                </a:solidFill>
              </a:rPr>
              <a:t>Propositions (suite et fin)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7 •	Observatoire ind</a:t>
            </a:r>
            <a:r>
              <a:rPr lang="en-US" altLang="en-US" sz="3200" b="1"/>
              <a:t>é</a:t>
            </a:r>
            <a:r>
              <a:rPr lang="en-US" altLang="fr-FR" sz="3200" b="1"/>
              <a:t>pendant du foncier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8 •	Publication annuelle d'indicateurs : redistribution, conflits r</a:t>
            </a:r>
            <a:r>
              <a:rPr lang="en-US" altLang="en-US" sz="3200" b="1"/>
              <a:t>é</a:t>
            </a:r>
            <a:r>
              <a:rPr lang="en-US" altLang="fr-FR" sz="3200" b="1"/>
              <a:t>solus, terres r</a:t>
            </a:r>
            <a:r>
              <a:rPr lang="en-US" altLang="en-US" sz="3200" b="1"/>
              <a:t>é</a:t>
            </a:r>
            <a:r>
              <a:rPr lang="en-US" altLang="fr-FR" sz="3200" b="1"/>
              <a:t>affect</a:t>
            </a:r>
            <a:r>
              <a:rPr lang="en-US" altLang="en-US" sz="3200" b="1"/>
              <a:t>é</a:t>
            </a:r>
            <a:r>
              <a:rPr lang="en-US" altLang="fr-FR" sz="3200" b="1"/>
              <a:t>es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9 •	Colloques fonciers : production d'actions concr</a:t>
            </a:r>
            <a:r>
              <a:rPr lang="en-US" altLang="en-US" sz="3200" b="1"/>
              <a:t>è</a:t>
            </a:r>
            <a:r>
              <a:rPr lang="en-US" altLang="fr-FR" sz="3200" b="1"/>
              <a:t>tes et indicateurs mesurables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altLang="fr-FR" sz="4400">
                <a:solidFill>
                  <a:schemeClr val="tx1"/>
                </a:solidFill>
                <a:sym typeface="+mn-ea"/>
              </a:rPr>
              <a:t>Synth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è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se strat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gique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R</a:t>
            </a:r>
            <a:r>
              <a:rPr lang="en-US" altLang="en-US" sz="3200" b="1"/>
              <a:t>é</a:t>
            </a:r>
            <a:r>
              <a:rPr lang="en-US" altLang="fr-FR" sz="3200" b="1"/>
              <a:t>int</a:t>
            </a:r>
            <a:r>
              <a:rPr lang="en-US" altLang="en-US" sz="3200" b="1"/>
              <a:t>é</a:t>
            </a:r>
            <a:r>
              <a:rPr lang="en-US" altLang="fr-FR" sz="3200" b="1"/>
              <a:t>grer : sacralit</a:t>
            </a:r>
            <a:r>
              <a:rPr lang="en-US" altLang="en-US" sz="3200" b="1"/>
              <a:t>é</a:t>
            </a:r>
            <a:r>
              <a:rPr lang="en-US" altLang="fr-FR" sz="3200" b="1"/>
              <a:t>, usage, r</a:t>
            </a:r>
            <a:r>
              <a:rPr lang="en-US" altLang="en-US" sz="3200" b="1"/>
              <a:t>é</a:t>
            </a:r>
            <a:r>
              <a:rPr lang="en-US" altLang="fr-FR" sz="3200" b="1"/>
              <a:t>gulation 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communautaire, olidarit</a:t>
            </a:r>
            <a:r>
              <a:rPr lang="en-US" altLang="en-US" sz="3200" b="1"/>
              <a:t>é</a:t>
            </a:r>
            <a:r>
              <a:rPr lang="en-US" altLang="fr-FR" sz="3200" b="1"/>
              <a:t>, responsabilit</a:t>
            </a:r>
            <a:r>
              <a:rPr lang="en-US" altLang="en-US" sz="3200" b="1"/>
              <a:t>é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 interg</a:t>
            </a:r>
            <a:r>
              <a:rPr lang="en-US" altLang="en-US" sz="3200" b="1"/>
              <a:t>é</a:t>
            </a:r>
            <a:r>
              <a:rPr lang="en-US" altLang="fr-FR" sz="3200" b="1"/>
              <a:t>n</a:t>
            </a:r>
            <a:r>
              <a:rPr lang="en-US" altLang="en-US" sz="3200" b="1"/>
              <a:t>é</a:t>
            </a:r>
            <a:r>
              <a:rPr lang="en-US" altLang="fr-FR" sz="3200" b="1"/>
              <a:t>rationnelle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fr-FR">
                <a:sym typeface="+mn-ea"/>
              </a:rPr>
              <a:t>                Conclusion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fr-FR"/>
              <a:t> </a:t>
            </a:r>
          </a:p>
          <a:p>
            <a:pPr marL="0" indent="0">
              <a:buNone/>
            </a:pPr>
            <a:r>
              <a:rPr lang="en-US" altLang="fr-FR" b="1"/>
              <a:t>•	R</a:t>
            </a:r>
            <a:r>
              <a:rPr lang="en-US" altLang="en-US" b="1"/>
              <a:t>é</a:t>
            </a:r>
            <a:r>
              <a:rPr lang="en-US" altLang="fr-FR" b="1"/>
              <a:t>forme durable : culturellement intelligible, socialement l</a:t>
            </a:r>
            <a:r>
              <a:rPr lang="en-US" altLang="en-US" b="1"/>
              <a:t>é</a:t>
            </a:r>
            <a:r>
              <a:rPr lang="en-US" altLang="fr-FR" b="1"/>
              <a:t>gitime, juridiquement coh</a:t>
            </a:r>
            <a:r>
              <a:rPr lang="en-US" altLang="en-US" b="1"/>
              <a:t>é</a:t>
            </a:r>
            <a:r>
              <a:rPr lang="en-US" altLang="fr-FR" b="1"/>
              <a:t>rente, politiquement inclusive</a:t>
            </a:r>
          </a:p>
          <a:p>
            <a:pPr marL="0" indent="0">
              <a:buNone/>
            </a:pPr>
            <a:endParaRPr lang="en-US" altLang="fr-FR" b="1"/>
          </a:p>
          <a:p>
            <a:pPr marL="0" indent="0">
              <a:buNone/>
            </a:pPr>
            <a:r>
              <a:rPr lang="en-US" altLang="fr-FR" b="1"/>
              <a:t>•	On r</a:t>
            </a:r>
            <a:r>
              <a:rPr lang="en-US" altLang="en-US" b="1"/>
              <a:t>é</a:t>
            </a:r>
            <a:r>
              <a:rPr lang="en-US" altLang="fr-FR" b="1"/>
              <a:t>forme un rapport à la terre et à la communaut</a:t>
            </a:r>
            <a:r>
              <a:rPr lang="en-US" altLang="en-US" b="1"/>
              <a:t>é</a:t>
            </a:r>
            <a:r>
              <a:rPr lang="en-US" altLang="fr-FR" b="1"/>
              <a:t>, pas seulement un r</a:t>
            </a:r>
            <a:r>
              <a:rPr lang="en-US" altLang="en-US" b="1"/>
              <a:t>é</a:t>
            </a:r>
            <a:r>
              <a:rPr lang="en-US" altLang="fr-FR" b="1"/>
              <a:t>gime foncier</a:t>
            </a:r>
          </a:p>
          <a:p>
            <a:endParaRPr lang="en-US" altLang="fr-FR"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sz="4400">
                <a:solidFill>
                  <a:schemeClr val="tx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•La terre au Burkina Faso : </a:t>
            </a:r>
            <a:r>
              <a:rPr lang="en-US" altLang="fr-FR" sz="3200" b="1" dirty="0" err="1"/>
              <a:t>communautaire</a:t>
            </a:r>
            <a:r>
              <a:rPr lang="en-US" altLang="fr-FR" sz="3200" b="1" dirty="0"/>
              <a:t> avant </a:t>
            </a:r>
            <a:r>
              <a:rPr lang="en-US" altLang="fr-FR" sz="3200" b="1" dirty="0" err="1"/>
              <a:t>colonisation</a:t>
            </a:r>
            <a:r>
              <a:rPr lang="en-US" altLang="fr-FR" sz="3200" b="1" dirty="0"/>
              <a:t>, </a:t>
            </a:r>
            <a:r>
              <a:rPr lang="en-US" altLang="fr-FR" sz="3200" b="1" dirty="0" err="1"/>
              <a:t>sacr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e</a:t>
            </a:r>
            <a:r>
              <a:rPr lang="en-US" altLang="fr-FR" sz="3200" b="1" dirty="0"/>
              <a:t> et </a:t>
            </a:r>
            <a:r>
              <a:rPr lang="en-US" altLang="fr-FR" sz="3200" b="1" dirty="0" err="1"/>
              <a:t>partag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e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</a:t>
            </a:r>
            <a:r>
              <a:rPr lang="en-US" altLang="fr-FR" sz="3200" b="1" dirty="0" err="1"/>
              <a:t>Colonisation</a:t>
            </a:r>
            <a:r>
              <a:rPr lang="en-US" altLang="fr-FR" sz="3200" b="1" dirty="0"/>
              <a:t> : </a:t>
            </a:r>
            <a:r>
              <a:rPr lang="en-US" altLang="fr-FR" sz="3200" b="1" dirty="0" err="1"/>
              <a:t>propri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t</a:t>
            </a:r>
            <a:r>
              <a:rPr lang="en-US" altLang="en-US" sz="3200" b="1" dirty="0" err="1"/>
              <a:t>é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individuelle</a:t>
            </a:r>
            <a:r>
              <a:rPr lang="en-US" altLang="fr-FR" sz="3200" b="1" dirty="0"/>
              <a:t> et documents </a:t>
            </a:r>
            <a:r>
              <a:rPr lang="en-US" altLang="fr-FR" sz="3200" b="1" dirty="0" err="1"/>
              <a:t>officiels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</a:t>
            </a:r>
            <a:r>
              <a:rPr lang="en-US" altLang="fr-FR" sz="3200" b="1" dirty="0" err="1"/>
              <a:t>D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fi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actuel</a:t>
            </a:r>
            <a:r>
              <a:rPr lang="en-US" altLang="fr-FR" sz="3200" b="1" dirty="0"/>
              <a:t> : </a:t>
            </a:r>
            <a:r>
              <a:rPr lang="en-US" altLang="fr-FR" sz="3200" b="1" dirty="0" err="1"/>
              <a:t>r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concilier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l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gitimit</a:t>
            </a:r>
            <a:r>
              <a:rPr lang="en-US" altLang="en-US" sz="3200" b="1" dirty="0" err="1"/>
              <a:t>é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sociale</a:t>
            </a:r>
            <a:r>
              <a:rPr lang="en-US" altLang="fr-FR" sz="3200" b="1" dirty="0"/>
              <a:t> et </a:t>
            </a:r>
            <a:r>
              <a:rPr lang="en-US" altLang="fr-FR" sz="3200" b="1" dirty="0" err="1"/>
              <a:t>valeur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juridique</a:t>
            </a:r>
            <a:endParaRPr lang="en-US" altLang="fr-FR" sz="3200" b="1" dirty="0"/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altLang="fr-FR" sz="4400" dirty="0" err="1">
                <a:solidFill>
                  <a:schemeClr val="tx1"/>
                </a:solidFill>
                <a:sym typeface="+mn-ea"/>
              </a:rPr>
              <a:t>Paradoxe</a:t>
            </a:r>
            <a:r>
              <a:rPr lang="en-US" altLang="fr-FR" sz="4400" dirty="0">
                <a:solidFill>
                  <a:schemeClr val="tx1"/>
                </a:solidFill>
                <a:sym typeface="+mn-ea"/>
              </a:rPr>
              <a:t> </a:t>
            </a:r>
            <a:r>
              <a:rPr lang="en-US" altLang="fr-FR" sz="4400" dirty="0" err="1">
                <a:solidFill>
                  <a:schemeClr val="tx1"/>
                </a:solidFill>
                <a:sym typeface="+mn-ea"/>
              </a:rPr>
              <a:t>actuel</a:t>
            </a:r>
            <a:endParaRPr lang="en-US" altLang="fr-FR" sz="4400" dirty="0">
              <a:solidFill>
                <a:schemeClr val="tx1"/>
              </a:solidFill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	Terrains </a:t>
            </a:r>
            <a:r>
              <a:rPr lang="en-US" altLang="fr-FR" sz="3200" b="1" dirty="0" err="1"/>
              <a:t>abandonn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s</a:t>
            </a:r>
            <a:r>
              <a:rPr lang="en-US" altLang="fr-FR" sz="3200" b="1" dirty="0"/>
              <a:t>, </a:t>
            </a:r>
            <a:r>
              <a:rPr lang="en-US" altLang="fr-FR" sz="3200" b="1" dirty="0" err="1"/>
              <a:t>parcelles</a:t>
            </a:r>
            <a:r>
              <a:rPr lang="en-US" altLang="fr-FR" sz="3200" b="1" dirty="0"/>
              <a:t> non mises en </a:t>
            </a:r>
            <a:r>
              <a:rPr lang="en-US" altLang="fr-FR" sz="3200" b="1" dirty="0" err="1"/>
              <a:t>valeur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	</a:t>
            </a:r>
            <a:r>
              <a:rPr lang="en-US" altLang="fr-FR" sz="3200" b="1" dirty="0" err="1"/>
              <a:t>Sp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culation</a:t>
            </a:r>
            <a:r>
              <a:rPr lang="en-US" altLang="fr-FR" sz="3200" b="1" dirty="0"/>
              <a:t> et </a:t>
            </a:r>
            <a:r>
              <a:rPr lang="en-US" altLang="fr-FR" sz="3200" b="1" dirty="0" err="1"/>
              <a:t>difficult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financi</a:t>
            </a:r>
            <a:r>
              <a:rPr lang="en-US" altLang="en-US" sz="3200" b="1" dirty="0" err="1"/>
              <a:t>è</a:t>
            </a:r>
            <a:r>
              <a:rPr lang="en-US" altLang="fr-FR" sz="3200" b="1" dirty="0" err="1"/>
              <a:t>res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	Question : </a:t>
            </a:r>
            <a:r>
              <a:rPr lang="en-US" altLang="fr-FR" sz="3200" b="1" dirty="0" err="1"/>
              <a:t>quelles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valeurs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socioculturelles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ont</a:t>
            </a:r>
            <a:r>
              <a:rPr lang="en-US" altLang="fr-FR" sz="3200" b="1" dirty="0"/>
              <a:t> 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t</a:t>
            </a:r>
            <a:r>
              <a:rPr lang="en-US" altLang="en-US" sz="3200" b="1" dirty="0" err="1"/>
              <a:t>é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ignor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es</a:t>
            </a:r>
            <a:r>
              <a:rPr lang="en-US" altLang="fr-FR" sz="3200" b="1" dirty="0"/>
              <a:t> ?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•	</a:t>
            </a:r>
            <a:r>
              <a:rPr lang="en-US" altLang="fr-FR" sz="3200" b="1" dirty="0" err="1"/>
              <a:t>Visuel</a:t>
            </a:r>
            <a:r>
              <a:rPr lang="en-US" altLang="fr-FR" sz="3200" b="1" dirty="0"/>
              <a:t> : Photo de </a:t>
            </a:r>
            <a:r>
              <a:rPr lang="en-US" altLang="fr-FR" sz="3200" b="1" dirty="0" err="1"/>
              <a:t>parcelles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urbaines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abandonn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es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ou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graphique</a:t>
            </a:r>
            <a:r>
              <a:rPr lang="en-US" altLang="fr-FR" sz="3200" b="1" dirty="0"/>
              <a:t> simple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altLang="en-US" sz="4400" dirty="0">
                <a:solidFill>
                  <a:schemeClr val="tx1"/>
                </a:solidFill>
                <a:sym typeface="+mn-ea"/>
              </a:rPr>
              <a:t>Val</a:t>
            </a:r>
            <a:r>
              <a:rPr lang="en-US" altLang="fr-FR" sz="4400" dirty="0">
                <a:solidFill>
                  <a:schemeClr val="tx1"/>
                </a:solidFill>
                <a:sym typeface="+mn-ea"/>
              </a:rPr>
              <a:t>eurs à </a:t>
            </a:r>
            <a:r>
              <a:rPr lang="en-US" altLang="fr-FR" sz="4400" dirty="0" err="1">
                <a:solidFill>
                  <a:schemeClr val="tx1"/>
                </a:solidFill>
                <a:sym typeface="+mn-ea"/>
              </a:rPr>
              <a:t>r</a:t>
            </a:r>
            <a:r>
              <a:rPr lang="en-US" altLang="en-US" sz="4400" dirty="0" err="1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 dirty="0" err="1">
                <a:solidFill>
                  <a:schemeClr val="tx1"/>
                </a:solidFill>
                <a:sym typeface="+mn-ea"/>
              </a:rPr>
              <a:t>int</a:t>
            </a:r>
            <a:r>
              <a:rPr lang="en-US" altLang="en-US" sz="4400" dirty="0" err="1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 dirty="0" err="1">
                <a:solidFill>
                  <a:schemeClr val="tx1"/>
                </a:solidFill>
                <a:sym typeface="+mn-ea"/>
              </a:rPr>
              <a:t>grer</a:t>
            </a:r>
            <a:r>
              <a:rPr lang="en-US" altLang="fr-FR" dirty="0">
                <a:sym typeface="+mn-ea"/>
              </a:rPr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Terre sacr</a:t>
            </a:r>
            <a:r>
              <a:rPr lang="en-US" altLang="en-US" sz="3200" b="1"/>
              <a:t>é</a:t>
            </a:r>
            <a:r>
              <a:rPr lang="en-US" altLang="fr-FR" sz="3200" b="1"/>
              <a:t>e et hors du commerce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La r</a:t>
            </a:r>
            <a:r>
              <a:rPr lang="en-US" altLang="en-US" sz="3200" b="1"/>
              <a:t>é</a:t>
            </a:r>
            <a:r>
              <a:rPr lang="en-US" altLang="fr-FR" sz="3200" b="1"/>
              <a:t>forme doit encadrer la marchandisation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>
                <a:sym typeface="+mn-ea"/>
              </a:rPr>
              <a:t>•	Primaut</a:t>
            </a:r>
            <a:r>
              <a:rPr lang="en-US" altLang="en-US" sz="3200" b="1">
                <a:sym typeface="+mn-ea"/>
              </a:rPr>
              <a:t>é</a:t>
            </a:r>
            <a:r>
              <a:rPr lang="en-US" altLang="fr-FR" sz="3200" b="1">
                <a:sym typeface="+mn-ea"/>
              </a:rPr>
              <a:t> de l'usage sur la propri</a:t>
            </a:r>
            <a:r>
              <a:rPr lang="en-US" altLang="en-US" sz="3200" b="1">
                <a:sym typeface="+mn-ea"/>
              </a:rPr>
              <a:t>é</a:t>
            </a:r>
            <a:r>
              <a:rPr lang="en-US" altLang="fr-FR" sz="3200" b="1">
                <a:sym typeface="+mn-ea"/>
              </a:rPr>
              <a:t>t</a:t>
            </a:r>
            <a:r>
              <a:rPr lang="en-US" altLang="en-US" sz="3200" b="1">
                <a:sym typeface="+mn-ea"/>
              </a:rPr>
              <a:t>é</a:t>
            </a:r>
            <a:endParaRPr lang="en-US" altLang="en-US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altLang="fr-FR" sz="4400">
                <a:solidFill>
                  <a:schemeClr val="tx1"/>
                </a:solidFill>
                <a:sym typeface="+mn-ea"/>
              </a:rPr>
              <a:t>Valeurs à r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int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grer (suite)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•	Obligation sociale d'exploitation et taxation des terres non utilis</a:t>
            </a:r>
            <a:r>
              <a:rPr lang="en-US" altLang="en-US" sz="3200" b="1"/>
              <a:t>é</a:t>
            </a:r>
            <a:r>
              <a:rPr lang="en-US" altLang="fr-FR" sz="3200" b="1"/>
              <a:t>es</a:t>
            </a:r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•	Visuel : Champs cultiv</a:t>
            </a:r>
            <a:r>
              <a:rPr lang="en-US" altLang="en-US" sz="3200" b="1"/>
              <a:t>é</a:t>
            </a:r>
            <a:r>
              <a:rPr lang="en-US" altLang="fr-FR" sz="3200" b="1"/>
              <a:t>s ou illustration de culture productive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>
                <a:sym typeface="+mn-ea"/>
              </a:rPr>
              <a:t>•	R</a:t>
            </a:r>
            <a:r>
              <a:rPr lang="en-US" altLang="en-US" sz="3200" b="1">
                <a:sym typeface="+mn-ea"/>
              </a:rPr>
              <a:t>é</a:t>
            </a:r>
            <a:r>
              <a:rPr lang="en-US" altLang="fr-FR" sz="3200" b="1">
                <a:sym typeface="+mn-ea"/>
              </a:rPr>
              <a:t>gulation communautaire</a:t>
            </a: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sz="4400">
                <a:solidFill>
                  <a:schemeClr val="tx1"/>
                </a:solidFill>
              </a:rPr>
              <a:t>Valeurs </a:t>
            </a:r>
            <a:r>
              <a:rPr lang="en-US" sz="4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4400">
                <a:solidFill>
                  <a:schemeClr val="tx1"/>
                </a:solidFill>
              </a:rPr>
              <a:t> integrer (suite et fin)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•	Rôle du chef de terre : attribution, arbitrage, pr</a:t>
            </a:r>
            <a:r>
              <a:rPr lang="en-US" altLang="en-US" sz="3200" b="1"/>
              <a:t>é</a:t>
            </a:r>
            <a:r>
              <a:rPr lang="en-US" altLang="fr-FR" sz="3200" b="1"/>
              <a:t>servation des sites sacr</a:t>
            </a:r>
            <a:r>
              <a:rPr lang="en-US" altLang="en-US" sz="3200" b="1"/>
              <a:t>é</a:t>
            </a:r>
            <a:r>
              <a:rPr lang="en-US" altLang="fr-FR" sz="3200" b="1"/>
              <a:t>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•	Solidarit</a:t>
            </a:r>
            <a:r>
              <a:rPr lang="en-US" altLang="en-US" sz="3200" b="1"/>
              <a:t>é</a:t>
            </a:r>
            <a:r>
              <a:rPr lang="en-US" altLang="fr-FR" sz="3200" b="1"/>
              <a:t> fonci</a:t>
            </a:r>
            <a:r>
              <a:rPr lang="en-US" altLang="en-US" sz="3200" b="1"/>
              <a:t>è</a:t>
            </a:r>
            <a:r>
              <a:rPr lang="en-US" altLang="fr-FR" sz="3200" b="1"/>
              <a:t>re : protection des vuln</a:t>
            </a:r>
            <a:r>
              <a:rPr lang="en-US" altLang="en-US" sz="3200" b="1"/>
              <a:t>é</a:t>
            </a:r>
            <a:r>
              <a:rPr lang="en-US" altLang="fr-FR" sz="3200" b="1"/>
              <a:t>rables et int</a:t>
            </a:r>
            <a:r>
              <a:rPr lang="en-US" altLang="en-US" sz="3200" b="1"/>
              <a:t>é</a:t>
            </a:r>
            <a:r>
              <a:rPr lang="en-US" altLang="fr-FR" sz="3200" b="1"/>
              <a:t>gration des nouveaux arrivants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•	Responsabilit</a:t>
            </a:r>
            <a:r>
              <a:rPr lang="en-US" altLang="en-US" sz="3200" b="1"/>
              <a:t>é</a:t>
            </a:r>
            <a:r>
              <a:rPr lang="en-US" altLang="fr-FR" sz="3200" b="1"/>
              <a:t> interg</a:t>
            </a:r>
            <a:r>
              <a:rPr lang="en-US" altLang="en-US" sz="3200" b="1"/>
              <a:t>é</a:t>
            </a:r>
            <a:r>
              <a:rPr lang="en-US" altLang="fr-FR" sz="3200" b="1"/>
              <a:t>n</a:t>
            </a:r>
            <a:r>
              <a:rPr lang="en-US" altLang="en-US" sz="3200" b="1"/>
              <a:t>é</a:t>
            </a:r>
            <a:r>
              <a:rPr lang="en-US" altLang="fr-FR" sz="3200" b="1"/>
              <a:t>rationnelle : maintenir la terre dans le lignage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000" b="1">
                <a:solidFill>
                  <a:srgbClr val="006633"/>
                </a:solidFill>
              </a:defRPr>
            </a:pPr>
            <a:r>
              <a:rPr lang="en-US" altLang="fr-FR" sz="4400">
                <a:solidFill>
                  <a:schemeClr val="tx1"/>
                </a:solidFill>
                <a:sym typeface="+mn-ea"/>
              </a:rPr>
              <a:t>R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alit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s socioculturelles à int</a:t>
            </a:r>
            <a:r>
              <a:rPr lang="en-US" altLang="en-US" sz="4400">
                <a:solidFill>
                  <a:schemeClr val="tx1"/>
                </a:solidFill>
                <a:sym typeface="+mn-ea"/>
              </a:rPr>
              <a:t>é</a:t>
            </a:r>
            <a:r>
              <a:rPr lang="en-US" altLang="fr-FR" sz="4400">
                <a:solidFill>
                  <a:schemeClr val="tx1"/>
                </a:solidFill>
                <a:sym typeface="+mn-ea"/>
              </a:rPr>
              <a:t>grer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7500" lnSpcReduction="10000"/>
          </a:bodyPr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5335" b="1">
                <a:sym typeface="+mn-ea"/>
              </a:rPr>
              <a:t>1 •   </a:t>
            </a:r>
            <a:r>
              <a:rPr lang="en-US" altLang="fr-FR" sz="5335" b="1"/>
              <a:t>Pluralisme juridique : droit </a:t>
            </a:r>
            <a:r>
              <a:rPr lang="en-US" altLang="en-US" sz="5335" b="1"/>
              <a:t>é</a:t>
            </a:r>
            <a:r>
              <a:rPr lang="en-US" altLang="fr-FR" sz="5335" b="1"/>
              <a:t>crit, droit coutumier, pratiques hybrides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5335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5335" b="1"/>
              <a:t>2 •	Hi</a:t>
            </a:r>
            <a:r>
              <a:rPr lang="en-US" altLang="en-US" sz="5335" b="1"/>
              <a:t>é</a:t>
            </a:r>
            <a:r>
              <a:rPr lang="en-US" altLang="fr-FR" sz="5335" b="1"/>
              <a:t>rarchies sociales : femmes, jeunes, allochtones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5335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5335" b="1"/>
              <a:t>3 •	R</a:t>
            </a:r>
            <a:r>
              <a:rPr lang="en-US" altLang="en-US" sz="5335" b="1"/>
              <a:t>é</a:t>
            </a:r>
            <a:r>
              <a:rPr lang="en-US" altLang="fr-FR" sz="5335" b="1"/>
              <a:t>former sans d</a:t>
            </a:r>
            <a:r>
              <a:rPr lang="en-US" altLang="en-US" sz="5335" b="1"/>
              <a:t>é</a:t>
            </a:r>
            <a:r>
              <a:rPr lang="en-US" altLang="fr-FR" sz="5335" b="1"/>
              <a:t>stabiliser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5335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5335" b="1"/>
              <a:t>4 •	D</a:t>
            </a:r>
            <a:r>
              <a:rPr lang="en-US" altLang="en-US" sz="5335" b="1"/>
              <a:t>é</a:t>
            </a:r>
            <a:r>
              <a:rPr lang="en-US" altLang="fr-FR" sz="5335" b="1"/>
              <a:t>mat</a:t>
            </a:r>
            <a:r>
              <a:rPr lang="en-US" altLang="en-US" sz="5335" b="1"/>
              <a:t>é</a:t>
            </a:r>
            <a:r>
              <a:rPr lang="en-US" altLang="fr-FR" sz="5335" b="1"/>
              <a:t>rialisation des droits : risques et n</a:t>
            </a:r>
            <a:r>
              <a:rPr lang="en-US" altLang="en-US" sz="5335" b="1"/>
              <a:t>é</a:t>
            </a:r>
            <a:r>
              <a:rPr lang="en-US" altLang="fr-FR" sz="5335" b="1"/>
              <a:t>cessit</a:t>
            </a:r>
            <a:r>
              <a:rPr lang="en-US" altLang="en-US" sz="5335" b="1"/>
              <a:t>é</a:t>
            </a:r>
            <a:r>
              <a:rPr lang="en-US" altLang="fr-FR" sz="5335" b="1"/>
              <a:t> de concilier </a:t>
            </a:r>
            <a:r>
              <a:rPr lang="en-US" altLang="en-US" sz="5335" b="1"/>
              <a:t>é</a:t>
            </a:r>
            <a:r>
              <a:rPr lang="en-US" altLang="fr-FR" sz="5335" b="1"/>
              <a:t>crit et l</a:t>
            </a:r>
            <a:r>
              <a:rPr lang="en-US" altLang="en-US" sz="5335" b="1"/>
              <a:t>é</a:t>
            </a:r>
            <a:r>
              <a:rPr lang="en-US" altLang="fr-FR" sz="5335" b="1"/>
              <a:t>gitimit</a:t>
            </a:r>
            <a:r>
              <a:rPr lang="en-US" altLang="en-US" sz="5335" b="1"/>
              <a:t>é</a:t>
            </a:r>
            <a:r>
              <a:rPr lang="en-US" altLang="fr-FR" sz="5335" b="1"/>
              <a:t> sociale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5335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5335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>
              <a:defRPr sz="3000" b="1">
                <a:solidFill>
                  <a:srgbClr val="006633"/>
                </a:solidFill>
              </a:defRPr>
            </a:pPr>
            <a:r>
              <a:rPr lang="en-US"/>
              <a:t>                  </a:t>
            </a:r>
            <a:r>
              <a:rPr sz="4400">
                <a:solidFill>
                  <a:schemeClr val="tx1"/>
                </a:solidFill>
              </a:rPr>
              <a:t>Proposition</a:t>
            </a:r>
            <a:r>
              <a:rPr lang="en-US" sz="4400">
                <a:solidFill>
                  <a:schemeClr val="tx1"/>
                </a:solidFill>
              </a:rPr>
              <a:t>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240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1 •	Banque nationale fonci</a:t>
            </a:r>
            <a:r>
              <a:rPr lang="en-US" altLang="en-US" sz="3200" b="1"/>
              <a:t>è</a:t>
            </a:r>
            <a:r>
              <a:rPr lang="en-US" altLang="fr-FR" sz="3200" b="1"/>
              <a:t>re par lignage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2 •	Recensement et redistribution conditionnelle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/>
              <a:t>3 •	Valorisation des sites sacr</a:t>
            </a:r>
            <a:r>
              <a:rPr lang="en-US" altLang="en-US" sz="3200" b="1"/>
              <a:t>é</a:t>
            </a:r>
            <a:r>
              <a:rPr lang="en-US" altLang="fr-FR" sz="3200" b="1"/>
              <a:t>s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  <a:p>
            <a:pPr>
              <a:defRPr sz="2000">
                <a:solidFill>
                  <a:srgbClr val="3C3C3C"/>
                </a:solidFill>
              </a:defRPr>
            </a:pPr>
            <a:endParaRPr lang="en-US" altLang="fr-FR" sz="3200" b="1"/>
          </a:p>
        </p:txBody>
      </p:sp>
      <p:sp>
        <p:nvSpPr>
          <p:cNvPr id="4" name="Zone de texte 3"/>
          <p:cNvSpPr txBox="1"/>
          <p:nvPr/>
        </p:nvSpPr>
        <p:spPr>
          <a:xfrm>
            <a:off x="5610225" y="789305"/>
            <a:ext cx="3048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>
              <a:defRPr sz="3000" b="1">
                <a:solidFill>
                  <a:srgbClr val="006633"/>
                </a:solidFill>
              </a:defRPr>
            </a:pPr>
            <a:r>
              <a:rPr lang="en-US" dirty="0"/>
              <a:t>                    </a:t>
            </a:r>
            <a:r>
              <a:rPr lang="en-US" sz="4400" dirty="0">
                <a:solidFill>
                  <a:schemeClr val="tx1"/>
                </a:solidFill>
              </a:rPr>
              <a:t>  </a:t>
            </a:r>
            <a:r>
              <a:rPr sz="4400" dirty="0">
                <a:solidFill>
                  <a:schemeClr val="tx1"/>
                </a:solidFill>
              </a:rPr>
              <a:t>Proposition</a:t>
            </a:r>
            <a:r>
              <a:rPr lang="en-US" sz="4400" dirty="0">
                <a:solidFill>
                  <a:schemeClr val="tx1"/>
                </a:solidFill>
              </a:rPr>
              <a:t>s (suite)</a:t>
            </a:r>
            <a:br>
              <a:rPr lang="en-US" sz="4400" dirty="0">
                <a:solidFill>
                  <a:schemeClr val="tx1"/>
                </a:solidFill>
              </a:rPr>
            </a:br>
            <a:endParaRPr lang="en-US" sz="44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>
                <a:sym typeface="+mn-ea"/>
              </a:rPr>
              <a:t>4 •	</a:t>
            </a:r>
            <a:r>
              <a:rPr lang="en-US" altLang="fr-FR" sz="3200" b="1" dirty="0" err="1">
                <a:sym typeface="+mn-ea"/>
              </a:rPr>
              <a:t>Digitalisation</a:t>
            </a:r>
            <a:r>
              <a:rPr lang="en-US" altLang="fr-FR" sz="3200" b="1" dirty="0">
                <a:sym typeface="+mn-ea"/>
              </a:rPr>
              <a:t> </a:t>
            </a:r>
            <a:r>
              <a:rPr lang="en-US" altLang="fr-FR" sz="3200" b="1" dirty="0" err="1">
                <a:sym typeface="+mn-ea"/>
              </a:rPr>
              <a:t>transparente</a:t>
            </a:r>
            <a:r>
              <a:rPr lang="en-US" altLang="fr-FR" sz="3200" b="1" dirty="0">
                <a:sym typeface="+mn-ea"/>
              </a:rPr>
              <a:t> du </a:t>
            </a:r>
            <a:r>
              <a:rPr lang="en-US" altLang="fr-FR" sz="3200" b="1" dirty="0" err="1">
                <a:sym typeface="+mn-ea"/>
              </a:rPr>
              <a:t>cadastre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>
                <a:sym typeface="+mn-ea"/>
              </a:rPr>
              <a:t>5 •	Base </a:t>
            </a:r>
            <a:r>
              <a:rPr lang="en-US" altLang="fr-FR" sz="3200" b="1" dirty="0" err="1">
                <a:sym typeface="+mn-ea"/>
              </a:rPr>
              <a:t>publique</a:t>
            </a:r>
            <a:r>
              <a:rPr lang="en-US" altLang="fr-FR" sz="3200" b="1" dirty="0">
                <a:sym typeface="+mn-ea"/>
              </a:rPr>
              <a:t> et </a:t>
            </a:r>
            <a:r>
              <a:rPr lang="en-US" altLang="fr-FR" sz="3200" b="1" dirty="0" err="1">
                <a:sym typeface="+mn-ea"/>
              </a:rPr>
              <a:t>tra</a:t>
            </a:r>
            <a:r>
              <a:rPr lang="en-US" altLang="en-US" sz="3200" b="1" dirty="0" err="1">
                <a:sym typeface="+mn-ea"/>
              </a:rPr>
              <a:t>ç</a:t>
            </a:r>
            <a:r>
              <a:rPr lang="en-US" altLang="fr-FR" sz="3200" b="1" dirty="0" err="1">
                <a:sym typeface="+mn-ea"/>
              </a:rPr>
              <a:t>abilit</a:t>
            </a:r>
            <a:r>
              <a:rPr lang="en-US" altLang="en-US" sz="3200" b="1" dirty="0" err="1">
                <a:sym typeface="+mn-ea"/>
              </a:rPr>
              <a:t>é</a:t>
            </a:r>
            <a:r>
              <a:rPr lang="en-US" altLang="fr-FR" sz="3200" b="1" dirty="0">
                <a:sym typeface="+mn-ea"/>
              </a:rPr>
              <a:t> des transactions</a:t>
            </a:r>
            <a:endParaRPr lang="en-US" altLang="fr-FR" sz="3200" b="1" dirty="0"/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/>
              <a:t>	</a:t>
            </a:r>
          </a:p>
          <a:p>
            <a:pPr marL="0" indent="0">
              <a:buNone/>
              <a:defRPr sz="2000">
                <a:solidFill>
                  <a:srgbClr val="3C3C3C"/>
                </a:solidFill>
              </a:defRPr>
            </a:pPr>
            <a:r>
              <a:rPr lang="en-US" altLang="fr-FR" sz="3200" b="1" dirty="0">
                <a:sym typeface="+mn-ea"/>
              </a:rPr>
              <a:t>6 •    </a:t>
            </a:r>
            <a:r>
              <a:rPr lang="en-US" altLang="fr-FR" sz="3200" b="1" dirty="0"/>
              <a:t>Obligation </a:t>
            </a:r>
            <a:r>
              <a:rPr lang="en-US" altLang="fr-FR" sz="3200" b="1" dirty="0" err="1"/>
              <a:t>sociale</a:t>
            </a:r>
            <a:r>
              <a:rPr lang="en-US" altLang="fr-FR" sz="3200" b="1" dirty="0"/>
              <a:t> </a:t>
            </a:r>
            <a:r>
              <a:rPr lang="en-US" altLang="fr-FR" sz="3200" b="1" dirty="0" err="1"/>
              <a:t>d'exploitation</a:t>
            </a:r>
            <a:r>
              <a:rPr lang="en-US" altLang="fr-FR" sz="3200" b="1" dirty="0"/>
              <a:t> : taxation et </a:t>
            </a:r>
            <a:r>
              <a:rPr lang="en-US" altLang="fr-FR" sz="3200" b="1" dirty="0" err="1"/>
              <a:t>r</a:t>
            </a:r>
            <a:r>
              <a:rPr lang="en-US" altLang="en-US" sz="3200" b="1" dirty="0" err="1"/>
              <a:t>é</a:t>
            </a:r>
            <a:r>
              <a:rPr lang="en-US" altLang="fr-FR" sz="3200" b="1" dirty="0" err="1"/>
              <a:t>affectation</a:t>
            </a:r>
            <a:endParaRPr lang="en-US" altLang="fr-FR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525</Words>
  <Application>Microsoft Office PowerPoint</Application>
  <PresentationFormat>Affichage à l'écran (4:3)</PresentationFormat>
  <Paragraphs>89</Paragraphs>
  <Slides>12</Slides>
  <Notes>11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COLLOQUE NATIONAL SUR LA RÉFORME FONCIÈRE</vt:lpstr>
      <vt:lpstr>Introduction</vt:lpstr>
      <vt:lpstr>Paradoxe actuel</vt:lpstr>
      <vt:lpstr>Valeurs à réintégrer </vt:lpstr>
      <vt:lpstr>Valeurs à réintégrer (suite)</vt:lpstr>
      <vt:lpstr>Valeurs à integrer (suite et fin)</vt:lpstr>
      <vt:lpstr>Réalités socioculturelles à intégrer</vt:lpstr>
      <vt:lpstr>                  Propositions </vt:lpstr>
      <vt:lpstr>                      Propositions (suite) </vt:lpstr>
      <vt:lpstr>Propositions (suite et fin)</vt:lpstr>
      <vt:lpstr>Synthèse stratégique</vt:lpstr>
      <vt:lpstr>                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COLLOQUE NATIONAL SUR LA RÉFORME FONCIÈRE</dc:title>
  <dc:creator>LENOVO</dc:creator>
  <dc:description>generated using python-pptx</dc:description>
  <cp:lastModifiedBy>Herman BOENA</cp:lastModifiedBy>
  <cp:revision>6</cp:revision>
  <dcterms:created xsi:type="dcterms:W3CDTF">2013-01-27T09:14:00Z</dcterms:created>
  <dcterms:modified xsi:type="dcterms:W3CDTF">2026-02-25T12:27:25Z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9436E89F8BEC4AE795140CFFD1B81298_13</vt:lpwstr>
  </property>
  <property fmtid="{D5CDD505-2E9C-101B-9397-08002B2CF9AE}" pid="3" name="KSOProductBuildVer">
    <vt:lpwstr>1036-12.2.0.23196</vt:lpwstr>
  </property>
</Properties>
</file>